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3" r:id="rId6"/>
    <p:sldId id="264" r:id="rId7"/>
    <p:sldId id="260" r:id="rId8"/>
    <p:sldId id="261"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0" r:id="rId23"/>
    <p:sldId id="287" r:id="rId24"/>
    <p:sldId id="288" r:id="rId25"/>
    <p:sldId id="278" r:id="rId26"/>
    <p:sldId id="279" r:id="rId27"/>
    <p:sldId id="281" r:id="rId28"/>
    <p:sldId id="282" r:id="rId29"/>
    <p:sldId id="284" r:id="rId30"/>
    <p:sldId id="283" r:id="rId31"/>
    <p:sldId id="285" r:id="rId32"/>
    <p:sldId id="286" r:id="rId33"/>
  </p:sldIdLst>
  <p:sldSz cx="12192000" cy="6858000"/>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cs-CZ" smtClean="0"/>
              <a:t>Kliknutím lze upravit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cs-CZ" smtClean="0"/>
              <a:t>Kliknutím lze upravit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smtClean="0"/>
              <a:t>Kliknutím lze upravit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cs-CZ" smtClean="0"/>
              <a:t>Kliknutím lze upravit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smtClean="0"/>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cs-CZ" smtClean="0"/>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cs-CZ" smtClean="0"/>
              <a:t>Kliknutím lze upravit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smtClean="0"/>
              <a:t>Kliknutím lze upravit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cs-CZ" smtClean="0"/>
              <a:t>Kliknutím lze upravit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dirty="0" smtClean="0"/>
              <a:t>Kliknutím na ikonu přidáte obrázek.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10/8/2017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dirty="0" smtClean="0"/>
              <a:t> Spolupráce školy a orgánu sociálně-právní ochrany dětí </a:t>
            </a:r>
            <a:endParaRPr lang="cs-CZ" dirty="0"/>
          </a:p>
        </p:txBody>
      </p:sp>
      <p:sp>
        <p:nvSpPr>
          <p:cNvPr id="3" name="Podnadpis 2"/>
          <p:cNvSpPr>
            <a:spLocks noGrp="1"/>
          </p:cNvSpPr>
          <p:nvPr>
            <p:ph type="subTitle" idx="1"/>
          </p:nvPr>
        </p:nvSpPr>
        <p:spPr/>
        <p:txBody>
          <a:bodyPr>
            <a:normAutofit lnSpcReduction="10000"/>
          </a:bodyPr>
          <a:lstStyle/>
          <a:p>
            <a:endParaRPr lang="cs-CZ" dirty="0" smtClean="0"/>
          </a:p>
          <a:p>
            <a:endParaRPr lang="cs-CZ" dirty="0"/>
          </a:p>
          <a:p>
            <a:r>
              <a:rPr lang="cs-CZ" dirty="0" smtClean="0"/>
              <a:t>												JUDr. Zuzana Frýbertová</a:t>
            </a:r>
            <a:endParaRPr lang="cs-CZ" dirty="0"/>
          </a:p>
        </p:txBody>
      </p:sp>
    </p:spTree>
    <p:extLst>
      <p:ext uri="{BB962C8B-B14F-4D97-AF65-F5344CB8AC3E}">
        <p14:creationId xmlns:p14="http://schemas.microsoft.com/office/powerpoint/2010/main" val="2786932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25141"/>
          </a:xfrm>
        </p:spPr>
        <p:txBody>
          <a:bodyPr>
            <a:normAutofit/>
          </a:bodyPr>
          <a:lstStyle/>
          <a:p>
            <a:pPr algn="ctr"/>
            <a:r>
              <a:rPr lang="cs-CZ" sz="2400" b="1" dirty="0" smtClean="0"/>
              <a:t>Oprávnění OSPOD ve vztahu ke škole a školskému zařízení</a:t>
            </a:r>
            <a:endParaRPr lang="cs-CZ" sz="2400" b="1" dirty="0"/>
          </a:p>
        </p:txBody>
      </p:sp>
      <p:sp>
        <p:nvSpPr>
          <p:cNvPr id="3" name="Zástupný symbol pro obsah 2"/>
          <p:cNvSpPr>
            <a:spLocks noGrp="1"/>
          </p:cNvSpPr>
          <p:nvPr>
            <p:ph idx="1"/>
          </p:nvPr>
        </p:nvSpPr>
        <p:spPr/>
        <p:txBody>
          <a:bodyPr>
            <a:normAutofit/>
          </a:bodyPr>
          <a:lstStyle/>
          <a:p>
            <a:pPr marL="0" indent="0">
              <a:buNone/>
            </a:pPr>
            <a:r>
              <a:rPr lang="cs-CZ" sz="2000" dirty="0" smtClean="0"/>
              <a:t>OSPOD je oprávněn:</a:t>
            </a:r>
          </a:p>
          <a:p>
            <a:r>
              <a:rPr lang="cs-CZ" sz="2000" dirty="0" smtClean="0"/>
              <a:t>v souvislosti s plněním úkolů navštěvovat dítě ve škole a ve školském zařízení §52 odst.1</a:t>
            </a:r>
          </a:p>
          <a:p>
            <a:r>
              <a:rPr lang="cs-CZ" sz="2000" dirty="0" smtClean="0"/>
              <a:t>hovořit s dítětem bez přítomnosti jiné osoby § 52 </a:t>
            </a:r>
          </a:p>
          <a:p>
            <a:r>
              <a:rPr lang="cs-CZ" sz="2000" dirty="0"/>
              <a:t>p</a:t>
            </a:r>
            <a:r>
              <a:rPr lang="cs-CZ" sz="2000" dirty="0" smtClean="0"/>
              <a:t>ořizovat zvukové a obrazové záznamy</a:t>
            </a:r>
          </a:p>
          <a:p>
            <a:r>
              <a:rPr lang="cs-CZ" sz="2000" dirty="0"/>
              <a:t>p</a:t>
            </a:r>
            <a:r>
              <a:rPr lang="cs-CZ" sz="2000" dirty="0" smtClean="0"/>
              <a:t>ožadovat na výzvu od školy sdělení bezplatných údajů potřebných pro vyhodnocení situace dítěte</a:t>
            </a:r>
          </a:p>
          <a:p>
            <a:endParaRPr lang="cs-CZ" sz="2000" dirty="0"/>
          </a:p>
        </p:txBody>
      </p:sp>
    </p:spTree>
    <p:extLst>
      <p:ext uri="{BB962C8B-B14F-4D97-AF65-F5344CB8AC3E}">
        <p14:creationId xmlns:p14="http://schemas.microsoft.com/office/powerpoint/2010/main" val="1158458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882718"/>
          </a:xfrm>
        </p:spPr>
        <p:txBody>
          <a:bodyPr>
            <a:normAutofit/>
          </a:bodyPr>
          <a:lstStyle/>
          <a:p>
            <a:pPr algn="ctr"/>
            <a:r>
              <a:rPr lang="cs-CZ" sz="2400" b="1" dirty="0" smtClean="0"/>
              <a:t>Spolupráce školy a OSPOD</a:t>
            </a:r>
            <a:endParaRPr lang="cs-CZ" sz="2400" b="1" dirty="0"/>
          </a:p>
        </p:txBody>
      </p:sp>
      <p:sp>
        <p:nvSpPr>
          <p:cNvPr id="3" name="Zástupný symbol pro obsah 2"/>
          <p:cNvSpPr>
            <a:spLocks noGrp="1"/>
          </p:cNvSpPr>
          <p:nvPr>
            <p:ph idx="1"/>
          </p:nvPr>
        </p:nvSpPr>
        <p:spPr>
          <a:xfrm>
            <a:off x="2589212" y="1906073"/>
            <a:ext cx="8915400" cy="4430333"/>
          </a:xfrm>
        </p:spPr>
        <p:txBody>
          <a:bodyPr>
            <a:normAutofit fontScale="92500" lnSpcReduction="10000"/>
          </a:bodyPr>
          <a:lstStyle/>
          <a:p>
            <a:pPr algn="just"/>
            <a:r>
              <a:rPr lang="cs-CZ" sz="2200" dirty="0" smtClean="0"/>
              <a:t>Povinnost sdělovat informace školou je upravena v § 53 odst.1 písm. c) d) zákona o SPOD – povinnost mlčenlivosti OSPOD o osobě oznamovatele</a:t>
            </a:r>
          </a:p>
          <a:p>
            <a:pPr algn="just"/>
            <a:r>
              <a:rPr lang="cs-CZ" sz="2200" dirty="0" smtClean="0"/>
              <a:t>Možnost zpětné vazby upravena v § 10 odst. 4 z. o SPOD </a:t>
            </a:r>
            <a:r>
              <a:rPr lang="cs-CZ" sz="2200" b="1" dirty="0" smtClean="0"/>
              <a:t>x</a:t>
            </a:r>
            <a:r>
              <a:rPr lang="cs-CZ" sz="2200" dirty="0" smtClean="0"/>
              <a:t> OSPOD nemůže nikomu (ani školám) sdělovat informace o úkonech konaných ve prospěch dítěte</a:t>
            </a:r>
          </a:p>
          <a:p>
            <a:pPr algn="just"/>
            <a:r>
              <a:rPr lang="cs-CZ" sz="2200" dirty="0" smtClean="0"/>
              <a:t>V případě, že škola má pochybnosti o tom, zda kontaktovat OSPOD, lepší je aktivnější přístup, založený na vzájemné komunikaci. </a:t>
            </a:r>
          </a:p>
          <a:p>
            <a:pPr algn="just"/>
            <a:r>
              <a:rPr lang="cs-CZ" sz="2200" dirty="0" smtClean="0"/>
              <a:t>OSPOD  by měl nastoupit až tehdy, když škola vyčerpala možnosti řešit problém v mezích svých kompetencí (napomenutí, důtky, výchovné komise)</a:t>
            </a:r>
          </a:p>
          <a:p>
            <a:endParaRPr lang="cs-CZ" dirty="0" smtClean="0"/>
          </a:p>
          <a:p>
            <a:pPr marL="0" indent="0">
              <a:buNone/>
            </a:pPr>
            <a:r>
              <a:rPr lang="cs-CZ" dirty="0" smtClean="0"/>
              <a:t>   </a:t>
            </a:r>
            <a:endParaRPr lang="cs-CZ" dirty="0"/>
          </a:p>
        </p:txBody>
      </p:sp>
    </p:spTree>
    <p:extLst>
      <p:ext uri="{BB962C8B-B14F-4D97-AF65-F5344CB8AC3E}">
        <p14:creationId xmlns:p14="http://schemas.microsoft.com/office/powerpoint/2010/main" val="3999609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76656"/>
          </a:xfrm>
        </p:spPr>
        <p:txBody>
          <a:bodyPr>
            <a:normAutofit/>
          </a:bodyPr>
          <a:lstStyle/>
          <a:p>
            <a:pPr algn="ctr"/>
            <a:r>
              <a:rPr lang="cs-CZ" sz="2400" b="1" dirty="0" smtClean="0"/>
              <a:t>Postup OSPOD po nahlášení ohroženého dítěte</a:t>
            </a:r>
            <a:endParaRPr lang="cs-CZ" sz="2400" b="1" dirty="0"/>
          </a:p>
        </p:txBody>
      </p:sp>
      <p:sp>
        <p:nvSpPr>
          <p:cNvPr id="3" name="Zástupný symbol pro obsah 2"/>
          <p:cNvSpPr>
            <a:spLocks noGrp="1"/>
          </p:cNvSpPr>
          <p:nvPr>
            <p:ph idx="1"/>
          </p:nvPr>
        </p:nvSpPr>
        <p:spPr>
          <a:xfrm>
            <a:off x="2589212" y="1558344"/>
            <a:ext cx="8915400" cy="4352878"/>
          </a:xfrm>
        </p:spPr>
        <p:txBody>
          <a:bodyPr>
            <a:normAutofit/>
          </a:bodyPr>
          <a:lstStyle/>
          <a:p>
            <a:r>
              <a:rPr lang="cs-CZ" sz="2000" dirty="0" smtClean="0"/>
              <a:t>Prošetření podmínek dítěte, vyžádání zpráv od zařízení a orgánů pracujících s dítětem (škola, PPP, psychiatr, lékař, prošetření bytových podmínek…)</a:t>
            </a:r>
          </a:p>
          <a:p>
            <a:r>
              <a:rPr lang="cs-CZ" sz="2000" dirty="0" smtClean="0"/>
              <a:t>Vyhodnocení situace dítěte a případně následné vypracování individuálního plánu ochrany dítěte</a:t>
            </a:r>
          </a:p>
          <a:p>
            <a:r>
              <a:rPr lang="cs-CZ" sz="2000" dirty="0" smtClean="0"/>
              <a:t>Případová konference</a:t>
            </a:r>
          </a:p>
          <a:p>
            <a:r>
              <a:rPr lang="cs-CZ" sz="2000" dirty="0" smtClean="0"/>
              <a:t>Doporučení dobrovolného pobytu v SVP, DÚM</a:t>
            </a:r>
          </a:p>
          <a:p>
            <a:r>
              <a:rPr lang="cs-CZ" sz="2000" dirty="0" smtClean="0"/>
              <a:t>Opatření OSPOD vyplývající ze zákona – správním řízením</a:t>
            </a:r>
          </a:p>
          <a:p>
            <a:endParaRPr lang="cs-CZ" sz="2000" dirty="0" smtClean="0"/>
          </a:p>
          <a:p>
            <a:pPr marL="0" indent="0">
              <a:buNone/>
            </a:pPr>
            <a:r>
              <a:rPr lang="cs-CZ" sz="2000" dirty="0" smtClean="0"/>
              <a:t>	</a:t>
            </a:r>
            <a:endParaRPr lang="cs-CZ" sz="2000" dirty="0"/>
          </a:p>
        </p:txBody>
      </p:sp>
    </p:spTree>
    <p:extLst>
      <p:ext uri="{BB962C8B-B14F-4D97-AF65-F5344CB8AC3E}">
        <p14:creationId xmlns:p14="http://schemas.microsoft.com/office/powerpoint/2010/main" val="3402548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805445"/>
          </a:xfrm>
        </p:spPr>
        <p:txBody>
          <a:bodyPr>
            <a:normAutofit/>
          </a:bodyPr>
          <a:lstStyle/>
          <a:p>
            <a:pPr algn="ctr"/>
            <a:r>
              <a:rPr lang="cs-CZ" sz="2400" b="1" dirty="0" smtClean="0"/>
              <a:t>Výchovná opatření OSPOD</a:t>
            </a:r>
            <a:endParaRPr lang="cs-CZ" sz="2400" b="1" dirty="0"/>
          </a:p>
        </p:txBody>
      </p:sp>
      <p:sp>
        <p:nvSpPr>
          <p:cNvPr id="3" name="Zástupný symbol pro obsah 2"/>
          <p:cNvSpPr>
            <a:spLocks noGrp="1"/>
          </p:cNvSpPr>
          <p:nvPr>
            <p:ph idx="1"/>
          </p:nvPr>
        </p:nvSpPr>
        <p:spPr/>
        <p:txBody>
          <a:bodyPr>
            <a:normAutofit/>
          </a:bodyPr>
          <a:lstStyle/>
          <a:p>
            <a:r>
              <a:rPr lang="cs-CZ" sz="2000" dirty="0" smtClean="0"/>
              <a:t>OSPOD může:</a:t>
            </a:r>
          </a:p>
          <a:p>
            <a:r>
              <a:rPr lang="cs-CZ" sz="2000" dirty="0" smtClean="0"/>
              <a:t>Uložit rodičům povinnost využít odbornou poradenskou pomoc</a:t>
            </a:r>
          </a:p>
          <a:p>
            <a:r>
              <a:rPr lang="cs-CZ" sz="2000" dirty="0" smtClean="0"/>
              <a:t>Napomenout vhodným způsobem dítě, rodiče nebo toho, kdo narušuje výchovu dítěte</a:t>
            </a:r>
          </a:p>
          <a:p>
            <a:r>
              <a:rPr lang="cs-CZ" sz="2000" dirty="0" smtClean="0"/>
              <a:t>Stanovit nad dítětem dohled a provádět jej za součinnosti mimo jiné i školy</a:t>
            </a:r>
          </a:p>
        </p:txBody>
      </p:sp>
    </p:spTree>
    <p:extLst>
      <p:ext uri="{BB962C8B-B14F-4D97-AF65-F5344CB8AC3E}">
        <p14:creationId xmlns:p14="http://schemas.microsoft.com/office/powerpoint/2010/main" val="3874915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50898"/>
          </a:xfrm>
        </p:spPr>
        <p:txBody>
          <a:bodyPr>
            <a:normAutofit/>
          </a:bodyPr>
          <a:lstStyle/>
          <a:p>
            <a:pPr algn="ctr"/>
            <a:r>
              <a:rPr lang="cs-CZ" sz="2400" b="1" dirty="0"/>
              <a:t>Výchovná opatření </a:t>
            </a:r>
            <a:r>
              <a:rPr lang="cs-CZ" sz="2400" b="1" dirty="0" smtClean="0"/>
              <a:t>OSPOD II.</a:t>
            </a:r>
            <a:endParaRPr lang="cs-CZ" sz="2400" b="1" dirty="0"/>
          </a:p>
        </p:txBody>
      </p:sp>
      <p:sp>
        <p:nvSpPr>
          <p:cNvPr id="3" name="Zástupný symbol pro obsah 2"/>
          <p:cNvSpPr>
            <a:spLocks noGrp="1"/>
          </p:cNvSpPr>
          <p:nvPr>
            <p:ph idx="1"/>
          </p:nvPr>
        </p:nvSpPr>
        <p:spPr/>
        <p:txBody>
          <a:bodyPr>
            <a:normAutofit/>
          </a:bodyPr>
          <a:lstStyle/>
          <a:p>
            <a:pPr algn="just"/>
            <a:r>
              <a:rPr lang="cs-CZ" sz="2000" dirty="0"/>
              <a:t>Uložit rodičům nebo jiným osobám odpovědným za výchovu dítěte omezení bránící působení škodlivých vlivů na výchovu dítěte, zejména zákaz určitých činností, návštěv určitých </a:t>
            </a:r>
            <a:r>
              <a:rPr lang="cs-CZ" sz="2000" dirty="0" smtClean="0"/>
              <a:t>míst akcí nebo zařízení nevhodných vzhledem k osobě dítěte a jeho vývoji</a:t>
            </a:r>
          </a:p>
          <a:p>
            <a:pPr algn="just"/>
            <a:r>
              <a:rPr lang="cs-CZ" sz="2000" dirty="0" smtClean="0"/>
              <a:t>Uložit dítěti, rodičům nebo jiným osobám odpovědným za výchovu dítěte povinnost využít odbornou poradenskou  pomoc nebo uložit povinnost účastnit se prvního setkání se zapsaným mediátorem v rozsahu 3 hodin nebo terapie</a:t>
            </a:r>
            <a:endParaRPr lang="cs-CZ" sz="2000" dirty="0"/>
          </a:p>
        </p:txBody>
      </p:sp>
    </p:spTree>
    <p:extLst>
      <p:ext uri="{BB962C8B-B14F-4D97-AF65-F5344CB8AC3E}">
        <p14:creationId xmlns:p14="http://schemas.microsoft.com/office/powerpoint/2010/main" val="849727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863868"/>
          </a:xfrm>
        </p:spPr>
        <p:txBody>
          <a:bodyPr/>
          <a:lstStyle/>
          <a:p>
            <a:pPr algn="ctr"/>
            <a:r>
              <a:rPr lang="cs-CZ" sz="2400" b="1" dirty="0"/>
              <a:t>Výchovná opatření </a:t>
            </a:r>
            <a:r>
              <a:rPr lang="cs-CZ" sz="2400" b="1" dirty="0" smtClean="0"/>
              <a:t>OSPOD III.</a:t>
            </a:r>
            <a:r>
              <a:rPr lang="cs-CZ" dirty="0" smtClean="0"/>
              <a:t>	</a:t>
            </a:r>
            <a:endParaRPr lang="cs-CZ" dirty="0"/>
          </a:p>
        </p:txBody>
      </p:sp>
      <p:sp>
        <p:nvSpPr>
          <p:cNvPr id="3" name="Zástupný symbol pro obsah 2"/>
          <p:cNvSpPr>
            <a:spLocks noGrp="1"/>
          </p:cNvSpPr>
          <p:nvPr>
            <p:ph idx="1"/>
          </p:nvPr>
        </p:nvSpPr>
        <p:spPr>
          <a:xfrm>
            <a:off x="2589212" y="2133599"/>
            <a:ext cx="8915400" cy="4325389"/>
          </a:xfrm>
        </p:spPr>
        <p:txBody>
          <a:bodyPr>
            <a:noAutofit/>
          </a:bodyPr>
          <a:lstStyle/>
          <a:p>
            <a:pPr algn="just"/>
            <a:r>
              <a:rPr lang="cs-CZ" sz="2000" dirty="0" smtClean="0"/>
              <a:t>Vyžaduje-li to zájem dítěte a výchovná opatření uvedená výše nevedla k nápravě, může soud dočasně odejmout dítě z péče rodičů nebo jiné osoby odpovědné za výchovu dítěte; přitom nařídí nejdéle na 3 měsíce pobyt ve</a:t>
            </a:r>
          </a:p>
          <a:p>
            <a:pPr marL="0" indent="0">
              <a:buNone/>
            </a:pPr>
            <a:r>
              <a:rPr lang="cs-CZ" sz="2000" dirty="0"/>
              <a:t>	</a:t>
            </a:r>
            <a:r>
              <a:rPr lang="cs-CZ" sz="2000" dirty="0" smtClean="0"/>
              <a:t>∙ středisku výchovné péče nebo v zařízení pro děti vyžadující 	okamžitou pomoc, nebo</a:t>
            </a:r>
          </a:p>
          <a:p>
            <a:pPr marL="0" indent="0">
              <a:buNone/>
            </a:pPr>
            <a:r>
              <a:rPr lang="cs-CZ" sz="2000" dirty="0"/>
              <a:t>	</a:t>
            </a:r>
            <a:r>
              <a:rPr lang="cs-CZ" sz="2000" dirty="0" smtClean="0"/>
              <a:t>∙ zařízení poskytovatele zdravotních služeb nebo v domově pro 	osoby se zdravotním postižením</a:t>
            </a:r>
          </a:p>
          <a:p>
            <a:pPr marL="0" indent="0">
              <a:buNone/>
            </a:pPr>
            <a:r>
              <a:rPr lang="cs-CZ" sz="2000" dirty="0"/>
              <a:t>	</a:t>
            </a:r>
            <a:r>
              <a:rPr lang="cs-CZ" sz="2000" dirty="0" smtClean="0"/>
              <a:t>∙ předání dítěte do ústavní péče (DD, VÚ) je až poslední možnou 	variantou</a:t>
            </a:r>
            <a:endParaRPr lang="cs-CZ" sz="2000" dirty="0"/>
          </a:p>
        </p:txBody>
      </p:sp>
    </p:spTree>
    <p:extLst>
      <p:ext uri="{BB962C8B-B14F-4D97-AF65-F5344CB8AC3E}">
        <p14:creationId xmlns:p14="http://schemas.microsoft.com/office/powerpoint/2010/main" val="1865914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597861"/>
          </a:xfrm>
        </p:spPr>
        <p:txBody>
          <a:bodyPr>
            <a:normAutofit/>
          </a:bodyPr>
          <a:lstStyle/>
          <a:p>
            <a:pPr algn="ctr"/>
            <a:r>
              <a:rPr lang="cs-CZ" sz="2400" b="1" dirty="0" smtClean="0"/>
              <a:t>Případová konference</a:t>
            </a:r>
            <a:endParaRPr lang="cs-CZ" sz="2400" b="1" dirty="0"/>
          </a:p>
        </p:txBody>
      </p:sp>
      <p:sp>
        <p:nvSpPr>
          <p:cNvPr id="3" name="Zástupný symbol pro obsah 2"/>
          <p:cNvSpPr>
            <a:spLocks noGrp="1"/>
          </p:cNvSpPr>
          <p:nvPr>
            <p:ph idx="1"/>
          </p:nvPr>
        </p:nvSpPr>
        <p:spPr>
          <a:xfrm>
            <a:off x="2589212" y="2133599"/>
            <a:ext cx="8915400" cy="4051069"/>
          </a:xfrm>
        </p:spPr>
        <p:txBody>
          <a:bodyPr>
            <a:noAutofit/>
          </a:bodyPr>
          <a:lstStyle/>
          <a:p>
            <a:pPr algn="just"/>
            <a:r>
              <a:rPr lang="cs-CZ" sz="2000" dirty="0" smtClean="0"/>
              <a:t>Případová konference je odborná diskuze  zainteresovaných subjektů nad konkrétním případem ohroženého dítěte nebo jeho rodiny. Účelem je rychlé a úplné vyhodnocení situace dítěte a jeho rodiny s cílem nalézt optimální řešení </a:t>
            </a:r>
          </a:p>
          <a:p>
            <a:pPr algn="just"/>
            <a:r>
              <a:rPr lang="cs-CZ" sz="2000" dirty="0" smtClean="0"/>
              <a:t>Je zakotvena zejména v ust. §51, §57 z. o OSPOD</a:t>
            </a:r>
          </a:p>
          <a:p>
            <a:pPr algn="just"/>
            <a:r>
              <a:rPr lang="cs-CZ" sz="2000" dirty="0" smtClean="0"/>
              <a:t>Může být jednorázová nebo opakovaná</a:t>
            </a:r>
          </a:p>
          <a:p>
            <a:pPr algn="just"/>
            <a:r>
              <a:rPr lang="cs-CZ" sz="2000" dirty="0" smtClean="0"/>
              <a:t>Případová konference je operativní forma řešení určitého problému</a:t>
            </a:r>
          </a:p>
          <a:p>
            <a:pPr marL="0" indent="0" algn="just">
              <a:buNone/>
            </a:pPr>
            <a:r>
              <a:rPr lang="cs-CZ" sz="2000" dirty="0" smtClean="0"/>
              <a:t>	∙ setkání určených odborníků za/bez účast dítěte a jeho rodiny 	nebo osob odpovědných za výchovu</a:t>
            </a:r>
          </a:p>
          <a:p>
            <a:pPr marL="0" indent="0" algn="just">
              <a:buNone/>
            </a:pPr>
            <a:r>
              <a:rPr lang="cs-CZ" sz="2000" dirty="0"/>
              <a:t>	</a:t>
            </a:r>
            <a:r>
              <a:rPr lang="cs-CZ" sz="2000" dirty="0" smtClean="0"/>
              <a:t>∙ setkání pracovníků OSPOD pouze s dítětem a jeho rodiči nebo 	osobami </a:t>
            </a:r>
            <a:r>
              <a:rPr lang="cs-CZ" sz="2000" dirty="0"/>
              <a:t>odpovědnými za výchovu </a:t>
            </a:r>
          </a:p>
        </p:txBody>
      </p:sp>
    </p:spTree>
    <p:extLst>
      <p:ext uri="{BB962C8B-B14F-4D97-AF65-F5344CB8AC3E}">
        <p14:creationId xmlns:p14="http://schemas.microsoft.com/office/powerpoint/2010/main" val="2452807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72675"/>
          </a:xfrm>
        </p:spPr>
        <p:txBody>
          <a:bodyPr>
            <a:normAutofit/>
          </a:bodyPr>
          <a:lstStyle/>
          <a:p>
            <a:pPr algn="ctr"/>
            <a:r>
              <a:rPr lang="cs-CZ" sz="2400" b="1" dirty="0" smtClean="0"/>
              <a:t>Účel a smysl případové konference</a:t>
            </a:r>
            <a:endParaRPr lang="cs-CZ" sz="2400" b="1" dirty="0"/>
          </a:p>
        </p:txBody>
      </p:sp>
      <p:sp>
        <p:nvSpPr>
          <p:cNvPr id="3" name="Zástupný symbol pro obsah 2"/>
          <p:cNvSpPr>
            <a:spLocks noGrp="1"/>
          </p:cNvSpPr>
          <p:nvPr>
            <p:ph idx="1"/>
          </p:nvPr>
        </p:nvSpPr>
        <p:spPr/>
        <p:txBody>
          <a:bodyPr>
            <a:normAutofit/>
          </a:bodyPr>
          <a:lstStyle/>
          <a:p>
            <a:r>
              <a:rPr lang="cs-CZ" sz="2000" dirty="0" smtClean="0"/>
              <a:t>Případové konference zdůrazňují hodnotu zapojení spolupracujících subjektů, snižují jednostrannou odpovědnost OSPOD, zefektivňují spolupráci subjektů a eliminují nesprávné postupy. </a:t>
            </a:r>
          </a:p>
          <a:p>
            <a:r>
              <a:rPr lang="cs-CZ" sz="2000" dirty="0" smtClean="0"/>
              <a:t>Cílem je využít všech poznatků shromážděných o dítěti a jeho rodině, získat a sdílet stanoviska informovaných subjektů</a:t>
            </a:r>
          </a:p>
          <a:p>
            <a:r>
              <a:rPr lang="cs-CZ" sz="2000" dirty="0" smtClean="0"/>
              <a:t>Získat nový náhled na věc a nalézt nejvhodnější řešení situace dítěte</a:t>
            </a:r>
          </a:p>
          <a:p>
            <a:r>
              <a:rPr lang="cs-CZ" sz="2000" dirty="0" smtClean="0"/>
              <a:t>PK je vhodná, pokud ostatní předchozí postup nevedl ke kýženému výsledku</a:t>
            </a:r>
          </a:p>
        </p:txBody>
      </p:sp>
    </p:spTree>
    <p:extLst>
      <p:ext uri="{BB962C8B-B14F-4D97-AF65-F5344CB8AC3E}">
        <p14:creationId xmlns:p14="http://schemas.microsoft.com/office/powerpoint/2010/main" val="1998381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97614"/>
          </a:xfrm>
        </p:spPr>
        <p:txBody>
          <a:bodyPr>
            <a:normAutofit/>
          </a:bodyPr>
          <a:lstStyle/>
          <a:p>
            <a:pPr algn="ctr"/>
            <a:r>
              <a:rPr lang="cs-CZ" sz="2400" b="1" dirty="0" smtClean="0"/>
              <a:t>Složení případové konference</a:t>
            </a:r>
            <a:endParaRPr lang="cs-CZ" sz="2400" b="1" dirty="0"/>
          </a:p>
        </p:txBody>
      </p:sp>
      <p:sp>
        <p:nvSpPr>
          <p:cNvPr id="3" name="Zástupný symbol pro obsah 2"/>
          <p:cNvSpPr>
            <a:spLocks noGrp="1"/>
          </p:cNvSpPr>
          <p:nvPr>
            <p:ph idx="1"/>
          </p:nvPr>
        </p:nvSpPr>
        <p:spPr>
          <a:xfrm>
            <a:off x="2589212" y="1479665"/>
            <a:ext cx="8915400" cy="5154764"/>
          </a:xfrm>
        </p:spPr>
        <p:txBody>
          <a:bodyPr>
            <a:noAutofit/>
          </a:bodyPr>
          <a:lstStyle/>
          <a:p>
            <a:r>
              <a:rPr lang="cs-CZ" sz="2000" dirty="0" smtClean="0"/>
              <a:t>Účastníky mohou být všichni, kdo ze zákona mají právo nebo povinnost vystupovat k ochraně a zájmu dítěte. </a:t>
            </a:r>
          </a:p>
          <a:p>
            <a:r>
              <a:rPr lang="cs-CZ" sz="2000" dirty="0" smtClean="0"/>
              <a:t>Účastníkem vždy OSPOD </a:t>
            </a:r>
          </a:p>
          <a:p>
            <a:r>
              <a:rPr lang="cs-CZ" sz="2000" dirty="0" smtClean="0"/>
              <a:t>Dle povahy případu:</a:t>
            </a:r>
          </a:p>
          <a:p>
            <a:pPr marL="0" indent="0" algn="just">
              <a:buNone/>
            </a:pPr>
            <a:r>
              <a:rPr lang="cs-CZ" sz="2000" dirty="0"/>
              <a:t> 	</a:t>
            </a:r>
            <a:r>
              <a:rPr lang="cs-CZ" sz="2000" dirty="0" smtClean="0"/>
              <a:t>- škola, lékař (pediatr, sexuolog, psychiatr..), zdravotnické zařízení a 	jiné zařízení pro péči o dítě (ZDVOP, domov pro osoby se 	zdravotním postiž.), </a:t>
            </a:r>
          </a:p>
          <a:p>
            <a:pPr marL="0" indent="0" algn="just">
              <a:buNone/>
            </a:pPr>
            <a:r>
              <a:rPr lang="cs-CZ" sz="2000" dirty="0"/>
              <a:t>	</a:t>
            </a:r>
            <a:r>
              <a:rPr lang="cs-CZ" sz="2000" dirty="0" smtClean="0"/>
              <a:t>policie, pracovník probační a mediační služby, …</a:t>
            </a:r>
          </a:p>
          <a:p>
            <a:pPr marL="0" indent="0" algn="just">
              <a:buNone/>
            </a:pPr>
            <a:r>
              <a:rPr lang="cs-CZ" sz="2000" dirty="0"/>
              <a:t>	</a:t>
            </a:r>
            <a:r>
              <a:rPr lang="cs-CZ" sz="2000" dirty="0" smtClean="0"/>
              <a:t>- dítě, rodiče, osoby dítěti příbuzné, osoby odpovědné za výchovu 	dítěte.</a:t>
            </a:r>
          </a:p>
          <a:p>
            <a:pPr marL="0" indent="0" algn="just">
              <a:buNone/>
            </a:pPr>
            <a:r>
              <a:rPr lang="cs-CZ" sz="2000" dirty="0" smtClean="0"/>
              <a:t>Případovou konferencí provází a její chod řídí facilitátor. Nestranný, není předem seznámen s řešeným </a:t>
            </a:r>
            <a:r>
              <a:rPr lang="cs-CZ" sz="2000" dirty="0"/>
              <a:t>případem. </a:t>
            </a:r>
            <a:r>
              <a:rPr lang="cs-CZ" sz="2000" dirty="0" smtClean="0"/>
              <a:t>Zajišťuje </a:t>
            </a:r>
            <a:r>
              <a:rPr lang="cs-CZ" sz="2000" dirty="0"/>
              <a:t>vyrovnaný příděl času jednotlivým účastníkům, hlídá strukturu setkání tak, aby vedlo k naplnění dojednaných cílů</a:t>
            </a:r>
            <a:endParaRPr lang="cs-CZ" sz="2000" dirty="0" smtClean="0"/>
          </a:p>
          <a:p>
            <a:pPr marL="0" indent="0">
              <a:buNone/>
            </a:pPr>
            <a:r>
              <a:rPr lang="cs-CZ" sz="2000" dirty="0" smtClean="0"/>
              <a:t>  </a:t>
            </a:r>
            <a:endParaRPr lang="cs-CZ" sz="2000" dirty="0"/>
          </a:p>
        </p:txBody>
      </p:sp>
    </p:spTree>
    <p:extLst>
      <p:ext uri="{BB962C8B-B14F-4D97-AF65-F5344CB8AC3E}">
        <p14:creationId xmlns:p14="http://schemas.microsoft.com/office/powerpoint/2010/main" val="2553598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31112"/>
          </a:xfrm>
        </p:spPr>
        <p:txBody>
          <a:bodyPr>
            <a:normAutofit/>
          </a:bodyPr>
          <a:lstStyle/>
          <a:p>
            <a:pPr algn="ctr"/>
            <a:r>
              <a:rPr lang="cs-CZ" sz="2400" b="1" dirty="0" smtClean="0"/>
              <a:t>Příprava případové konference</a:t>
            </a:r>
            <a:endParaRPr lang="cs-CZ" sz="2400" b="1" dirty="0"/>
          </a:p>
        </p:txBody>
      </p:sp>
      <p:sp>
        <p:nvSpPr>
          <p:cNvPr id="3" name="Zástupný symbol pro obsah 2"/>
          <p:cNvSpPr>
            <a:spLocks noGrp="1"/>
          </p:cNvSpPr>
          <p:nvPr>
            <p:ph idx="1"/>
          </p:nvPr>
        </p:nvSpPr>
        <p:spPr>
          <a:xfrm>
            <a:off x="2289954" y="1842655"/>
            <a:ext cx="8915400" cy="3777622"/>
          </a:xfrm>
        </p:spPr>
        <p:txBody>
          <a:bodyPr/>
          <a:lstStyle/>
          <a:p>
            <a:pPr algn="just"/>
            <a:r>
              <a:rPr lang="cs-CZ" sz="2000" dirty="0"/>
              <a:t>Na začátku celého procesu je INICIÁTOR-člověk, který vyhodnotí, že by byla PK potřeba. Většinou je to pracovník OSPOD, ale může to </a:t>
            </a:r>
            <a:r>
              <a:rPr lang="cs-CZ" sz="2000" dirty="0" smtClean="0"/>
              <a:t>být i </a:t>
            </a:r>
            <a:r>
              <a:rPr lang="cs-CZ" sz="2000" u="sng" dirty="0"/>
              <a:t>pracovník školy</a:t>
            </a:r>
            <a:r>
              <a:rPr lang="cs-CZ" sz="2000" dirty="0"/>
              <a:t>, neziskové organizace, lékař, psycholog z PPP…</a:t>
            </a:r>
          </a:p>
          <a:p>
            <a:pPr algn="just"/>
            <a:r>
              <a:rPr lang="cs-CZ" sz="2000" dirty="0"/>
              <a:t>PK vždy svolává OSPOD, který zajistí informovanost klienta a zorganizuje setkání jednotlivých účastníků (dle povahy případu a potřeb klienta)</a:t>
            </a:r>
          </a:p>
          <a:p>
            <a:pPr algn="just"/>
            <a:r>
              <a:rPr lang="cs-CZ" sz="2000" dirty="0"/>
              <a:t>OSPOD předem informuje všechny účastníky o cíli PK</a:t>
            </a:r>
          </a:p>
          <a:p>
            <a:pPr algn="just"/>
            <a:r>
              <a:rPr lang="cs-CZ" sz="2000" dirty="0"/>
              <a:t>Ti se díky tomu mohou na jednání připravit a setkávají se s tím, že vědí, co se bude řešit </a:t>
            </a:r>
          </a:p>
          <a:p>
            <a:endParaRPr lang="cs-CZ" dirty="0"/>
          </a:p>
        </p:txBody>
      </p:sp>
    </p:spTree>
    <p:extLst>
      <p:ext uri="{BB962C8B-B14F-4D97-AF65-F5344CB8AC3E}">
        <p14:creationId xmlns:p14="http://schemas.microsoft.com/office/powerpoint/2010/main" val="2947051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586504"/>
          </a:xfrm>
        </p:spPr>
        <p:txBody>
          <a:bodyPr>
            <a:normAutofit fontScale="90000"/>
          </a:bodyPr>
          <a:lstStyle/>
          <a:p>
            <a:pPr algn="ctr"/>
            <a:r>
              <a:rPr lang="cs-CZ" dirty="0" smtClean="0"/>
              <a:t>        </a:t>
            </a:r>
            <a:r>
              <a:rPr lang="cs-CZ" sz="3100" b="1" dirty="0" smtClean="0"/>
              <a:t>Sociálně-právní ochrana dětí</a:t>
            </a:r>
            <a:endParaRPr lang="cs-CZ" sz="3100" b="1" dirty="0"/>
          </a:p>
        </p:txBody>
      </p:sp>
      <p:sp>
        <p:nvSpPr>
          <p:cNvPr id="3" name="Zástupný symbol pro obsah 2"/>
          <p:cNvSpPr>
            <a:spLocks noGrp="1"/>
          </p:cNvSpPr>
          <p:nvPr>
            <p:ph idx="1"/>
          </p:nvPr>
        </p:nvSpPr>
        <p:spPr>
          <a:xfrm>
            <a:off x="2592925" y="1210614"/>
            <a:ext cx="8915400" cy="5499279"/>
          </a:xfrm>
        </p:spPr>
        <p:txBody>
          <a:bodyPr>
            <a:normAutofit lnSpcReduction="10000"/>
          </a:bodyPr>
          <a:lstStyle/>
          <a:p>
            <a:pPr algn="just"/>
            <a:r>
              <a:rPr lang="cs-CZ" sz="2000" dirty="0"/>
              <a:t>Sociálně-právní ochrana dítěte představuje zajištění práva dítěte na život, jeho příznivý vývoj, na rodičovskou péči a život v rodině, na identitu dítěte, svobodu myšlení, svědomí a náboženství, na vzdělání, zaměstnání, zahrnuje také ochranu dítěte před jakýmkoliv tělesným či duševním násilím, </a:t>
            </a:r>
            <a:r>
              <a:rPr lang="cs-CZ" sz="2000" dirty="0" smtClean="0"/>
              <a:t>zanedbáváním</a:t>
            </a:r>
            <a:r>
              <a:rPr lang="cs-CZ" sz="2000" dirty="0"/>
              <a:t>, zneužíváním nebo vykořisťováním</a:t>
            </a:r>
            <a:r>
              <a:rPr lang="cs-CZ" sz="2000" dirty="0" smtClean="0"/>
              <a:t>.</a:t>
            </a:r>
          </a:p>
          <a:p>
            <a:pPr algn="just"/>
            <a:r>
              <a:rPr lang="cs-CZ" sz="2000" dirty="0" smtClean="0"/>
              <a:t>Předním </a:t>
            </a:r>
            <a:r>
              <a:rPr lang="cs-CZ" sz="2000" dirty="0"/>
              <a:t>hlediskem poskytování sociálně-právní ochrany dětí je nejlepší zájem, prospěch a blaho dětí, ochrana rodičovství a rodiny a vzájemné právo rodičů a dětí na rodičovskou výchovu a péči. Přitom se přihlíží i k širšímu sociálnímu prostředí dítěte.</a:t>
            </a:r>
          </a:p>
          <a:p>
            <a:pPr algn="just"/>
            <a:r>
              <a:rPr lang="cs-CZ" sz="2000" dirty="0" smtClean="0"/>
              <a:t>Sociálně-právní </a:t>
            </a:r>
            <a:r>
              <a:rPr lang="cs-CZ" sz="2000" dirty="0"/>
              <a:t>ochrana se poskytuje všem dětem bez rozdílu, bez jakékoliv diskriminace podle rasy, barvy pleti, pohlaví, jazyka, náboženství, politického nebo jiného smýšlení, národnostního, etnického nebo sociálního původu.</a:t>
            </a:r>
          </a:p>
          <a:p>
            <a:pPr algn="just"/>
            <a:r>
              <a:rPr lang="cs-CZ" sz="2000" dirty="0" smtClean="0"/>
              <a:t>Sociálně-právní </a:t>
            </a:r>
            <a:r>
              <a:rPr lang="cs-CZ" sz="2000" dirty="0"/>
              <a:t>ochrana se poskytuje bezplatně.</a:t>
            </a:r>
          </a:p>
          <a:p>
            <a:pPr algn="just"/>
            <a:r>
              <a:rPr lang="cs-CZ" sz="2000" dirty="0" smtClean="0"/>
              <a:t>Sociálně-právní </a:t>
            </a:r>
            <a:r>
              <a:rPr lang="cs-CZ" sz="2000" dirty="0"/>
              <a:t>ochrana se poskytuje všem nezletilým dětem mladším 18 let, pokud zletilosti nenabyly dříve.</a:t>
            </a:r>
          </a:p>
          <a:p>
            <a:endParaRPr lang="cs-CZ" dirty="0"/>
          </a:p>
        </p:txBody>
      </p:sp>
    </p:spTree>
    <p:extLst>
      <p:ext uri="{BB962C8B-B14F-4D97-AF65-F5344CB8AC3E}">
        <p14:creationId xmlns:p14="http://schemas.microsoft.com/office/powerpoint/2010/main" val="2199727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89212" y="524357"/>
            <a:ext cx="8911687" cy="680988"/>
          </a:xfrm>
        </p:spPr>
        <p:txBody>
          <a:bodyPr>
            <a:normAutofit/>
          </a:bodyPr>
          <a:lstStyle/>
          <a:p>
            <a:pPr algn="ctr"/>
            <a:r>
              <a:rPr lang="cs-CZ" sz="2400" b="1" dirty="0" smtClean="0"/>
              <a:t>Průběh případové konference</a:t>
            </a:r>
            <a:endParaRPr lang="cs-CZ" sz="2400" b="1" dirty="0"/>
          </a:p>
        </p:txBody>
      </p:sp>
      <p:sp>
        <p:nvSpPr>
          <p:cNvPr id="3" name="Zástupný symbol pro obsah 2"/>
          <p:cNvSpPr>
            <a:spLocks noGrp="1"/>
          </p:cNvSpPr>
          <p:nvPr>
            <p:ph idx="1"/>
          </p:nvPr>
        </p:nvSpPr>
        <p:spPr>
          <a:xfrm>
            <a:off x="2061556" y="1205345"/>
            <a:ext cx="9443056" cy="5552902"/>
          </a:xfrm>
        </p:spPr>
        <p:txBody>
          <a:bodyPr>
            <a:noAutofit/>
          </a:bodyPr>
          <a:lstStyle/>
          <a:p>
            <a:r>
              <a:rPr lang="cs-CZ" sz="2000" dirty="0"/>
              <a:t>Úvod a přivítání, seznámení s programem setkání, podpisy </a:t>
            </a:r>
            <a:r>
              <a:rPr lang="cs-CZ" sz="2000" dirty="0" smtClean="0"/>
              <a:t>dokumentů. Na </a:t>
            </a:r>
            <a:r>
              <a:rPr lang="cs-CZ" sz="2000" dirty="0"/>
              <a:t>začátku PK se podepisuje </a:t>
            </a:r>
            <a:r>
              <a:rPr lang="cs-CZ" sz="2000" dirty="0" smtClean="0"/>
              <a:t>prohlášení </a:t>
            </a:r>
            <a:r>
              <a:rPr lang="cs-CZ" sz="2000" dirty="0"/>
              <a:t>o mlčenlivosti účastníků, takže při samotném jednání můžete být maximálně otevření.</a:t>
            </a:r>
          </a:p>
          <a:p>
            <a:r>
              <a:rPr lang="cs-CZ" sz="2000" dirty="0" smtClean="0"/>
              <a:t>Představení </a:t>
            </a:r>
            <a:r>
              <a:rPr lang="cs-CZ" sz="2000" dirty="0"/>
              <a:t>všech účastníků</a:t>
            </a:r>
          </a:p>
          <a:p>
            <a:r>
              <a:rPr lang="cs-CZ" sz="2000" dirty="0"/>
              <a:t>Připomenutí, případně doladění cíle setkání</a:t>
            </a:r>
          </a:p>
          <a:p>
            <a:r>
              <a:rPr lang="cs-CZ" sz="2000" dirty="0"/>
              <a:t>Představení klienta a jeho aktuální situace</a:t>
            </a:r>
          </a:p>
          <a:p>
            <a:r>
              <a:rPr lang="cs-CZ" sz="2000" dirty="0"/>
              <a:t>Mapování aktuální situace z pohledu jednotlivých účastníků, formulace potřeb dítěte a rodiny</a:t>
            </a:r>
          </a:p>
          <a:p>
            <a:r>
              <a:rPr lang="cs-CZ" sz="2000" dirty="0"/>
              <a:t>Prezentace návrhů řešení</a:t>
            </a:r>
          </a:p>
          <a:p>
            <a:r>
              <a:rPr lang="cs-CZ" sz="2000" dirty="0"/>
              <a:t>Tvorba a finalizace konkrétního </a:t>
            </a:r>
            <a:r>
              <a:rPr lang="cs-CZ" sz="2000" dirty="0" smtClean="0"/>
              <a:t>plánu, rozdělení úkolů</a:t>
            </a:r>
            <a:endParaRPr lang="cs-CZ" sz="2000" dirty="0"/>
          </a:p>
          <a:p>
            <a:r>
              <a:rPr lang="cs-CZ" sz="2000" dirty="0"/>
              <a:t>Určení kontaktní osoby a termínu dalšího setkání</a:t>
            </a:r>
          </a:p>
          <a:p>
            <a:r>
              <a:rPr lang="cs-CZ" sz="2000" dirty="0"/>
              <a:t>Zhodnocení setkání </a:t>
            </a:r>
          </a:p>
          <a:p>
            <a:r>
              <a:rPr lang="cs-CZ" sz="2000" dirty="0"/>
              <a:t>Z jednání se pořizuje záznam, který na konci všichni účastníci </a:t>
            </a:r>
            <a:r>
              <a:rPr lang="cs-CZ" sz="2000" dirty="0" smtClean="0"/>
              <a:t>podepisují - vyjadřují </a:t>
            </a:r>
            <a:r>
              <a:rPr lang="cs-CZ" sz="2000" dirty="0"/>
              <a:t>tak souhlas s jeho obsahem a obdrží jeho kopii</a:t>
            </a:r>
          </a:p>
          <a:p>
            <a:endParaRPr lang="cs-CZ" sz="2000" dirty="0"/>
          </a:p>
        </p:txBody>
      </p:sp>
    </p:spTree>
    <p:extLst>
      <p:ext uri="{BB962C8B-B14F-4D97-AF65-F5344CB8AC3E}">
        <p14:creationId xmlns:p14="http://schemas.microsoft.com/office/powerpoint/2010/main" val="2237969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47737"/>
          </a:xfrm>
        </p:spPr>
        <p:txBody>
          <a:bodyPr>
            <a:normAutofit/>
          </a:bodyPr>
          <a:lstStyle/>
          <a:p>
            <a:pPr algn="ctr"/>
            <a:r>
              <a:rPr lang="cs-CZ" sz="2400" b="1" dirty="0" smtClean="0"/>
              <a:t>Účast školy na PK</a:t>
            </a:r>
            <a:endParaRPr lang="cs-CZ" sz="2400" b="1" dirty="0"/>
          </a:p>
        </p:txBody>
      </p:sp>
      <p:sp>
        <p:nvSpPr>
          <p:cNvPr id="3" name="Zástupný symbol pro obsah 2"/>
          <p:cNvSpPr>
            <a:spLocks noGrp="1"/>
          </p:cNvSpPr>
          <p:nvPr>
            <p:ph idx="1"/>
          </p:nvPr>
        </p:nvSpPr>
        <p:spPr>
          <a:xfrm>
            <a:off x="2589212" y="1654233"/>
            <a:ext cx="8915400" cy="4256989"/>
          </a:xfrm>
        </p:spPr>
        <p:txBody>
          <a:bodyPr>
            <a:normAutofit/>
          </a:bodyPr>
          <a:lstStyle/>
          <a:p>
            <a:pPr algn="just"/>
            <a:r>
              <a:rPr lang="cs-CZ" sz="2000" dirty="0"/>
              <a:t>Vhodné je, aby škola na setkání vyslala zejména třídního učitele, který zná dítě i širší kontext případu. Je také známou osobou pro rodiče, kteří se PK mohou spoluúčastnit</a:t>
            </a:r>
          </a:p>
          <a:p>
            <a:pPr algn="just"/>
            <a:r>
              <a:rPr lang="cs-CZ" sz="2000" dirty="0"/>
              <a:t>Kromě </a:t>
            </a:r>
            <a:r>
              <a:rPr lang="cs-CZ" sz="2000" dirty="0" smtClean="0"/>
              <a:t>třídního učitele </a:t>
            </a:r>
            <a:r>
              <a:rPr lang="cs-CZ" sz="2000" dirty="0"/>
              <a:t>může na PK přijít další odborník, který má potenciál posunout problém směrem ke změně (vých. poradce, člen vedení, šk. psycholog)</a:t>
            </a:r>
          </a:p>
          <a:p>
            <a:pPr algn="just"/>
            <a:r>
              <a:rPr lang="cs-CZ" sz="2000" dirty="0"/>
              <a:t>Důležité je přicházet na PK s myslí zaměřenou na současnost a budoucnost. Líčení opakovaných neúspěchů a selhání z minulosti případ většinou neposouvá. Naopak dílčí posuny k lepšímu z minula mohou být dobrým vodítkem ke hledání toho, co </a:t>
            </a:r>
            <a:r>
              <a:rPr lang="cs-CZ" sz="2000" dirty="0" smtClean="0"/>
              <a:t>funguje.</a:t>
            </a:r>
            <a:endParaRPr lang="cs-CZ" sz="2000" dirty="0"/>
          </a:p>
        </p:txBody>
      </p:sp>
    </p:spTree>
    <p:extLst>
      <p:ext uri="{BB962C8B-B14F-4D97-AF65-F5344CB8AC3E}">
        <p14:creationId xmlns:p14="http://schemas.microsoft.com/office/powerpoint/2010/main" val="1623182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72675"/>
          </a:xfrm>
        </p:spPr>
        <p:txBody>
          <a:bodyPr>
            <a:normAutofit/>
          </a:bodyPr>
          <a:lstStyle/>
          <a:p>
            <a:pPr algn="ctr"/>
            <a:r>
              <a:rPr lang="cs-CZ" sz="2400" b="1" dirty="0"/>
              <a:t>Příklady možných důvodů spolupráce školy s </a:t>
            </a:r>
            <a:r>
              <a:rPr lang="cs-CZ" sz="2400" b="1" dirty="0" smtClean="0"/>
              <a:t>OSPOD</a:t>
            </a:r>
            <a:endParaRPr lang="cs-CZ" sz="2400" b="1" dirty="0"/>
          </a:p>
        </p:txBody>
      </p:sp>
      <p:sp>
        <p:nvSpPr>
          <p:cNvPr id="3" name="Zástupný symbol pro obsah 2"/>
          <p:cNvSpPr>
            <a:spLocks noGrp="1"/>
          </p:cNvSpPr>
          <p:nvPr>
            <p:ph idx="1"/>
          </p:nvPr>
        </p:nvSpPr>
        <p:spPr>
          <a:xfrm>
            <a:off x="2589212" y="1812175"/>
            <a:ext cx="8915400" cy="4099047"/>
          </a:xfrm>
        </p:spPr>
        <p:txBody>
          <a:bodyPr>
            <a:normAutofit/>
          </a:bodyPr>
          <a:lstStyle/>
          <a:p>
            <a:endParaRPr lang="cs-CZ" sz="2000" dirty="0" smtClean="0"/>
          </a:p>
          <a:p>
            <a:r>
              <a:rPr lang="cs-CZ" sz="2000" dirty="0"/>
              <a:t>Problémy spojené se vzděláváním žáka se speciálními vzdělávacími potřebami (nespolupracující rodiče, kteří brání naplňování nejlepšího zájmu dítěte)</a:t>
            </a:r>
          </a:p>
          <a:p>
            <a:r>
              <a:rPr lang="cs-CZ" sz="2000" dirty="0" smtClean="0"/>
              <a:t>Záškoláctví</a:t>
            </a:r>
          </a:p>
          <a:p>
            <a:r>
              <a:rPr lang="cs-CZ" sz="2000" dirty="0" smtClean="0"/>
              <a:t>Šikana</a:t>
            </a:r>
          </a:p>
          <a:p>
            <a:r>
              <a:rPr lang="cs-CZ" sz="2000" dirty="0" smtClean="0"/>
              <a:t>Výchovné problémy</a:t>
            </a:r>
          </a:p>
          <a:p>
            <a:r>
              <a:rPr lang="cs-CZ" sz="2000" dirty="0" smtClean="0"/>
              <a:t>Podezření na týrání, zanedbávání dítěte</a:t>
            </a:r>
            <a:endParaRPr lang="cs-CZ" sz="2000" dirty="0"/>
          </a:p>
        </p:txBody>
      </p:sp>
    </p:spTree>
    <p:extLst>
      <p:ext uri="{BB962C8B-B14F-4D97-AF65-F5344CB8AC3E}">
        <p14:creationId xmlns:p14="http://schemas.microsoft.com/office/powerpoint/2010/main" val="1293163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722552"/>
          </a:xfrm>
        </p:spPr>
        <p:txBody>
          <a:bodyPr>
            <a:normAutofit fontScale="90000"/>
          </a:bodyPr>
          <a:lstStyle/>
          <a:p>
            <a:pPr algn="ctr"/>
            <a:r>
              <a:rPr lang="cs-CZ" sz="2700" b="1" dirty="0"/>
              <a:t>Vzdělávání žáka se speciálními vzdělávacími potřebami</a:t>
            </a:r>
            <a:r>
              <a:rPr lang="cs-CZ" sz="2400" b="1" dirty="0"/>
              <a:t/>
            </a:r>
            <a:br>
              <a:rPr lang="cs-CZ" sz="2400" b="1" dirty="0"/>
            </a:br>
            <a:endParaRPr lang="cs-CZ" sz="2400" b="1" dirty="0"/>
          </a:p>
        </p:txBody>
      </p:sp>
      <p:sp>
        <p:nvSpPr>
          <p:cNvPr id="3" name="Zástupný symbol pro obsah 2"/>
          <p:cNvSpPr>
            <a:spLocks noGrp="1"/>
          </p:cNvSpPr>
          <p:nvPr>
            <p:ph idx="1"/>
          </p:nvPr>
        </p:nvSpPr>
        <p:spPr>
          <a:xfrm>
            <a:off x="2589212" y="2186247"/>
            <a:ext cx="8915400" cy="3507971"/>
          </a:xfrm>
        </p:spPr>
        <p:txBody>
          <a:bodyPr>
            <a:normAutofit/>
          </a:bodyPr>
          <a:lstStyle/>
          <a:p>
            <a:pPr algn="just"/>
            <a:r>
              <a:rPr lang="cs-CZ" sz="2000" dirty="0"/>
              <a:t>Vyhláška 27/2016, o vzdělávání žáka se speciálními vzdělávacími potřebami</a:t>
            </a:r>
          </a:p>
          <a:p>
            <a:pPr algn="just"/>
            <a:r>
              <a:rPr lang="cs-CZ" sz="2000" dirty="0"/>
              <a:t>Podpůrná opatření I.-V. stupně</a:t>
            </a:r>
          </a:p>
          <a:p>
            <a:pPr marL="0" indent="0" algn="just">
              <a:buNone/>
            </a:pPr>
            <a:r>
              <a:rPr lang="cs-CZ" sz="2000" dirty="0"/>
              <a:t>      I. st – plán pedagogické podpory – v režii školy</a:t>
            </a:r>
          </a:p>
          <a:p>
            <a:pPr marL="0" indent="0" algn="just">
              <a:buNone/>
            </a:pPr>
            <a:r>
              <a:rPr lang="cs-CZ" sz="2000" dirty="0"/>
              <a:t>      II. – V. st. – pokud nestačí první stupeň; v případě nespolupráce 	rodičů, či osob odpovědných za výchovu dítěte se školským 	poradenským zařízením upravuje § 12 odst. 4 </a:t>
            </a:r>
            <a:r>
              <a:rPr lang="cs-CZ" sz="2000" dirty="0" smtClean="0"/>
              <a:t>vyhlášky, </a:t>
            </a:r>
            <a:r>
              <a:rPr lang="cs-CZ" sz="2000" dirty="0"/>
              <a:t>další 	postup </a:t>
            </a:r>
            <a:r>
              <a:rPr lang="cs-CZ" sz="2000" dirty="0" smtClean="0"/>
              <a:t>školy </a:t>
            </a:r>
            <a:r>
              <a:rPr lang="cs-CZ" sz="2000" dirty="0"/>
              <a:t>→ oznámení OSPOD</a:t>
            </a:r>
          </a:p>
          <a:p>
            <a:pPr marL="0" indent="0" algn="just">
              <a:buNone/>
            </a:pPr>
            <a:endParaRPr lang="cs-CZ" sz="2000" dirty="0" smtClean="0"/>
          </a:p>
          <a:p>
            <a:pPr marL="0" indent="0" algn="just">
              <a:buNone/>
            </a:pPr>
            <a:endParaRPr lang="cs-CZ" sz="2000" dirty="0" smtClean="0"/>
          </a:p>
          <a:p>
            <a:pPr marL="0" indent="0" algn="just">
              <a:buNone/>
            </a:pPr>
            <a:endParaRPr lang="cs-CZ" sz="2000" dirty="0" smtClean="0"/>
          </a:p>
          <a:p>
            <a:pPr marL="0" indent="0" algn="just">
              <a:buNone/>
            </a:pPr>
            <a:endParaRPr lang="cs-CZ" sz="2000" dirty="0" smtClean="0"/>
          </a:p>
          <a:p>
            <a:pPr marL="0" indent="0" algn="just">
              <a:buNone/>
            </a:pPr>
            <a:endParaRPr lang="cs-CZ" sz="2000" dirty="0"/>
          </a:p>
        </p:txBody>
      </p:sp>
    </p:spTree>
    <p:extLst>
      <p:ext uri="{BB962C8B-B14F-4D97-AF65-F5344CB8AC3E}">
        <p14:creationId xmlns:p14="http://schemas.microsoft.com/office/powerpoint/2010/main" val="2121391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797366"/>
          </a:xfrm>
        </p:spPr>
        <p:txBody>
          <a:bodyPr>
            <a:normAutofit/>
          </a:bodyPr>
          <a:lstStyle/>
          <a:p>
            <a:pPr algn="ctr"/>
            <a:r>
              <a:rPr lang="cs-CZ" sz="2400" b="1" dirty="0" smtClean="0"/>
              <a:t>Postup OSPOD</a:t>
            </a:r>
            <a:endParaRPr lang="cs-CZ" sz="2400" b="1" dirty="0"/>
          </a:p>
        </p:txBody>
      </p:sp>
      <p:sp>
        <p:nvSpPr>
          <p:cNvPr id="3" name="Zástupný symbol pro obsah 2"/>
          <p:cNvSpPr>
            <a:spLocks noGrp="1"/>
          </p:cNvSpPr>
          <p:nvPr>
            <p:ph idx="1"/>
          </p:nvPr>
        </p:nvSpPr>
        <p:spPr/>
        <p:txBody>
          <a:bodyPr>
            <a:normAutofit/>
          </a:bodyPr>
          <a:lstStyle/>
          <a:p>
            <a:r>
              <a:rPr lang="pl-PL" sz="2000" dirty="0" smtClean="0"/>
              <a:t>§ </a:t>
            </a:r>
            <a:r>
              <a:rPr lang="pl-PL" sz="2000" dirty="0"/>
              <a:t>10 a § 6 z. o SPOD</a:t>
            </a:r>
          </a:p>
          <a:p>
            <a:r>
              <a:rPr lang="pl-PL" sz="2000" dirty="0" smtClean="0"/>
              <a:t>Vyhodnoticení situace dítěte</a:t>
            </a:r>
            <a:r>
              <a:rPr lang="pl-PL" sz="2000" dirty="0"/>
              <a:t>	</a:t>
            </a:r>
            <a:endParaRPr lang="pl-PL" sz="2000" dirty="0" smtClean="0"/>
          </a:p>
          <a:p>
            <a:r>
              <a:rPr lang="pl-PL" sz="2000" dirty="0" smtClean="0"/>
              <a:t>Spolupráce s odborníky (školy, SPC, PPP)podílející se na řešení situace</a:t>
            </a:r>
          </a:p>
          <a:p>
            <a:r>
              <a:rPr lang="pl-PL" sz="2000" dirty="0" smtClean="0"/>
              <a:t>Jednání s rodiči či osobou odpovědnou za výchovu</a:t>
            </a:r>
          </a:p>
          <a:p>
            <a:r>
              <a:rPr lang="pl-PL" sz="2000" dirty="0" smtClean="0"/>
              <a:t>Případová konference</a:t>
            </a:r>
          </a:p>
          <a:p>
            <a:endParaRPr lang="pl-PL" sz="2000" dirty="0" smtClean="0"/>
          </a:p>
          <a:p>
            <a:endParaRPr lang="pl-PL" sz="2000" dirty="0"/>
          </a:p>
          <a:p>
            <a:endParaRPr lang="cs-CZ" sz="2000" dirty="0"/>
          </a:p>
        </p:txBody>
      </p:sp>
    </p:spTree>
    <p:extLst>
      <p:ext uri="{BB962C8B-B14F-4D97-AF65-F5344CB8AC3E}">
        <p14:creationId xmlns:p14="http://schemas.microsoft.com/office/powerpoint/2010/main" val="3297505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705926"/>
          </a:xfrm>
        </p:spPr>
        <p:txBody>
          <a:bodyPr>
            <a:normAutofit/>
          </a:bodyPr>
          <a:lstStyle/>
          <a:p>
            <a:pPr algn="ctr"/>
            <a:r>
              <a:rPr lang="cs-CZ" sz="2400" b="1" dirty="0" smtClean="0"/>
              <a:t>Záškoláctví</a:t>
            </a:r>
            <a:endParaRPr lang="cs-CZ" sz="2400" b="1" dirty="0"/>
          </a:p>
        </p:txBody>
      </p:sp>
      <p:sp>
        <p:nvSpPr>
          <p:cNvPr id="3" name="Zástupný symbol pro obsah 2"/>
          <p:cNvSpPr>
            <a:spLocks noGrp="1"/>
          </p:cNvSpPr>
          <p:nvPr>
            <p:ph idx="1"/>
          </p:nvPr>
        </p:nvSpPr>
        <p:spPr>
          <a:xfrm>
            <a:off x="2589212" y="1529541"/>
            <a:ext cx="8915400" cy="4605251"/>
          </a:xfrm>
        </p:spPr>
        <p:txBody>
          <a:bodyPr>
            <a:noAutofit/>
          </a:bodyPr>
          <a:lstStyle/>
          <a:p>
            <a:pPr algn="just"/>
            <a:r>
              <a:rPr lang="cs-CZ" sz="2000" dirty="0" smtClean="0"/>
              <a:t>Každý má právo na vzdělání, základní školní docházka povinná – Listina zákl. práv a svobod + školský zákon, školní řády</a:t>
            </a:r>
          </a:p>
          <a:p>
            <a:pPr algn="just"/>
            <a:r>
              <a:rPr lang="cs-CZ" sz="2000" dirty="0" smtClean="0"/>
              <a:t>za </a:t>
            </a:r>
            <a:r>
              <a:rPr lang="cs-CZ" sz="2000" dirty="0"/>
              <a:t>plnění pov. šk. docházky odpovědni rodiče, případně osoby odpovědné za výchovu</a:t>
            </a:r>
          </a:p>
          <a:p>
            <a:pPr algn="just"/>
            <a:r>
              <a:rPr lang="cs-CZ" sz="2000" dirty="0"/>
              <a:t>Neomluvená absence do 25 hodin řešena v rámci školy a hlášena na OSPOD běžnou formou (telefonicky, emailem, v rámci výchovné zprávy)</a:t>
            </a:r>
          </a:p>
          <a:p>
            <a:pPr algn="just"/>
            <a:r>
              <a:rPr lang="cs-CZ" sz="2000" dirty="0"/>
              <a:t>Neomluvená absence překračující  25 hodin  musí být hlášena na přísl. </a:t>
            </a:r>
            <a:r>
              <a:rPr lang="cs-CZ" sz="2000" dirty="0" smtClean="0"/>
              <a:t>OSPOD, </a:t>
            </a:r>
            <a:r>
              <a:rPr lang="cs-CZ" sz="2000" dirty="0"/>
              <a:t>předchází jednání s rodiči a výchovná komise</a:t>
            </a:r>
          </a:p>
          <a:p>
            <a:pPr algn="just"/>
            <a:r>
              <a:rPr lang="cs-CZ" sz="2000" dirty="0"/>
              <a:t>Neomluvená absence nad 100 hodin musí být hlášena na PČR jako podezření ze spáchání přečinu na Ohrožování výchovy </a:t>
            </a:r>
            <a:r>
              <a:rPr lang="cs-CZ" sz="2000" dirty="0" smtClean="0"/>
              <a:t>mládeže</a:t>
            </a:r>
          </a:p>
          <a:p>
            <a:pPr algn="just"/>
            <a:r>
              <a:rPr lang="cs-CZ" sz="2000" dirty="0" smtClean="0"/>
              <a:t>Vhodné hlásit OSPODu i nadměrnou nedůvodnou omluvenou absenci</a:t>
            </a:r>
            <a:endParaRPr lang="cs-CZ" sz="2000" dirty="0"/>
          </a:p>
        </p:txBody>
      </p:sp>
    </p:spTree>
    <p:extLst>
      <p:ext uri="{BB962C8B-B14F-4D97-AF65-F5344CB8AC3E}">
        <p14:creationId xmlns:p14="http://schemas.microsoft.com/office/powerpoint/2010/main" val="2008006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31112"/>
          </a:xfrm>
        </p:spPr>
        <p:txBody>
          <a:bodyPr>
            <a:normAutofit/>
          </a:bodyPr>
          <a:lstStyle/>
          <a:p>
            <a:pPr algn="ctr"/>
            <a:r>
              <a:rPr lang="cs-CZ" sz="2400" b="1" dirty="0" smtClean="0"/>
              <a:t>Úloha OSPOD při záškoláctví</a:t>
            </a:r>
            <a:endParaRPr lang="cs-CZ" sz="2400" b="1" dirty="0"/>
          </a:p>
        </p:txBody>
      </p:sp>
      <p:sp>
        <p:nvSpPr>
          <p:cNvPr id="3" name="Zástupný symbol pro obsah 2"/>
          <p:cNvSpPr>
            <a:spLocks noGrp="1"/>
          </p:cNvSpPr>
          <p:nvPr>
            <p:ph idx="1"/>
          </p:nvPr>
        </p:nvSpPr>
        <p:spPr>
          <a:xfrm>
            <a:off x="2589212" y="1720735"/>
            <a:ext cx="8915400" cy="4190487"/>
          </a:xfrm>
        </p:spPr>
        <p:txBody>
          <a:bodyPr>
            <a:normAutofit lnSpcReduction="10000"/>
          </a:bodyPr>
          <a:lstStyle/>
          <a:p>
            <a:pPr algn="just"/>
            <a:r>
              <a:rPr lang="cs-CZ" sz="2000" dirty="0" smtClean="0"/>
              <a:t>Pokud se nepodaří škole vyřešit problém záškoláctví vlastními silami, poskytne SPOD zprávu se záznamem o opatření školy k řešení problému</a:t>
            </a:r>
          </a:p>
          <a:p>
            <a:pPr algn="just"/>
            <a:r>
              <a:rPr lang="cs-CZ" sz="2000" dirty="0" smtClean="0"/>
              <a:t>Nutnost důvodného podezření, že skutečnost záškoláctví u daného dítěte ohrožuje jeho vývoj</a:t>
            </a:r>
          </a:p>
          <a:p>
            <a:pPr algn="just"/>
            <a:r>
              <a:rPr lang="cs-CZ" sz="2000" dirty="0" smtClean="0"/>
              <a:t>§ 31 školského zákona dává k dispozici nástroje, kterými lze sankcionovat žáka – kázeňská opatření + předchozí nutná práce s rodinou</a:t>
            </a:r>
          </a:p>
          <a:p>
            <a:pPr algn="just"/>
            <a:r>
              <a:rPr lang="cs-CZ" sz="2000" dirty="0" smtClean="0"/>
              <a:t>OSPOD prověří rodinné poměry – působení na rodiče, aby plnili svoje rod. povinnosti, vyhodnocení situace dítěte, vyžádání zpráv, PK, využití opatření dle §12, §13 z. o SPOD, doporučení do SVP, PPP, apod., podání trestního oznámení</a:t>
            </a:r>
          </a:p>
          <a:p>
            <a:pPr algn="just"/>
            <a:r>
              <a:rPr lang="cs-CZ" sz="2000" dirty="0" smtClean="0"/>
              <a:t>Průběžná spolupráce se školou</a:t>
            </a:r>
          </a:p>
          <a:p>
            <a:endParaRPr lang="cs-CZ" dirty="0"/>
          </a:p>
        </p:txBody>
      </p:sp>
    </p:spTree>
    <p:extLst>
      <p:ext uri="{BB962C8B-B14F-4D97-AF65-F5344CB8AC3E}">
        <p14:creationId xmlns:p14="http://schemas.microsoft.com/office/powerpoint/2010/main" val="4533916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755803"/>
          </a:xfrm>
        </p:spPr>
        <p:txBody>
          <a:bodyPr>
            <a:normAutofit/>
          </a:bodyPr>
          <a:lstStyle/>
          <a:p>
            <a:pPr algn="ctr"/>
            <a:r>
              <a:rPr lang="cs-CZ" sz="2400" b="1" dirty="0" smtClean="0"/>
              <a:t>Šikana</a:t>
            </a:r>
            <a:endParaRPr lang="cs-CZ" sz="2400" b="1" dirty="0"/>
          </a:p>
        </p:txBody>
      </p:sp>
      <p:sp>
        <p:nvSpPr>
          <p:cNvPr id="3" name="Zástupný symbol pro obsah 2"/>
          <p:cNvSpPr>
            <a:spLocks noGrp="1"/>
          </p:cNvSpPr>
          <p:nvPr>
            <p:ph idx="1"/>
          </p:nvPr>
        </p:nvSpPr>
        <p:spPr>
          <a:xfrm>
            <a:off x="2589212" y="1803862"/>
            <a:ext cx="8915400" cy="4364182"/>
          </a:xfrm>
        </p:spPr>
        <p:txBody>
          <a:bodyPr/>
          <a:lstStyle/>
          <a:p>
            <a:pPr algn="just"/>
            <a:r>
              <a:rPr lang="cs-CZ" sz="2000" dirty="0" smtClean="0"/>
              <a:t>Povinnost hlásit ohrožené </a:t>
            </a:r>
            <a:r>
              <a:rPr lang="cs-CZ" sz="2000" dirty="0"/>
              <a:t>dítě viz § </a:t>
            </a:r>
            <a:r>
              <a:rPr lang="cs-CZ" sz="2000" dirty="0" smtClean="0"/>
              <a:t>10 odst. 4 z. o SPOD – ať již ohrožené šikanou nebo že svým chováním ohrožuje samo</a:t>
            </a:r>
          </a:p>
          <a:p>
            <a:pPr algn="just"/>
            <a:r>
              <a:rPr lang="cs-CZ" sz="2000" dirty="0" smtClean="0"/>
              <a:t>Zda je dítě ohrožené – opět zjistíme z § 6 (=pokud hlášeno na PČR, OSZ, opakované přestupky apod.)</a:t>
            </a:r>
          </a:p>
          <a:p>
            <a:pPr algn="just"/>
            <a:r>
              <a:rPr lang="cs-CZ" sz="2000" dirty="0" smtClean="0"/>
              <a:t>Protiprávní nebo nebezpečné jednání ve škole nahlásit, ale dále se situací ve škole zabývat (výchovná opatření, sankce dle školního řádu)</a:t>
            </a:r>
          </a:p>
          <a:p>
            <a:pPr algn="just"/>
            <a:r>
              <a:rPr lang="cs-CZ" sz="2000" dirty="0" smtClean="0"/>
              <a:t>OSPOD se zabývá rodinou jako celkem – výhodný společný postup školy a OSPOD</a:t>
            </a:r>
          </a:p>
          <a:p>
            <a:pPr algn="just"/>
            <a:r>
              <a:rPr lang="cs-CZ" sz="2000" dirty="0" smtClean="0"/>
              <a:t>Třeba, aby školy zajistily dokumentaci – KDO je iniciátorem, svědkem, obětí, Co se stalo, KDY se to stalo a KDE, PROČ a JAK</a:t>
            </a:r>
          </a:p>
          <a:p>
            <a:endParaRPr lang="cs-CZ" dirty="0"/>
          </a:p>
        </p:txBody>
      </p:sp>
    </p:spTree>
    <p:extLst>
      <p:ext uri="{BB962C8B-B14F-4D97-AF65-F5344CB8AC3E}">
        <p14:creationId xmlns:p14="http://schemas.microsoft.com/office/powerpoint/2010/main" val="2255011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739177"/>
          </a:xfrm>
        </p:spPr>
        <p:txBody>
          <a:bodyPr>
            <a:normAutofit/>
          </a:bodyPr>
          <a:lstStyle/>
          <a:p>
            <a:pPr algn="ctr"/>
            <a:r>
              <a:rPr lang="cs-CZ" sz="2400" b="1" dirty="0"/>
              <a:t>P</a:t>
            </a:r>
            <a:r>
              <a:rPr lang="cs-CZ" sz="2400" b="1" dirty="0" smtClean="0"/>
              <a:t>odezření na týrání, zanedbávání dítěte – syndrom CAN</a:t>
            </a:r>
            <a:endParaRPr lang="cs-CZ" sz="2400" b="1" dirty="0"/>
          </a:p>
        </p:txBody>
      </p:sp>
      <p:sp>
        <p:nvSpPr>
          <p:cNvPr id="3" name="Zástupný symbol pro obsah 2"/>
          <p:cNvSpPr>
            <a:spLocks noGrp="1"/>
          </p:cNvSpPr>
          <p:nvPr>
            <p:ph idx="1"/>
          </p:nvPr>
        </p:nvSpPr>
        <p:spPr>
          <a:xfrm>
            <a:off x="2589212" y="1496291"/>
            <a:ext cx="8915400" cy="4912822"/>
          </a:xfrm>
        </p:spPr>
        <p:txBody>
          <a:bodyPr>
            <a:normAutofit/>
          </a:bodyPr>
          <a:lstStyle/>
          <a:p>
            <a:pPr algn="just"/>
            <a:r>
              <a:rPr lang="cs-CZ" sz="2000" dirty="0" smtClean="0"/>
              <a:t>Oznamovací povinnost škol a školských zařízení na podezření z ohrožení dítěte po zjištění skutečností, nasvědčující tomu, že je dítě týráno, resp. zanedbáváno</a:t>
            </a:r>
          </a:p>
          <a:p>
            <a:pPr marL="0" indent="0" algn="just">
              <a:buNone/>
            </a:pPr>
            <a:r>
              <a:rPr lang="cs-CZ" sz="2000" dirty="0" smtClean="0"/>
              <a:t>	- tělesné týrání – všechny akty, kdy dochází k tělesnému zranění, 		  postižení či úmrtí (rány, oděrky, popáleniny, modřiny, opakované    </a:t>
            </a:r>
          </a:p>
          <a:p>
            <a:pPr marL="0" indent="0" algn="just">
              <a:buNone/>
            </a:pPr>
            <a:r>
              <a:rPr lang="cs-CZ" sz="2000" dirty="0"/>
              <a:t>	</a:t>
            </a:r>
            <a:r>
              <a:rPr lang="cs-CZ" sz="2000" dirty="0" smtClean="0"/>
              <a:t>  zlomeniny</a:t>
            </a:r>
            <a:r>
              <a:rPr lang="cs-CZ" sz="2000" dirty="0"/>
              <a:t>, </a:t>
            </a:r>
            <a:r>
              <a:rPr lang="cs-CZ" sz="2000" dirty="0" smtClean="0"/>
              <a:t>vnitřní </a:t>
            </a:r>
            <a:r>
              <a:rPr lang="cs-CZ" sz="2000" dirty="0"/>
              <a:t>zranění…)</a:t>
            </a:r>
          </a:p>
          <a:p>
            <a:pPr marL="0" indent="0" algn="just">
              <a:buNone/>
            </a:pPr>
            <a:r>
              <a:rPr lang="cs-CZ" sz="2000" dirty="0" smtClean="0"/>
              <a:t> </a:t>
            </a:r>
            <a:r>
              <a:rPr lang="cs-CZ" sz="2000" dirty="0"/>
              <a:t>	</a:t>
            </a:r>
            <a:r>
              <a:rPr lang="cs-CZ" sz="2000" dirty="0" smtClean="0"/>
              <a:t>- psychické týrání – obtížně rozpoznatelné (slovní útoky, ponižování, </a:t>
            </a:r>
            <a:br>
              <a:rPr lang="cs-CZ" sz="2000" dirty="0" smtClean="0"/>
            </a:br>
            <a:r>
              <a:rPr lang="cs-CZ" sz="2000" dirty="0" smtClean="0"/>
              <a:t>	</a:t>
            </a:r>
            <a:r>
              <a:rPr lang="cs-CZ" sz="2000" dirty="0"/>
              <a:t> odmítání </a:t>
            </a:r>
            <a:r>
              <a:rPr lang="cs-CZ" sz="2000" dirty="0" smtClean="0"/>
              <a:t>dítěte, kladení nepřiměřených nároků na dítě). </a:t>
            </a:r>
          </a:p>
          <a:p>
            <a:pPr marL="0" indent="0" algn="just">
              <a:buNone/>
            </a:pPr>
            <a:r>
              <a:rPr lang="cs-CZ" sz="2000" dirty="0" smtClean="0"/>
              <a:t>	Důsledkem mohou být např. tyto projevy: poruchy spánku,    	deprese, porucha příjmu potravy, pomočování, snížené 	sebehodnocení, neadekvátní emoční reakce, zamlklost, déle trvají 	smutek, apod.)</a:t>
            </a:r>
            <a:endParaRPr lang="cs-CZ" sz="2000" dirty="0"/>
          </a:p>
          <a:p>
            <a:pPr marL="0" indent="0" algn="just">
              <a:buNone/>
            </a:pPr>
            <a:endParaRPr lang="cs-CZ" sz="2000" dirty="0" smtClean="0"/>
          </a:p>
          <a:p>
            <a:pPr marL="0" indent="0">
              <a:buNone/>
            </a:pPr>
            <a:endParaRPr lang="cs-CZ" dirty="0"/>
          </a:p>
          <a:p>
            <a:pPr marL="0" indent="0">
              <a:buNone/>
            </a:pPr>
            <a:endParaRPr lang="cs-CZ" dirty="0"/>
          </a:p>
        </p:txBody>
      </p:sp>
    </p:spTree>
    <p:extLst>
      <p:ext uri="{BB962C8B-B14F-4D97-AF65-F5344CB8AC3E}">
        <p14:creationId xmlns:p14="http://schemas.microsoft.com/office/powerpoint/2010/main" val="15584260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705926"/>
          </a:xfrm>
        </p:spPr>
        <p:txBody>
          <a:bodyPr>
            <a:normAutofit/>
          </a:bodyPr>
          <a:lstStyle/>
          <a:p>
            <a:pPr algn="ctr"/>
            <a:r>
              <a:rPr lang="cs-CZ" sz="2400" b="1" dirty="0" smtClean="0"/>
              <a:t>Zanedbávání</a:t>
            </a:r>
            <a:endParaRPr lang="cs-CZ" sz="2400" b="1" dirty="0"/>
          </a:p>
        </p:txBody>
      </p:sp>
      <p:sp>
        <p:nvSpPr>
          <p:cNvPr id="3" name="Zástupný symbol pro obsah 2"/>
          <p:cNvSpPr>
            <a:spLocks noGrp="1"/>
          </p:cNvSpPr>
          <p:nvPr>
            <p:ph idx="1"/>
          </p:nvPr>
        </p:nvSpPr>
        <p:spPr>
          <a:xfrm>
            <a:off x="2589212" y="1725769"/>
            <a:ext cx="8915400" cy="4658406"/>
          </a:xfrm>
        </p:spPr>
        <p:txBody>
          <a:bodyPr/>
          <a:lstStyle/>
          <a:p>
            <a:r>
              <a:rPr lang="cs-CZ" sz="2000" dirty="0"/>
              <a:t>h</a:t>
            </a:r>
            <a:r>
              <a:rPr lang="cs-CZ" sz="2000" dirty="0" smtClean="0"/>
              <a:t>ůře odhalitelné</a:t>
            </a:r>
          </a:p>
          <a:p>
            <a:pPr algn="just"/>
            <a:r>
              <a:rPr lang="cs-CZ" sz="2000" dirty="0" smtClean="0"/>
              <a:t>Zejména nedostatečné naplňování základních životních potřeb dítěte (pocit bezpečí, lásky, zdravotní péče, výživy)</a:t>
            </a:r>
          </a:p>
          <a:p>
            <a:pPr algn="just"/>
            <a:r>
              <a:rPr lang="cs-CZ" sz="2000" dirty="0" smtClean="0"/>
              <a:t>Vede k narušení vývoje dítěte, příp. i ohrožení života</a:t>
            </a:r>
          </a:p>
          <a:p>
            <a:pPr algn="just"/>
            <a:r>
              <a:rPr lang="cs-CZ" sz="2000" dirty="0" smtClean="0"/>
              <a:t>Příznaky: nevhodné oblečení, častá únava, ospalost, nedostatečná hygiena, nedostatečně zajištěná zdravotní péče, logopedická péče, známky podvýživy, chybějící podpora rodičů při vzdělávání, nedostatečný dohled (pobyt venku v nočních hodinách), špatné vztahy s rodiči, neurotické návyky, rizikové chování, agresivita, nedostatečné soc. dovednosti…)</a:t>
            </a:r>
          </a:p>
          <a:p>
            <a:pPr algn="just"/>
            <a:r>
              <a:rPr lang="cs-CZ" sz="2000" dirty="0" smtClean="0"/>
              <a:t>Zanedbávání = pokud se výše uvedené faktory vyskytují po delší dobu </a:t>
            </a:r>
            <a:r>
              <a:rPr lang="cs-CZ" dirty="0" smtClean="0"/>
              <a:t> </a:t>
            </a:r>
          </a:p>
        </p:txBody>
      </p:sp>
    </p:spTree>
    <p:extLst>
      <p:ext uri="{BB962C8B-B14F-4D97-AF65-F5344CB8AC3E}">
        <p14:creationId xmlns:p14="http://schemas.microsoft.com/office/powerpoint/2010/main" val="428331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2400" b="1" dirty="0" smtClean="0"/>
              <a:t>Orgány sociálně – právní ochrany dětí</a:t>
            </a:r>
            <a:br>
              <a:rPr lang="cs-CZ" sz="2400" b="1" dirty="0" smtClean="0"/>
            </a:br>
            <a:r>
              <a:rPr lang="cs-CZ" sz="2400" b="1" dirty="0" smtClean="0"/>
              <a:t>= OSPOD</a:t>
            </a:r>
            <a:endParaRPr lang="cs-CZ" sz="2400" b="1" dirty="0"/>
          </a:p>
        </p:txBody>
      </p:sp>
      <p:sp>
        <p:nvSpPr>
          <p:cNvPr id="3" name="Zástupný symbol pro obsah 2"/>
          <p:cNvSpPr>
            <a:spLocks noGrp="1"/>
          </p:cNvSpPr>
          <p:nvPr>
            <p:ph idx="1"/>
          </p:nvPr>
        </p:nvSpPr>
        <p:spPr>
          <a:xfrm>
            <a:off x="2589212" y="1622737"/>
            <a:ext cx="8915400" cy="4971245"/>
          </a:xfrm>
        </p:spPr>
        <p:txBody>
          <a:bodyPr/>
          <a:lstStyle/>
          <a:p>
            <a:pPr algn="just"/>
            <a:r>
              <a:rPr lang="cs-CZ" sz="2000" dirty="0"/>
              <a:t>obecní úřady obcí s rozšířenou působnosti (městské úřady, ve statutárních městech magistráty a úřady městských obvodů, v Praze úřady pověřených městských částí),</a:t>
            </a:r>
          </a:p>
          <a:p>
            <a:pPr algn="just"/>
            <a:r>
              <a:rPr lang="cs-CZ" sz="2000" dirty="0" smtClean="0"/>
              <a:t>obecní </a:t>
            </a:r>
            <a:r>
              <a:rPr lang="cs-CZ" sz="2000" dirty="0"/>
              <a:t>úřady, újezdní úřady, ustanovení tohoto zákona o obecních úřadech se vztahují i na újezdní úřady,</a:t>
            </a:r>
          </a:p>
          <a:p>
            <a:pPr algn="just"/>
            <a:r>
              <a:rPr lang="cs-CZ" sz="2000" dirty="0" smtClean="0"/>
              <a:t>krajské </a:t>
            </a:r>
            <a:r>
              <a:rPr lang="cs-CZ" sz="2000" dirty="0"/>
              <a:t>úřady (v Praze Magistrát hl. města Prahy),</a:t>
            </a:r>
          </a:p>
          <a:p>
            <a:pPr algn="just"/>
            <a:r>
              <a:rPr lang="cs-CZ" sz="2000" dirty="0" smtClean="0"/>
              <a:t>Ministerstvo </a:t>
            </a:r>
            <a:r>
              <a:rPr lang="cs-CZ" sz="2000" dirty="0"/>
              <a:t>práce a sociálních věcí a</a:t>
            </a:r>
          </a:p>
          <a:p>
            <a:pPr algn="just"/>
            <a:r>
              <a:rPr lang="cs-CZ" sz="2000" dirty="0" smtClean="0"/>
              <a:t>Úřad </a:t>
            </a:r>
            <a:r>
              <a:rPr lang="cs-CZ" sz="2000" dirty="0"/>
              <a:t>pro mezinárodněprávní ochranu dětí</a:t>
            </a:r>
          </a:p>
          <a:p>
            <a:pPr algn="just"/>
            <a:r>
              <a:rPr lang="cs-CZ" sz="2000" dirty="0" smtClean="0"/>
              <a:t>Úřad </a:t>
            </a:r>
            <a:r>
              <a:rPr lang="cs-CZ" sz="2000" dirty="0"/>
              <a:t>práce České republiky – krajské pobočky a pobočka pro hlavní město Prahu</a:t>
            </a:r>
          </a:p>
          <a:p>
            <a:endParaRPr lang="cs-CZ" dirty="0"/>
          </a:p>
        </p:txBody>
      </p:sp>
    </p:spTree>
    <p:extLst>
      <p:ext uri="{BB962C8B-B14F-4D97-AF65-F5344CB8AC3E}">
        <p14:creationId xmlns:p14="http://schemas.microsoft.com/office/powerpoint/2010/main" val="24146243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764115"/>
          </a:xfrm>
        </p:spPr>
        <p:txBody>
          <a:bodyPr>
            <a:normAutofit/>
          </a:bodyPr>
          <a:lstStyle/>
          <a:p>
            <a:pPr algn="ctr"/>
            <a:r>
              <a:rPr lang="cs-CZ" sz="2400" b="1" dirty="0" smtClean="0"/>
              <a:t>Postup</a:t>
            </a:r>
            <a:endParaRPr lang="cs-CZ" sz="2400" b="1" dirty="0"/>
          </a:p>
        </p:txBody>
      </p:sp>
      <p:sp>
        <p:nvSpPr>
          <p:cNvPr id="3" name="Zástupný symbol pro obsah 2"/>
          <p:cNvSpPr>
            <a:spLocks noGrp="1"/>
          </p:cNvSpPr>
          <p:nvPr>
            <p:ph idx="1"/>
          </p:nvPr>
        </p:nvSpPr>
        <p:spPr>
          <a:xfrm>
            <a:off x="2129286" y="1645919"/>
            <a:ext cx="8915400" cy="4921135"/>
          </a:xfrm>
        </p:spPr>
        <p:txBody>
          <a:bodyPr>
            <a:noAutofit/>
          </a:bodyPr>
          <a:lstStyle/>
          <a:p>
            <a:pPr algn="just"/>
            <a:r>
              <a:rPr lang="cs-CZ" sz="2000" dirty="0" smtClean="0"/>
              <a:t>Žádoucí navázat s dítětem rozhovor osobou, která má s dítětem bližší vztah</a:t>
            </a:r>
          </a:p>
          <a:p>
            <a:pPr algn="just"/>
            <a:r>
              <a:rPr lang="cs-CZ" sz="2000" dirty="0" smtClean="0"/>
              <a:t>Informovat dítě o hlášení jeho situace na OSPOD</a:t>
            </a:r>
          </a:p>
          <a:p>
            <a:pPr algn="just"/>
            <a:r>
              <a:rPr lang="cs-CZ" sz="2000" dirty="0" smtClean="0"/>
              <a:t>Pracovník školy může kontaktovat i rodiče – zde se vyvarovat přímé konfrontace, před rodiči vyjádřit obavu nad konkrétními projevy dítěte v chování</a:t>
            </a:r>
          </a:p>
          <a:p>
            <a:pPr algn="just"/>
            <a:r>
              <a:rPr lang="cs-CZ" sz="2000" dirty="0" smtClean="0"/>
              <a:t>Nutné sledovat chování dítěte po kontaktování rodičů</a:t>
            </a:r>
          </a:p>
          <a:p>
            <a:pPr algn="just"/>
            <a:r>
              <a:rPr lang="cs-CZ" sz="2000" dirty="0" smtClean="0"/>
              <a:t>O každém jednání učinit zápis</a:t>
            </a:r>
          </a:p>
          <a:p>
            <a:pPr algn="just"/>
            <a:r>
              <a:rPr lang="cs-CZ" sz="2000" dirty="0" smtClean="0"/>
              <a:t>Při „slabém podezření“, kdy máme pouze málo souvisejících informací není vhodné oznamovat, ale současně nečekáme na nezvratnou jistotu, že k týrání dochází</a:t>
            </a:r>
          </a:p>
          <a:p>
            <a:r>
              <a:rPr lang="cs-CZ" sz="2000" dirty="0" smtClean="0"/>
              <a:t>OSPOD je hlavním článkem při poskytování sociálně-právní ochraně dětí ohrožených syndromem CAN</a:t>
            </a:r>
            <a:endParaRPr lang="cs-CZ" sz="2000" dirty="0"/>
          </a:p>
        </p:txBody>
      </p:sp>
    </p:spTree>
    <p:extLst>
      <p:ext uri="{BB962C8B-B14F-4D97-AF65-F5344CB8AC3E}">
        <p14:creationId xmlns:p14="http://schemas.microsoft.com/office/powerpoint/2010/main" val="41972863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697614"/>
          </a:xfrm>
        </p:spPr>
        <p:txBody>
          <a:bodyPr>
            <a:normAutofit/>
          </a:bodyPr>
          <a:lstStyle/>
          <a:p>
            <a:pPr algn="ctr"/>
            <a:r>
              <a:rPr lang="cs-CZ" sz="2400" b="1" dirty="0" smtClean="0"/>
              <a:t>Výchovné problémy</a:t>
            </a:r>
            <a:endParaRPr lang="cs-CZ" sz="2400" b="1" dirty="0"/>
          </a:p>
        </p:txBody>
      </p:sp>
      <p:sp>
        <p:nvSpPr>
          <p:cNvPr id="3" name="Zástupný symbol pro obsah 2"/>
          <p:cNvSpPr>
            <a:spLocks noGrp="1"/>
          </p:cNvSpPr>
          <p:nvPr>
            <p:ph idx="1"/>
          </p:nvPr>
        </p:nvSpPr>
        <p:spPr>
          <a:xfrm>
            <a:off x="2589212" y="1493949"/>
            <a:ext cx="8915400" cy="4640844"/>
          </a:xfrm>
        </p:spPr>
        <p:txBody>
          <a:bodyPr>
            <a:normAutofit fontScale="92500" lnSpcReduction="10000"/>
          </a:bodyPr>
          <a:lstStyle/>
          <a:p>
            <a:r>
              <a:rPr lang="cs-CZ" sz="2000" dirty="0" smtClean="0"/>
              <a:t>Primárně opatření školy</a:t>
            </a:r>
          </a:p>
          <a:p>
            <a:r>
              <a:rPr lang="cs-CZ" sz="2000" dirty="0" smtClean="0"/>
              <a:t>Pokud přesahuje půdu školy, či naplňuje znaky skutkové podstaty přestupku či trestného činu – nutno hlásit na PČR, OSPOD</a:t>
            </a:r>
          </a:p>
          <a:p>
            <a:r>
              <a:rPr lang="cs-CZ" sz="2000" dirty="0" smtClean="0"/>
              <a:t>Možnost účasti OSPOD na výchovných komisích</a:t>
            </a:r>
          </a:p>
          <a:p>
            <a:r>
              <a:rPr lang="cs-CZ" sz="2000" dirty="0" smtClean="0"/>
              <a:t>Př. poškozování cizí věci, požívání OPL, nevhodné, drzé chování, odmítání plnění úkolů spojené s agresí, apod.</a:t>
            </a:r>
          </a:p>
          <a:p>
            <a:r>
              <a:rPr lang="cs-CZ" sz="2000" dirty="0" smtClean="0"/>
              <a:t>Doporučení do Střediska výchovné péče, Diagnostického ústavu na ambulantní vyšetření či 2 měsíční pobyt – žák zůstává stále žákem kmenové školy a škola při jeho vzdělávání spolupracuje s pobytovým zařízením.</a:t>
            </a:r>
          </a:p>
          <a:p>
            <a:r>
              <a:rPr lang="cs-CZ" sz="2000" dirty="0" smtClean="0"/>
              <a:t>Ambulantní návštěva či pobyt v SVP lze i na doporučení školy bez zásahu </a:t>
            </a:r>
            <a:r>
              <a:rPr lang="cs-CZ" sz="2000" dirty="0" smtClean="0"/>
              <a:t>OSPOD</a:t>
            </a:r>
          </a:p>
          <a:p>
            <a:r>
              <a:rPr lang="cs-CZ" sz="2000" dirty="0" smtClean="0"/>
              <a:t>Od 01.09.2017 – oznámit OSPOD zvlášť hrubý slovní či úmyslný fyzický útok vůči zaměstnanci školy (§31 odst. 5, školského zákona)</a:t>
            </a:r>
            <a:endParaRPr lang="cs-CZ" sz="2000" dirty="0" smtClean="0"/>
          </a:p>
          <a:p>
            <a:pPr marL="0" indent="0">
              <a:buNone/>
            </a:pPr>
            <a:endParaRPr lang="cs-CZ" dirty="0"/>
          </a:p>
        </p:txBody>
      </p:sp>
    </p:spTree>
    <p:extLst>
      <p:ext uri="{BB962C8B-B14F-4D97-AF65-F5344CB8AC3E}">
        <p14:creationId xmlns:p14="http://schemas.microsoft.com/office/powerpoint/2010/main" val="17811584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477014" y="2620335"/>
            <a:ext cx="8911687" cy="1280890"/>
          </a:xfrm>
        </p:spPr>
        <p:txBody>
          <a:bodyPr/>
          <a:lstStyle/>
          <a:p>
            <a:pPr algn="ctr"/>
            <a:r>
              <a:rPr lang="cs-CZ" dirty="0" smtClean="0"/>
              <a:t>Děkuji za pozornost</a:t>
            </a:r>
            <a:endParaRPr lang="cs-CZ" dirty="0"/>
          </a:p>
        </p:txBody>
      </p:sp>
    </p:spTree>
    <p:extLst>
      <p:ext uri="{BB962C8B-B14F-4D97-AF65-F5344CB8AC3E}">
        <p14:creationId xmlns:p14="http://schemas.microsoft.com/office/powerpoint/2010/main" val="3443826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483473"/>
          </a:xfrm>
        </p:spPr>
        <p:txBody>
          <a:bodyPr>
            <a:normAutofit/>
          </a:bodyPr>
          <a:lstStyle/>
          <a:p>
            <a:pPr algn="ctr"/>
            <a:r>
              <a:rPr lang="cs-CZ" sz="2400" b="1" dirty="0" smtClean="0"/>
              <a:t>Legislativní zakotvení činnosti OSPOD</a:t>
            </a:r>
            <a:endParaRPr lang="cs-CZ" sz="2400" b="1" dirty="0"/>
          </a:p>
        </p:txBody>
      </p:sp>
      <p:sp>
        <p:nvSpPr>
          <p:cNvPr id="3" name="Zástupný symbol pro obsah 2"/>
          <p:cNvSpPr>
            <a:spLocks noGrp="1"/>
          </p:cNvSpPr>
          <p:nvPr>
            <p:ph idx="1"/>
          </p:nvPr>
        </p:nvSpPr>
        <p:spPr>
          <a:xfrm>
            <a:off x="2592925" y="1223493"/>
            <a:ext cx="8915400" cy="5634507"/>
          </a:xfrm>
        </p:spPr>
        <p:txBody>
          <a:bodyPr>
            <a:normAutofit fontScale="40000" lnSpcReduction="20000"/>
          </a:bodyPr>
          <a:lstStyle/>
          <a:p>
            <a:pPr algn="just"/>
            <a:r>
              <a:rPr lang="cs-CZ" sz="5000" dirty="0" smtClean="0"/>
              <a:t>Úmluva o právech dítěte (Úmluva byla publikována ve Sbírce zákonů jako sdělení Federálního Ministerstva zahraničních věcí pod č. 104/1991 Sb.)</a:t>
            </a:r>
          </a:p>
          <a:p>
            <a:pPr algn="just"/>
            <a:r>
              <a:rPr lang="cs-CZ" sz="5000" dirty="0" smtClean="0"/>
              <a:t>Z. o sociálně-právní ochraně dětí (dále jen z. o SPOD), z. č. 359/1999 Sb., v platném znění</a:t>
            </a:r>
          </a:p>
          <a:p>
            <a:pPr algn="just"/>
            <a:r>
              <a:rPr lang="cs-CZ" sz="5000" dirty="0" smtClean="0"/>
              <a:t>Občanský zákoník, z. č. 89/2012 Sb., v platném znění (část 2. rodinné právo)</a:t>
            </a:r>
          </a:p>
          <a:p>
            <a:pPr algn="just"/>
            <a:r>
              <a:rPr lang="cs-CZ" sz="5000" dirty="0" smtClean="0"/>
              <a:t>Trestní zákoník, z.č. 40/2009 Sb., v platném znění</a:t>
            </a:r>
          </a:p>
          <a:p>
            <a:pPr algn="just"/>
            <a:r>
              <a:rPr lang="cs-CZ" sz="5000" dirty="0" smtClean="0"/>
              <a:t>Správní řád, z.č. 500/2004 Sb, v platném znění</a:t>
            </a:r>
          </a:p>
          <a:p>
            <a:pPr algn="just"/>
            <a:r>
              <a:rPr lang="cs-CZ" sz="5000" dirty="0" smtClean="0"/>
              <a:t>Zákon o trestním řízení soudním, z. č. 141/1961 Sb., v platném znění (trestní řád) </a:t>
            </a:r>
          </a:p>
          <a:p>
            <a:pPr algn="just"/>
            <a:r>
              <a:rPr lang="cs-CZ" sz="5000" dirty="0" smtClean="0"/>
              <a:t>Zákon o zvláštních řízeních soudních, 292/2013 Sb., v platném znění</a:t>
            </a:r>
          </a:p>
          <a:p>
            <a:pPr algn="just"/>
            <a:r>
              <a:rPr lang="cs-CZ" sz="5000" dirty="0" smtClean="0"/>
              <a:t>Občanský soudní řád z.č. 99/1963 Sb., v platném znění</a:t>
            </a:r>
          </a:p>
          <a:p>
            <a:pPr algn="just"/>
            <a:r>
              <a:rPr lang="cs-CZ" sz="5000" dirty="0" smtClean="0"/>
              <a:t>Související a doplňující: z. o výkonu a ústavní výchovy nebo ochranné výchovy ve školských zařízeních a preventivně výchovné péči ve školských zařízeních; o životním a existenčním minimu; o pomoci v hmotné nouzi, o sociálních službách, apod.</a:t>
            </a:r>
          </a:p>
          <a:p>
            <a:pPr marL="0" indent="0" algn="just">
              <a:buNone/>
            </a:pPr>
            <a:r>
              <a:rPr lang="cs-CZ" sz="2400" dirty="0" smtClean="0"/>
              <a:t/>
            </a:r>
            <a:br>
              <a:rPr lang="cs-CZ" sz="2400" dirty="0" smtClean="0"/>
            </a:br>
            <a:endParaRPr lang="cs-CZ" sz="2400" dirty="0" smtClean="0"/>
          </a:p>
          <a:p>
            <a:pPr marL="0" indent="0">
              <a:buNone/>
            </a:pPr>
            <a:endParaRPr lang="cs-CZ" dirty="0"/>
          </a:p>
        </p:txBody>
      </p:sp>
    </p:spTree>
    <p:extLst>
      <p:ext uri="{BB962C8B-B14F-4D97-AF65-F5344CB8AC3E}">
        <p14:creationId xmlns:p14="http://schemas.microsoft.com/office/powerpoint/2010/main" val="2375866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1"/>
            <a:ext cx="8911687" cy="631064"/>
          </a:xfrm>
        </p:spPr>
        <p:txBody>
          <a:bodyPr>
            <a:normAutofit fontScale="90000"/>
          </a:bodyPr>
          <a:lstStyle/>
          <a:p>
            <a:pPr algn="ctr"/>
            <a:r>
              <a:rPr lang="cs-CZ" dirty="0" smtClean="0"/>
              <a:t>	</a:t>
            </a:r>
            <a:r>
              <a:rPr lang="cs-CZ" sz="2400" b="1" dirty="0" smtClean="0"/>
              <a:t>Ohrožené dítě</a:t>
            </a:r>
            <a:endParaRPr lang="cs-CZ" sz="2400" b="1" dirty="0"/>
          </a:p>
        </p:txBody>
      </p:sp>
      <p:sp>
        <p:nvSpPr>
          <p:cNvPr id="3" name="Zástupný symbol pro obsah 2"/>
          <p:cNvSpPr>
            <a:spLocks noGrp="1"/>
          </p:cNvSpPr>
          <p:nvPr>
            <p:ph idx="1"/>
          </p:nvPr>
        </p:nvSpPr>
        <p:spPr>
          <a:xfrm>
            <a:off x="1712890" y="631065"/>
            <a:ext cx="9791722" cy="6130344"/>
          </a:xfrm>
        </p:spPr>
        <p:txBody>
          <a:bodyPr>
            <a:noAutofit/>
          </a:bodyPr>
          <a:lstStyle/>
          <a:p>
            <a:pPr marL="0" indent="0" algn="just">
              <a:buNone/>
            </a:pPr>
            <a:r>
              <a:rPr lang="cs-CZ" sz="2000" dirty="0"/>
              <a:t>Zákon o </a:t>
            </a:r>
            <a:r>
              <a:rPr lang="cs-CZ" sz="2000" dirty="0" smtClean="0"/>
              <a:t>SPO </a:t>
            </a:r>
            <a:r>
              <a:rPr lang="cs-CZ" sz="2000" dirty="0"/>
              <a:t>vymezuje příkladmo </a:t>
            </a:r>
            <a:r>
              <a:rPr lang="cs-CZ" sz="2000" dirty="0" smtClean="0"/>
              <a:t>v § 6 okruh </a:t>
            </a:r>
            <a:r>
              <a:rPr lang="cs-CZ" sz="2000" dirty="0"/>
              <a:t>dětí, na které se sociálně právní ochrana vztahuje, </a:t>
            </a:r>
            <a:r>
              <a:rPr lang="cs-CZ" sz="2000" dirty="0" smtClean="0"/>
              <a:t>a </a:t>
            </a:r>
            <a:r>
              <a:rPr lang="cs-CZ" sz="2000" dirty="0"/>
              <a:t>to zejména proto, že je mnoho situací, do kterých se děti s rodiči </a:t>
            </a:r>
            <a:r>
              <a:rPr lang="cs-CZ" sz="2000" dirty="0" smtClean="0"/>
              <a:t>dostávají, </a:t>
            </a:r>
            <a:r>
              <a:rPr lang="cs-CZ" sz="2000" dirty="0"/>
              <a:t>a které nelze taxativním způsobem v zákoně vyjádřit.</a:t>
            </a:r>
          </a:p>
          <a:p>
            <a:pPr marL="0" indent="0" algn="just">
              <a:buNone/>
            </a:pPr>
            <a:r>
              <a:rPr lang="cs-CZ" sz="2000" dirty="0" smtClean="0"/>
              <a:t>Pro </a:t>
            </a:r>
            <a:r>
              <a:rPr lang="cs-CZ" sz="2000" dirty="0"/>
              <a:t>poskytnutí sociálně-právní ochrany jsou typické situace, kdy</a:t>
            </a:r>
          </a:p>
          <a:p>
            <a:pPr algn="just"/>
            <a:r>
              <a:rPr lang="cs-CZ" sz="2000" dirty="0" smtClean="0"/>
              <a:t>rodiče </a:t>
            </a:r>
            <a:r>
              <a:rPr lang="cs-CZ" sz="2000" dirty="0"/>
              <a:t>dětí zemřeli, </a:t>
            </a:r>
            <a:endParaRPr lang="cs-CZ" sz="2000" dirty="0" smtClean="0"/>
          </a:p>
          <a:p>
            <a:pPr algn="just"/>
            <a:r>
              <a:rPr lang="cs-CZ" sz="2000" dirty="0" smtClean="0"/>
              <a:t>neplní </a:t>
            </a:r>
            <a:r>
              <a:rPr lang="cs-CZ" sz="2000" dirty="0"/>
              <a:t>povinnosti plynoucí z rodičovské </a:t>
            </a:r>
            <a:r>
              <a:rPr lang="cs-CZ" sz="2000" dirty="0" smtClean="0"/>
              <a:t>odpovědnosti</a:t>
            </a:r>
            <a:r>
              <a:rPr lang="cs-CZ" sz="2000" dirty="0"/>
              <a:t>, nebo nevykonávají nebo zneužívají práva plynoucí z rodičovské </a:t>
            </a:r>
            <a:r>
              <a:rPr lang="cs-CZ" sz="2000" dirty="0" smtClean="0"/>
              <a:t>odpovědnosti</a:t>
            </a:r>
            <a:r>
              <a:rPr lang="cs-CZ" sz="2000" dirty="0"/>
              <a:t>,</a:t>
            </a:r>
          </a:p>
          <a:p>
            <a:pPr algn="just"/>
            <a:r>
              <a:rPr lang="cs-CZ" sz="2000" dirty="0" smtClean="0"/>
              <a:t>děti </a:t>
            </a:r>
            <a:r>
              <a:rPr lang="cs-CZ" sz="2000" dirty="0"/>
              <a:t>byly svěřeny do výchovy jiné fyzické osoby než rodiče, a tato osoba neplní povinnosti plynoucí ze svěření dítěte do její výchovy,</a:t>
            </a:r>
          </a:p>
          <a:p>
            <a:pPr algn="just"/>
            <a:r>
              <a:rPr lang="cs-CZ" sz="2000" dirty="0" smtClean="0"/>
              <a:t>děti </a:t>
            </a:r>
            <a:r>
              <a:rPr lang="cs-CZ" sz="2000" dirty="0"/>
              <a:t>vedou zahálčivý nebo nemravný život spočívající zejména v tom, že </a:t>
            </a:r>
            <a:r>
              <a:rPr lang="cs-CZ" sz="2000" u="sng" dirty="0"/>
              <a:t>zanedbávají školní docházku</a:t>
            </a:r>
            <a:r>
              <a:rPr lang="cs-CZ" sz="2000" dirty="0"/>
              <a:t>, nepracují, i když nemají dostatečný zdroj obživy, požívají alkohol nebo návykové látky, jsou ohroženy závislostí, živí se prostitucí, spáchaly trestný čin nebo, děti mladší 15 let, spáchaly čin, který by jinak byl trestným činem, opakovaně nebo soustavně páchají přestupky nebo jinak narušují občanské soužití,</a:t>
            </a:r>
          </a:p>
          <a:p>
            <a:pPr algn="just"/>
            <a:r>
              <a:rPr lang="cs-CZ" sz="2000" dirty="0" smtClean="0"/>
              <a:t>opakovaně </a:t>
            </a:r>
            <a:r>
              <a:rPr lang="cs-CZ" sz="2000" dirty="0"/>
              <a:t>se dopouští útěků od rodičů nebo jiných fyzických nebo právnických osob odpovědných za výchovu </a:t>
            </a:r>
            <a:r>
              <a:rPr lang="cs-CZ" sz="2000" dirty="0" smtClean="0"/>
              <a:t>dítěte</a:t>
            </a:r>
            <a:endParaRPr lang="cs-CZ" sz="2000" dirty="0"/>
          </a:p>
        </p:txBody>
      </p:sp>
    </p:spTree>
    <p:extLst>
      <p:ext uri="{BB962C8B-B14F-4D97-AF65-F5344CB8AC3E}">
        <p14:creationId xmlns:p14="http://schemas.microsoft.com/office/powerpoint/2010/main" val="1376773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457715"/>
          </a:xfrm>
        </p:spPr>
        <p:txBody>
          <a:bodyPr>
            <a:normAutofit/>
          </a:bodyPr>
          <a:lstStyle/>
          <a:p>
            <a:pPr algn="ctr"/>
            <a:r>
              <a:rPr lang="cs-CZ" sz="2400" b="1" dirty="0" smtClean="0"/>
              <a:t>Ohrožené dítě - pokračování</a:t>
            </a:r>
            <a:endParaRPr lang="cs-CZ" sz="2400" b="1" dirty="0"/>
          </a:p>
        </p:txBody>
      </p:sp>
      <p:sp>
        <p:nvSpPr>
          <p:cNvPr id="3" name="Zástupný symbol pro obsah 2"/>
          <p:cNvSpPr>
            <a:spLocks noGrp="1"/>
          </p:cNvSpPr>
          <p:nvPr>
            <p:ph idx="1"/>
          </p:nvPr>
        </p:nvSpPr>
        <p:spPr>
          <a:xfrm>
            <a:off x="2589212" y="1171977"/>
            <a:ext cx="8915400" cy="5686023"/>
          </a:xfrm>
        </p:spPr>
        <p:txBody>
          <a:bodyPr>
            <a:normAutofit/>
          </a:bodyPr>
          <a:lstStyle/>
          <a:p>
            <a:pPr algn="just"/>
            <a:r>
              <a:rPr lang="cs-CZ" sz="2000" dirty="0" smtClean="0"/>
              <a:t>děti, </a:t>
            </a:r>
            <a:r>
              <a:rPr lang="cs-CZ" sz="2000" dirty="0"/>
              <a:t>na kterých byl spáchán trestný čin ohrožující život, zdraví, svobodu, jejich lidskou důstojnost, mravní vývoj nebo jmění, nebo je podezření ze spáchání takového činu;</a:t>
            </a:r>
          </a:p>
          <a:p>
            <a:pPr algn="just"/>
            <a:r>
              <a:rPr lang="cs-CZ" sz="2000" dirty="0" smtClean="0"/>
              <a:t>děti</a:t>
            </a:r>
            <a:r>
              <a:rPr lang="cs-CZ" sz="2000" dirty="0"/>
              <a:t>, které jsou na základě žádostí rodičů nebo jiných osob odpovědných za výchovu dítěte opakovaně umísťovány do zařízení zajišťujících nepřetržitou péči o děti nebo jejich umístění v takových zařízeních trvá déle než 6 měsíců;</a:t>
            </a:r>
          </a:p>
          <a:p>
            <a:pPr algn="just"/>
            <a:r>
              <a:rPr lang="cs-CZ" sz="2000" dirty="0" smtClean="0"/>
              <a:t>děti</a:t>
            </a:r>
            <a:r>
              <a:rPr lang="cs-CZ" sz="2000" dirty="0"/>
              <a:t>, které jsou ohrožovány násilím mezi rodiči nebo jinými osobami odpovědnými za výchovu dítěte, popřípadě násilím mezi dalšími fyzickými osobami;</a:t>
            </a:r>
          </a:p>
          <a:p>
            <a:pPr algn="just"/>
            <a:r>
              <a:rPr lang="cs-CZ" sz="2000" dirty="0" smtClean="0"/>
              <a:t>děti</a:t>
            </a:r>
            <a:r>
              <a:rPr lang="cs-CZ" sz="2000" dirty="0"/>
              <a:t>, které jsou žadateli o azyl odloučenými od svých rodičů, popřípadě jiných osob odpovědných za jejich výchovu;</a:t>
            </a:r>
          </a:p>
          <a:p>
            <a:pPr algn="just"/>
            <a:endParaRPr lang="cs-CZ" sz="2000" dirty="0"/>
          </a:p>
          <a:p>
            <a:pPr marL="0" indent="0" algn="just">
              <a:buNone/>
            </a:pPr>
            <a:r>
              <a:rPr lang="cs-CZ" sz="2000" dirty="0" smtClean="0"/>
              <a:t>   pokud </a:t>
            </a:r>
            <a:r>
              <a:rPr lang="cs-CZ" sz="2000" dirty="0"/>
              <a:t>tyto skutečnosti trvají po takovou dobu nebo jsou takové intenzity, že nepříznivě </a:t>
            </a:r>
            <a:r>
              <a:rPr lang="cs-CZ" sz="2000" dirty="0" smtClean="0"/>
              <a:t> ovlivňují </a:t>
            </a:r>
            <a:r>
              <a:rPr lang="cs-CZ" sz="2000" dirty="0"/>
              <a:t>vývoj dětí nebo jsou anebo mohou být příčinou nepříznivého vývoje dětí.</a:t>
            </a:r>
          </a:p>
          <a:p>
            <a:pPr algn="just"/>
            <a:endParaRPr lang="cs-CZ" dirty="0"/>
          </a:p>
        </p:txBody>
      </p:sp>
    </p:spTree>
    <p:extLst>
      <p:ext uri="{BB962C8B-B14F-4D97-AF65-F5344CB8AC3E}">
        <p14:creationId xmlns:p14="http://schemas.microsoft.com/office/powerpoint/2010/main" val="496523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4" y="218942"/>
            <a:ext cx="8911687" cy="566670"/>
          </a:xfrm>
        </p:spPr>
        <p:txBody>
          <a:bodyPr>
            <a:normAutofit/>
          </a:bodyPr>
          <a:lstStyle/>
          <a:p>
            <a:pPr algn="ctr"/>
            <a:r>
              <a:rPr lang="cs-CZ" sz="2400" b="1" dirty="0"/>
              <a:t>Oprávnění </a:t>
            </a:r>
            <a:r>
              <a:rPr lang="cs-CZ" sz="2400" b="1" dirty="0" smtClean="0"/>
              <a:t>pracovníka OSPOD- obecný výkon spod</a:t>
            </a:r>
            <a:endParaRPr lang="cs-CZ" sz="2400" b="1" dirty="0"/>
          </a:p>
        </p:txBody>
      </p:sp>
      <p:sp>
        <p:nvSpPr>
          <p:cNvPr id="3" name="Zástupný symbol pro obsah 2"/>
          <p:cNvSpPr>
            <a:spLocks noGrp="1"/>
          </p:cNvSpPr>
          <p:nvPr>
            <p:ph sz="half" idx="1"/>
          </p:nvPr>
        </p:nvSpPr>
        <p:spPr>
          <a:xfrm>
            <a:off x="1622739" y="1017431"/>
            <a:ext cx="5847006" cy="5840569"/>
          </a:xfrm>
        </p:spPr>
        <p:txBody>
          <a:bodyPr>
            <a:normAutofit/>
          </a:bodyPr>
          <a:lstStyle/>
          <a:p>
            <a:pPr marL="0" indent="0">
              <a:buNone/>
            </a:pPr>
            <a:r>
              <a:rPr lang="cs-CZ" sz="2000" b="1" dirty="0"/>
              <a:t>Přijímání oznámení o ohrožených dětech</a:t>
            </a:r>
          </a:p>
          <a:p>
            <a:r>
              <a:rPr lang="cs-CZ" sz="2000" dirty="0"/>
              <a:t>přijímání oznámení o dětech, které jsou předmětem SPO §10, 4 </a:t>
            </a:r>
          </a:p>
          <a:p>
            <a:r>
              <a:rPr lang="cs-CZ" sz="2000" dirty="0"/>
              <a:t>přijímání oznámení o dítěti, jehož se chce matka vzdát po narození §10a, 1 </a:t>
            </a:r>
          </a:p>
          <a:p>
            <a:r>
              <a:rPr lang="cs-CZ" sz="2000" dirty="0"/>
              <a:t>přijímání oznámení o převzetí dítěte do péče §10a, 2 </a:t>
            </a:r>
          </a:p>
          <a:p>
            <a:r>
              <a:rPr lang="cs-CZ" sz="2000" dirty="0"/>
              <a:t>přijímání oznámení občanů o porušení rodičovské </a:t>
            </a:r>
            <a:r>
              <a:rPr lang="cs-CZ" sz="2000" dirty="0" smtClean="0"/>
              <a:t>odpovědnosti </a:t>
            </a:r>
            <a:r>
              <a:rPr lang="cs-CZ" sz="2000" dirty="0"/>
              <a:t>§ 7 </a:t>
            </a:r>
          </a:p>
          <a:p>
            <a:r>
              <a:rPr lang="cs-CZ" sz="2000" dirty="0"/>
              <a:t>přijímání žádosti dítěte o pomoc při ochraně jeho práv § 8, 1 </a:t>
            </a:r>
          </a:p>
          <a:p>
            <a:r>
              <a:rPr lang="cs-CZ" sz="2000" dirty="0"/>
              <a:t>přijímání žádostí rodičů o pomoc při výkonu rodičovské </a:t>
            </a:r>
            <a:r>
              <a:rPr lang="cs-CZ" sz="2000" dirty="0" smtClean="0"/>
              <a:t>odpovědnosti </a:t>
            </a:r>
            <a:r>
              <a:rPr lang="cs-CZ" sz="2000" dirty="0"/>
              <a:t>§ 9 </a:t>
            </a:r>
          </a:p>
          <a:p>
            <a:r>
              <a:rPr lang="cs-CZ" sz="2000" dirty="0"/>
              <a:t>přijímání oznámení rodičům o tom, že dít</a:t>
            </a:r>
            <a:r>
              <a:rPr lang="cs-CZ" dirty="0"/>
              <a:t>ě bylo předáno budoucímu osvojiteli § 10,4</a:t>
            </a:r>
          </a:p>
          <a:p>
            <a:endParaRPr lang="cs-CZ" dirty="0"/>
          </a:p>
        </p:txBody>
      </p:sp>
      <p:sp>
        <p:nvSpPr>
          <p:cNvPr id="4" name="Zástupný symbol pro obsah 3"/>
          <p:cNvSpPr>
            <a:spLocks noGrp="1"/>
          </p:cNvSpPr>
          <p:nvPr>
            <p:ph sz="half" idx="2"/>
          </p:nvPr>
        </p:nvSpPr>
        <p:spPr>
          <a:xfrm>
            <a:off x="7469745" y="1017431"/>
            <a:ext cx="4288665" cy="5396247"/>
          </a:xfrm>
        </p:spPr>
        <p:txBody>
          <a:bodyPr>
            <a:normAutofit/>
          </a:bodyPr>
          <a:lstStyle/>
          <a:p>
            <a:pPr marL="0" indent="0">
              <a:buNone/>
            </a:pPr>
            <a:r>
              <a:rPr lang="cs-CZ" sz="2000" b="1" dirty="0"/>
              <a:t>Provádění šetření týkajících se dítěte a jeho rodiny</a:t>
            </a:r>
          </a:p>
          <a:p>
            <a:r>
              <a:rPr lang="cs-CZ" sz="2000" dirty="0"/>
              <a:t>provádění šetření v rodině §52, 1 </a:t>
            </a:r>
          </a:p>
          <a:p>
            <a:r>
              <a:rPr lang="cs-CZ" sz="2000" dirty="0"/>
              <a:t>provádění šetření v místě bydliště dítěte §52, 1 </a:t>
            </a:r>
          </a:p>
          <a:p>
            <a:r>
              <a:rPr lang="cs-CZ" sz="2000" dirty="0"/>
              <a:t>provádění šetření ve </a:t>
            </a:r>
            <a:r>
              <a:rPr lang="cs-CZ" sz="2000" u="sng" dirty="0"/>
              <a:t>škole §52,1 </a:t>
            </a:r>
          </a:p>
          <a:p>
            <a:r>
              <a:rPr lang="cs-CZ" sz="2000" dirty="0"/>
              <a:t>provádění šetření v zaměstnání dítěte §52, 1 </a:t>
            </a:r>
          </a:p>
          <a:p>
            <a:r>
              <a:rPr lang="cs-CZ" sz="2000" dirty="0"/>
              <a:t>provádění šetření v jiném prostředí §52, 1 </a:t>
            </a:r>
          </a:p>
          <a:p>
            <a:endParaRPr lang="cs-CZ" dirty="0"/>
          </a:p>
        </p:txBody>
      </p:sp>
    </p:spTree>
    <p:extLst>
      <p:ext uri="{BB962C8B-B14F-4D97-AF65-F5344CB8AC3E}">
        <p14:creationId xmlns:p14="http://schemas.microsoft.com/office/powerpoint/2010/main" val="3370747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4" y="167426"/>
            <a:ext cx="8911687" cy="437882"/>
          </a:xfrm>
        </p:spPr>
        <p:txBody>
          <a:bodyPr>
            <a:normAutofit fontScale="90000"/>
          </a:bodyPr>
          <a:lstStyle/>
          <a:p>
            <a:pPr algn="ctr"/>
            <a:r>
              <a:rPr lang="cs-CZ" sz="2400" b="1" dirty="0"/>
              <a:t>Oprávnění pracovníka </a:t>
            </a:r>
            <a:r>
              <a:rPr lang="cs-CZ" sz="2400" b="1" dirty="0" smtClean="0"/>
              <a:t>OSPOD II.</a:t>
            </a:r>
            <a:endParaRPr lang="cs-CZ" sz="2400" b="1" dirty="0"/>
          </a:p>
        </p:txBody>
      </p:sp>
      <p:sp>
        <p:nvSpPr>
          <p:cNvPr id="3" name="Zástupný symbol pro obsah 2"/>
          <p:cNvSpPr>
            <a:spLocks noGrp="1"/>
          </p:cNvSpPr>
          <p:nvPr>
            <p:ph sz="half" idx="1"/>
          </p:nvPr>
        </p:nvSpPr>
        <p:spPr>
          <a:xfrm>
            <a:off x="927279" y="824248"/>
            <a:ext cx="5975797" cy="5795493"/>
          </a:xfrm>
        </p:spPr>
        <p:txBody>
          <a:bodyPr>
            <a:noAutofit/>
          </a:bodyPr>
          <a:lstStyle/>
          <a:p>
            <a:r>
              <a:rPr lang="cs-CZ" sz="2000" dirty="0"/>
              <a:t>Zajišťování práv dětí (opatrovnictví, jednání, spolupráce)</a:t>
            </a:r>
          </a:p>
          <a:p>
            <a:r>
              <a:rPr lang="cs-CZ" sz="2000" dirty="0"/>
              <a:t>realizace práva dítěte vyjádřit svůj názor, být slyšeno a obdržet informaci § 8,2 -3 </a:t>
            </a:r>
          </a:p>
          <a:p>
            <a:r>
              <a:rPr lang="cs-CZ" sz="2000" dirty="0"/>
              <a:t>výkon funkce opatrovníka §17, a) </a:t>
            </a:r>
          </a:p>
          <a:p>
            <a:r>
              <a:rPr lang="cs-CZ" sz="2000" dirty="0"/>
              <a:t>výkon funkce poručníka a činění neodkladných úkonů v zájmu dítěte v době do </a:t>
            </a:r>
            <a:r>
              <a:rPr lang="cs-CZ" sz="2000" dirty="0" smtClean="0"/>
              <a:t>ustanovení </a:t>
            </a:r>
            <a:r>
              <a:rPr lang="cs-CZ" sz="2000" dirty="0"/>
              <a:t>poručníka §17,a), b) </a:t>
            </a:r>
          </a:p>
          <a:p>
            <a:r>
              <a:rPr lang="cs-CZ" sz="2000" dirty="0"/>
              <a:t>jednání a spolupráce s rodiči §53, 2 </a:t>
            </a:r>
          </a:p>
          <a:p>
            <a:r>
              <a:rPr lang="cs-CZ" sz="2000" dirty="0"/>
              <a:t>jednání a spolupráce s jinými osobami odpovědnými za výchovu §53, 3 </a:t>
            </a:r>
          </a:p>
          <a:p>
            <a:r>
              <a:rPr lang="cs-CZ" sz="2000" dirty="0"/>
              <a:t>zajišťování součinnosti při výkonu rozhodnutí o výchově, účast při výkonu </a:t>
            </a:r>
            <a:r>
              <a:rPr lang="cs-CZ" sz="2000" dirty="0" smtClean="0"/>
              <a:t>soudních </a:t>
            </a:r>
            <a:r>
              <a:rPr lang="cs-CZ" sz="2000" dirty="0"/>
              <a:t>rozhodnutí §14, 7 až 10 </a:t>
            </a:r>
            <a:endParaRPr lang="cs-CZ" sz="2000" dirty="0" smtClean="0"/>
          </a:p>
          <a:p>
            <a:r>
              <a:rPr lang="cs-CZ" sz="2000" dirty="0" smtClean="0"/>
              <a:t>Podávání návrhů, podnětů na soud, PČR, OSZ §14, §16</a:t>
            </a:r>
          </a:p>
        </p:txBody>
      </p:sp>
      <p:sp>
        <p:nvSpPr>
          <p:cNvPr id="4" name="Zástupný symbol pro obsah 3"/>
          <p:cNvSpPr>
            <a:spLocks noGrp="1"/>
          </p:cNvSpPr>
          <p:nvPr>
            <p:ph sz="half" idx="2"/>
          </p:nvPr>
        </p:nvSpPr>
        <p:spPr>
          <a:xfrm>
            <a:off x="6748530" y="824249"/>
            <a:ext cx="5293215" cy="5692462"/>
          </a:xfrm>
        </p:spPr>
        <p:txBody>
          <a:bodyPr>
            <a:noAutofit/>
          </a:bodyPr>
          <a:lstStyle/>
          <a:p>
            <a:r>
              <a:rPr lang="cs-CZ" sz="2000" dirty="0"/>
              <a:t>sledování nepříznivých jevů, omezování jejich působení – §10, 3 a,b </a:t>
            </a:r>
          </a:p>
          <a:p>
            <a:r>
              <a:rPr lang="cs-CZ" sz="2000" dirty="0" smtClean="0"/>
              <a:t>vypracovává </a:t>
            </a:r>
            <a:r>
              <a:rPr lang="cs-CZ" sz="2000" dirty="0"/>
              <a:t>formulář </a:t>
            </a:r>
            <a:r>
              <a:rPr lang="cs-CZ" sz="2000" dirty="0" smtClean="0"/>
              <a:t>vyhodnocení </a:t>
            </a:r>
            <a:r>
              <a:rPr lang="cs-CZ" sz="2000" dirty="0"/>
              <a:t>situace dítěte, který pravidelně aktualizuje, </a:t>
            </a:r>
            <a:r>
              <a:rPr lang="cs-CZ" sz="2000" dirty="0" smtClean="0"/>
              <a:t>zpracovává </a:t>
            </a:r>
            <a:r>
              <a:rPr lang="cs-CZ" sz="2000" dirty="0"/>
              <a:t>individuální plán ochrany dítěte, který pravidelně vyhodnocuje § 10, 3 c</a:t>
            </a:r>
            <a:r>
              <a:rPr lang="cs-CZ" sz="2000" dirty="0" smtClean="0"/>
              <a:t>, d </a:t>
            </a:r>
            <a:endParaRPr lang="cs-CZ" sz="2000" dirty="0"/>
          </a:p>
          <a:p>
            <a:r>
              <a:rPr lang="cs-CZ" sz="2000" dirty="0"/>
              <a:t>pořádá případové konference pro řešení konkrétních situací ohrožených dětí § 10, 3 e </a:t>
            </a:r>
          </a:p>
          <a:p>
            <a:r>
              <a:rPr lang="cs-CZ" sz="2000" dirty="0"/>
              <a:t>poskytnutí neodkladné pomoci dítěte bez odpovídající péče, posuzování situace </a:t>
            </a:r>
            <a:r>
              <a:rPr lang="cs-CZ" sz="2000" dirty="0" smtClean="0"/>
              <a:t>dítěte </a:t>
            </a:r>
            <a:r>
              <a:rPr lang="cs-CZ" sz="2000" dirty="0"/>
              <a:t>bez péče – §15, 1, 2 </a:t>
            </a:r>
          </a:p>
          <a:p>
            <a:r>
              <a:rPr lang="cs-CZ" sz="2000" dirty="0"/>
              <a:t>účast na činnosti komise pro sociálně-právní ochranu dětí a příprava podkladů pro </a:t>
            </a:r>
            <a:r>
              <a:rPr lang="cs-CZ" sz="2000" dirty="0" smtClean="0"/>
              <a:t>jednání </a:t>
            </a:r>
            <a:r>
              <a:rPr lang="cs-CZ" sz="2000" dirty="0"/>
              <a:t>komise – §38 </a:t>
            </a:r>
          </a:p>
          <a:p>
            <a:r>
              <a:rPr lang="cs-CZ" sz="2000" dirty="0"/>
              <a:t>držení </a:t>
            </a:r>
            <a:r>
              <a:rPr lang="cs-CZ" sz="2000" dirty="0" smtClean="0"/>
              <a:t>pohotovostí</a:t>
            </a:r>
            <a:endParaRPr lang="cs-CZ" sz="2000" dirty="0"/>
          </a:p>
        </p:txBody>
      </p:sp>
    </p:spTree>
    <p:extLst>
      <p:ext uri="{BB962C8B-B14F-4D97-AF65-F5344CB8AC3E}">
        <p14:creationId xmlns:p14="http://schemas.microsoft.com/office/powerpoint/2010/main" val="3299518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4" y="605307"/>
            <a:ext cx="8911687" cy="695459"/>
          </a:xfrm>
        </p:spPr>
        <p:txBody>
          <a:bodyPr>
            <a:normAutofit/>
          </a:bodyPr>
          <a:lstStyle/>
          <a:p>
            <a:pPr algn="ctr"/>
            <a:r>
              <a:rPr lang="cs-CZ" sz="2400" b="1" dirty="0"/>
              <a:t>Oprávnění </a:t>
            </a:r>
            <a:r>
              <a:rPr lang="cs-CZ" sz="2400" b="1" dirty="0" smtClean="0"/>
              <a:t>pracovníka OSPOD- specializovaný výkon spod </a:t>
            </a:r>
            <a:endParaRPr lang="cs-CZ" sz="2400" b="1" dirty="0"/>
          </a:p>
        </p:txBody>
      </p:sp>
      <p:sp>
        <p:nvSpPr>
          <p:cNvPr id="3" name="Zástupný symbol pro obsah 2"/>
          <p:cNvSpPr>
            <a:spLocks noGrp="1"/>
          </p:cNvSpPr>
          <p:nvPr>
            <p:ph sz="half" idx="1"/>
          </p:nvPr>
        </p:nvSpPr>
        <p:spPr>
          <a:xfrm>
            <a:off x="2021983" y="1661374"/>
            <a:ext cx="4881093" cy="4249847"/>
          </a:xfrm>
        </p:spPr>
        <p:txBody>
          <a:bodyPr>
            <a:normAutofit lnSpcReduction="10000"/>
          </a:bodyPr>
          <a:lstStyle/>
          <a:p>
            <a:pPr marL="0" indent="0">
              <a:buNone/>
            </a:pPr>
            <a:r>
              <a:rPr lang="cs-CZ" sz="2000" u="sng" dirty="0" smtClean="0"/>
              <a:t>Náhradní rodinná péče</a:t>
            </a:r>
          </a:p>
          <a:p>
            <a:r>
              <a:rPr lang="cs-CZ" sz="2000" dirty="0"/>
              <a:t>Vyhledávání dětí a rodičů vhodných pro </a:t>
            </a:r>
            <a:r>
              <a:rPr lang="cs-CZ" sz="2000" dirty="0" smtClean="0"/>
              <a:t>NRP</a:t>
            </a:r>
          </a:p>
          <a:p>
            <a:r>
              <a:rPr lang="cs-CZ" sz="2000" dirty="0"/>
              <a:t>Zpracování dokumentace a rozhodování pro účely </a:t>
            </a:r>
            <a:r>
              <a:rPr lang="cs-CZ" sz="2000" dirty="0" smtClean="0"/>
              <a:t>NRP</a:t>
            </a:r>
          </a:p>
          <a:p>
            <a:r>
              <a:rPr lang="cs-CZ" sz="2000" dirty="0"/>
              <a:t>Provádění šetření, poradenství a doprovázení náhradních rodin</a:t>
            </a:r>
          </a:p>
        </p:txBody>
      </p:sp>
      <p:sp>
        <p:nvSpPr>
          <p:cNvPr id="4" name="Zástupný symbol pro obsah 3"/>
          <p:cNvSpPr>
            <a:spLocks noGrp="1"/>
          </p:cNvSpPr>
          <p:nvPr>
            <p:ph sz="half" idx="2"/>
          </p:nvPr>
        </p:nvSpPr>
        <p:spPr>
          <a:xfrm>
            <a:off x="7147775" y="1661374"/>
            <a:ext cx="4356836" cy="4242469"/>
          </a:xfrm>
        </p:spPr>
        <p:txBody>
          <a:bodyPr>
            <a:normAutofit lnSpcReduction="10000"/>
          </a:bodyPr>
          <a:lstStyle/>
          <a:p>
            <a:pPr marL="0" indent="0">
              <a:buNone/>
            </a:pPr>
            <a:r>
              <a:rPr lang="cs-CZ" sz="2000" u="sng" dirty="0" smtClean="0"/>
              <a:t>Ústavní péče a zařízení pro děti vyžadující okamžitou pomoc</a:t>
            </a:r>
          </a:p>
          <a:p>
            <a:r>
              <a:rPr lang="cs-CZ" sz="2000" dirty="0"/>
              <a:t>Práce s dětmi v ústavní péči a s jejich </a:t>
            </a:r>
            <a:r>
              <a:rPr lang="cs-CZ" sz="2000" dirty="0" smtClean="0"/>
              <a:t>rodinami</a:t>
            </a:r>
          </a:p>
          <a:p>
            <a:r>
              <a:rPr lang="pt-BR" sz="2000" dirty="0"/>
              <a:t>Spolupráce s ústavem, sdílení </a:t>
            </a:r>
            <a:r>
              <a:rPr lang="pt-BR" sz="2000" dirty="0" smtClean="0"/>
              <a:t>informací</a:t>
            </a:r>
            <a:endParaRPr lang="cs-CZ" sz="2000" dirty="0" smtClean="0"/>
          </a:p>
          <a:p>
            <a:r>
              <a:rPr lang="cs-CZ" sz="2000" dirty="0"/>
              <a:t>Provádění šetření, vydávání stanovisek souvisejících s ústavní </a:t>
            </a:r>
            <a:r>
              <a:rPr lang="cs-CZ" sz="2000" dirty="0" smtClean="0"/>
              <a:t>péčí</a:t>
            </a:r>
          </a:p>
          <a:p>
            <a:r>
              <a:rPr lang="cs-CZ" sz="2000" dirty="0"/>
              <a:t>Výkon SPO v zařízeních pro děti vyžadující okamžitou </a:t>
            </a:r>
            <a:r>
              <a:rPr lang="cs-CZ" sz="2000" dirty="0" smtClean="0"/>
              <a:t>pomoc</a:t>
            </a:r>
          </a:p>
          <a:p>
            <a:pPr marL="0" indent="0">
              <a:buNone/>
            </a:pPr>
            <a:endParaRPr lang="cs-CZ" dirty="0" smtClean="0"/>
          </a:p>
          <a:p>
            <a:endParaRPr lang="cs-CZ" dirty="0" smtClean="0"/>
          </a:p>
          <a:p>
            <a:endParaRPr lang="cs-CZ" dirty="0"/>
          </a:p>
        </p:txBody>
      </p:sp>
    </p:spTree>
    <p:extLst>
      <p:ext uri="{BB962C8B-B14F-4D97-AF65-F5344CB8AC3E}">
        <p14:creationId xmlns:p14="http://schemas.microsoft.com/office/powerpoint/2010/main" val="823887546"/>
      </p:ext>
    </p:extLst>
  </p:cSld>
  <p:clrMapOvr>
    <a:masterClrMapping/>
  </p:clrMapOvr>
</p:sld>
</file>

<file path=ppt/theme/theme1.xml><?xml version="1.0" encoding="utf-8"?>
<a:theme xmlns:a="http://schemas.openxmlformats.org/drawingml/2006/main" name="Stébl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604</TotalTime>
  <Words>2834</Words>
  <Application>Microsoft Office PowerPoint</Application>
  <PresentationFormat>Širokoúhlá obrazovka</PresentationFormat>
  <Paragraphs>230</Paragraphs>
  <Slides>32</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32</vt:i4>
      </vt:variant>
    </vt:vector>
  </HeadingPairs>
  <TitlesOfParts>
    <vt:vector size="36" baseType="lpstr">
      <vt:lpstr>Arial</vt:lpstr>
      <vt:lpstr>Century Gothic</vt:lpstr>
      <vt:lpstr>Wingdings 3</vt:lpstr>
      <vt:lpstr>Stébla</vt:lpstr>
      <vt:lpstr> Spolupráce školy a orgánu sociálně-právní ochrany dětí </vt:lpstr>
      <vt:lpstr>        Sociálně-právní ochrana dětí</vt:lpstr>
      <vt:lpstr>Orgány sociálně – právní ochrany dětí = OSPOD</vt:lpstr>
      <vt:lpstr>Legislativní zakotvení činnosti OSPOD</vt:lpstr>
      <vt:lpstr> Ohrožené dítě</vt:lpstr>
      <vt:lpstr>Ohrožené dítě - pokračování</vt:lpstr>
      <vt:lpstr>Oprávnění pracovníka OSPOD- obecný výkon spod</vt:lpstr>
      <vt:lpstr>Oprávnění pracovníka OSPOD II.</vt:lpstr>
      <vt:lpstr>Oprávnění pracovníka OSPOD- specializovaný výkon spod </vt:lpstr>
      <vt:lpstr>Oprávnění OSPOD ve vztahu ke škole a školskému zařízení</vt:lpstr>
      <vt:lpstr>Spolupráce školy a OSPOD</vt:lpstr>
      <vt:lpstr>Postup OSPOD po nahlášení ohroženého dítěte</vt:lpstr>
      <vt:lpstr>Výchovná opatření OSPOD</vt:lpstr>
      <vt:lpstr>Výchovná opatření OSPOD II.</vt:lpstr>
      <vt:lpstr>Výchovná opatření OSPOD III. </vt:lpstr>
      <vt:lpstr>Případová konference</vt:lpstr>
      <vt:lpstr>Účel a smysl případové konference</vt:lpstr>
      <vt:lpstr>Složení případové konference</vt:lpstr>
      <vt:lpstr>Příprava případové konference</vt:lpstr>
      <vt:lpstr>Průběh případové konference</vt:lpstr>
      <vt:lpstr>Účast školy na PK</vt:lpstr>
      <vt:lpstr>Příklady možných důvodů spolupráce školy s OSPOD</vt:lpstr>
      <vt:lpstr>Vzdělávání žáka se speciálními vzdělávacími potřebami </vt:lpstr>
      <vt:lpstr>Postup OSPOD</vt:lpstr>
      <vt:lpstr>Záškoláctví</vt:lpstr>
      <vt:lpstr>Úloha OSPOD při záškoláctví</vt:lpstr>
      <vt:lpstr>Šikana</vt:lpstr>
      <vt:lpstr>Podezření na týrání, zanedbávání dítěte – syndrom CAN</vt:lpstr>
      <vt:lpstr>Zanedbávání</vt:lpstr>
      <vt:lpstr>Postup</vt:lpstr>
      <vt:lpstr>Výchovné problémy</vt:lpstr>
      <vt:lpstr>Děkuji za pozornost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Spolupráce školy a orgánu sociálně-právní ochrany dětí </dc:title>
  <dc:creator>Zuzana Frybertová</dc:creator>
  <cp:lastModifiedBy>Zuzana Frybertová</cp:lastModifiedBy>
  <cp:revision>112</cp:revision>
  <cp:lastPrinted>2016-10-22T17:07:46Z</cp:lastPrinted>
  <dcterms:created xsi:type="dcterms:W3CDTF">2016-09-30T19:50:48Z</dcterms:created>
  <dcterms:modified xsi:type="dcterms:W3CDTF">2017-10-08T17:43:31Z</dcterms:modified>
</cp:coreProperties>
</file>