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0"/>
  </p:notesMasterIdLst>
  <p:handoutMasterIdLst>
    <p:handoutMasterId r:id="rId31"/>
  </p:handoutMasterIdLst>
  <p:sldIdLst>
    <p:sldId id="257" r:id="rId3"/>
    <p:sldId id="294" r:id="rId4"/>
    <p:sldId id="269" r:id="rId5"/>
    <p:sldId id="270" r:id="rId6"/>
    <p:sldId id="283" r:id="rId7"/>
    <p:sldId id="271" r:id="rId8"/>
    <p:sldId id="272" r:id="rId9"/>
    <p:sldId id="273" r:id="rId10"/>
    <p:sldId id="292" r:id="rId11"/>
    <p:sldId id="284" r:id="rId12"/>
    <p:sldId id="285" r:id="rId13"/>
    <p:sldId id="274" r:id="rId14"/>
    <p:sldId id="275" r:id="rId15"/>
    <p:sldId id="276" r:id="rId16"/>
    <p:sldId id="286" r:id="rId17"/>
    <p:sldId id="293" r:id="rId18"/>
    <p:sldId id="287" r:id="rId19"/>
    <p:sldId id="288" r:id="rId20"/>
    <p:sldId id="277" r:id="rId21"/>
    <p:sldId id="278" r:id="rId22"/>
    <p:sldId id="279" r:id="rId23"/>
    <p:sldId id="280" r:id="rId24"/>
    <p:sldId id="289" r:id="rId25"/>
    <p:sldId id="290" r:id="rId26"/>
    <p:sldId id="291" r:id="rId27"/>
    <p:sldId id="281" r:id="rId28"/>
    <p:sldId id="28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4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3" autoAdjust="0"/>
  </p:normalViewPr>
  <p:slideViewPr>
    <p:cSldViewPr snapToGrid="0">
      <p:cViewPr varScale="1">
        <p:scale>
          <a:sx n="72" d="100"/>
          <a:sy n="72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E2CC-29D5-4471-9592-2AD276B4B107}" type="datetimeFigureOut">
              <a:rPr lang="cs-CZ" smtClean="0"/>
              <a:pPr/>
              <a:t>24.3.2017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A03A-0F30-44AE-AE73-E6888D22BF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117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A438-AEC1-4C09-8DE6-CC625F8BB697}" type="datetimeFigureOut">
              <a:rPr lang="cs-CZ" smtClean="0"/>
              <a:pPr/>
              <a:t>24.3.2017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9D9A-9B14-48BD-BBA8-586C4E3AD8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797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CZ_NACE najdete v ARESU. Zjistit si zdali máte zapsáno v ARESU,</a:t>
            </a:r>
            <a:r>
              <a:rPr lang="cs-CZ" baseline="0" dirty="0" smtClean="0"/>
              <a:t> v opačném případě kontaktovat ČSÚ a požadovat doplnění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9D9A-9B14-48BD-BBA8-586C4E3AD8A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rgbClr val="003B74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5" y="4290839"/>
            <a:ext cx="7886701" cy="19701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rgbClr val="FF66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2964647"/>
            <a:ext cx="6858000" cy="29738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Courier New" panose="02070309020205020404" pitchFamily="49" charset="0"/>
              <a:buChar char="o"/>
              <a:defRPr sz="2000" baseline="0">
                <a:solidFill>
                  <a:srgbClr val="003B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Vložte texty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45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dpis a sou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rgbClr val="FF66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48" y="2964646"/>
            <a:ext cx="7886701" cy="330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600" b="0" baseline="0">
                <a:solidFill>
                  <a:srgbClr val="003B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Vložte souvislý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01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vislý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48" y="2005737"/>
            <a:ext cx="7886701" cy="4278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600" b="0" baseline="0">
                <a:solidFill>
                  <a:srgbClr val="003B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Vložte souvislý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5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rgbClr val="FF6600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628649" y="2964645"/>
            <a:ext cx="7886700" cy="330969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6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graf 3"/>
          <p:cNvSpPr>
            <a:spLocks noGrp="1"/>
          </p:cNvSpPr>
          <p:nvPr>
            <p:ph type="chart" sz="quarter" idx="12"/>
          </p:nvPr>
        </p:nvSpPr>
        <p:spPr>
          <a:xfrm flipH="1">
            <a:off x="642026" y="2005737"/>
            <a:ext cx="7873323" cy="426860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411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6" y="2912252"/>
            <a:ext cx="7886701" cy="998267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28647" y="4990086"/>
            <a:ext cx="7886701" cy="129398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183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dpis a odrážky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2005737"/>
            <a:ext cx="7886701" cy="541067"/>
          </a:xfrm>
          <a:prstGeom prst="rect">
            <a:avLst/>
          </a:prstGeom>
        </p:spPr>
        <p:txBody>
          <a:bodyPr anchor="b"/>
          <a:lstStyle>
            <a:lvl1pPr algn="ctr">
              <a:defRPr sz="2800" b="1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964647"/>
            <a:ext cx="6858000" cy="29738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19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8" y="583283"/>
            <a:ext cx="7886701" cy="10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42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4" r:id="rId3"/>
    <p:sldLayoutId id="2147483675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>
          <a:solidFill>
            <a:srgbClr val="FF66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kern="1200">
          <a:solidFill>
            <a:srgbClr val="003B7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1" kern="1200">
          <a:solidFill>
            <a:srgbClr val="003B7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rgbClr val="003B7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rgbClr val="003B7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7" y="583283"/>
            <a:ext cx="7886702" cy="10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72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che_2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che_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che_4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ovakova@pobeskydi.cz" TargetMode="External"/><Relationship Id="rId2" Type="http://schemas.openxmlformats.org/officeDocument/2006/relationships/hyperlink" Target="tel:+420%20558%20431%200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MASPobeskydi" TargetMode="External"/><Relationship Id="rId4" Type="http://schemas.openxmlformats.org/officeDocument/2006/relationships/hyperlink" Target="http://www.pobeskyd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beskydi.cz/dotacni-vyzvy-/pr-programu-rozvoje-venkova/vyzva-prv-c-1/" TargetMode="External"/><Relationship Id="rId2" Type="http://schemas.openxmlformats.org/officeDocument/2006/relationships/hyperlink" Target="fiche_1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žadatele - </a:t>
            </a:r>
            <a:r>
              <a:rPr lang="cs-CZ" dirty="0" err="1" smtClean="0"/>
              <a:t>fiche</a:t>
            </a:r>
            <a:r>
              <a:rPr lang="cs-CZ" dirty="0" smtClean="0"/>
              <a:t> a podporovaná opatření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6" y="5475973"/>
            <a:ext cx="7886701" cy="829265"/>
          </a:xfrm>
        </p:spPr>
      </p:pic>
    </p:spTree>
    <p:extLst>
      <p:ext uri="{BB962C8B-B14F-4D97-AF65-F5344CB8AC3E}">
        <p14:creationId xmlns:p14="http://schemas.microsoft.com/office/powerpoint/2010/main" xmlns="" val="29119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28649" y="1652054"/>
            <a:ext cx="7886701" cy="541067"/>
          </a:xfrm>
        </p:spPr>
        <p:txBody>
          <a:bodyPr/>
          <a:lstStyle/>
          <a:p>
            <a:r>
              <a:rPr lang="cs-CZ" dirty="0" smtClean="0"/>
              <a:t>Další podmínky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94142" y="2165230"/>
            <a:ext cx="7886701" cy="427870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endParaRPr lang="cs-CZ" sz="4200" dirty="0" smtClean="0"/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1) </a:t>
            </a:r>
            <a:r>
              <a:rPr lang="cs-CZ" sz="4200" b="1" dirty="0" smtClean="0"/>
              <a:t>Přípustné způsoby uspořádání právních vztahů k nemovitostem</a:t>
            </a:r>
            <a:r>
              <a:rPr lang="cs-CZ" sz="4200" dirty="0" smtClean="0"/>
              <a:t>, na kterých jsou realizovány </a:t>
            </a:r>
            <a:r>
              <a:rPr lang="cs-CZ" sz="4200" b="1" dirty="0" smtClean="0"/>
              <a:t>stavební výdaje</a:t>
            </a:r>
            <a:r>
              <a:rPr lang="cs-CZ" sz="4200" dirty="0" smtClean="0"/>
              <a:t>, jsou: </a:t>
            </a:r>
            <a:r>
              <a:rPr lang="cs-CZ" sz="4200" b="1" dirty="0" smtClean="0"/>
              <a:t>vlastnictví, spoluvlastnictví s min. 50% podílem, věcné břemeno. 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2) </a:t>
            </a:r>
            <a:r>
              <a:rPr lang="cs-CZ" sz="4200" b="1" dirty="0" smtClean="0"/>
              <a:t>Přípustné způsoby uspořádání právních vztahů k nemovitostem</a:t>
            </a:r>
            <a:r>
              <a:rPr lang="cs-CZ" sz="4200" dirty="0" smtClean="0"/>
              <a:t>, do kterých budou </a:t>
            </a:r>
            <a:r>
              <a:rPr lang="cs-CZ" sz="4200" b="1" dirty="0" smtClean="0"/>
              <a:t>umístěny podpořené stroje, technologie nebo vybavení</a:t>
            </a:r>
            <a:r>
              <a:rPr lang="cs-CZ" sz="4200" dirty="0" smtClean="0"/>
              <a:t>, jsou: </a:t>
            </a:r>
            <a:r>
              <a:rPr lang="cs-CZ" sz="4200" b="1" dirty="0" smtClean="0"/>
              <a:t>vlastnictví, spoluvlastnictví s min. 50% spoluvlastnickým podílem, nájem, věcné břemeno. 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3) </a:t>
            </a:r>
            <a:r>
              <a:rPr lang="cs-CZ" sz="4200" b="1" dirty="0" smtClean="0"/>
              <a:t>Dotaci nelze poskytnout na: intervenční sklady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4) V případě </a:t>
            </a:r>
            <a:r>
              <a:rPr lang="cs-CZ" sz="4200" b="1" dirty="0" smtClean="0"/>
              <a:t>zpracování zemědělských produktů, kdy výstupním produktem je produkt nespadající pod přílohu I Smlouvy o fungování EU</a:t>
            </a:r>
            <a:r>
              <a:rPr lang="cs-CZ" sz="4200" dirty="0" smtClean="0"/>
              <a:t>, </a:t>
            </a:r>
            <a:r>
              <a:rPr lang="cs-CZ" sz="4200" b="1" dirty="0" smtClean="0"/>
              <a:t>nesmí být žadatel velký podnik 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5) V případě zpracování zemědělských produktů, kdy výstupním produktem je produkt nespadající pod přílohu I Smlouvy o fungování EU, musí mít podpora motivační účinek v souladu s článkem 6 nařízení Komise (EU) č. 702/201422</a:t>
            </a:r>
          </a:p>
          <a:p>
            <a:pPr>
              <a:lnSpc>
                <a:spcPct val="120000"/>
              </a:lnSpc>
            </a:pPr>
            <a:endParaRPr lang="cs-CZ" sz="4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28649" y="1652054"/>
            <a:ext cx="7886701" cy="541067"/>
          </a:xfrm>
        </p:spPr>
        <p:txBody>
          <a:bodyPr/>
          <a:lstStyle/>
          <a:p>
            <a:r>
              <a:rPr lang="cs-CZ" dirty="0" smtClean="0"/>
              <a:t>Další podmínky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94142" y="2165230"/>
            <a:ext cx="7886701" cy="469277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4200" dirty="0" smtClean="0"/>
              <a:t>6) V případě zpracování zemědělských produktů, kdy výstupním produktem je produkt nespadající pod přílohu I Smlouvy o fungování EU, </a:t>
            </a:r>
            <a:r>
              <a:rPr lang="cs-CZ" sz="4200" b="1" dirty="0" smtClean="0"/>
              <a:t>nebude dotace vyplacena ve prospěch žadatele/příjemce dotace, vůči němuž je vystaven inkasní příkaz </a:t>
            </a:r>
            <a:r>
              <a:rPr lang="cs-CZ" sz="4200" dirty="0" smtClean="0"/>
              <a:t>v návaznosti na rozhodnutí Evropské komise o protiprávní podpoře a její neslučitelnosti s vnitřním trhem, který dosud nebyl splacen; u této podmínky se žadatel/příjemce dotace (podnik) chápe jako skupina propojených a partnerských podniků dle Přílohy I nařízení Komise (EU) č. 702/2014, včetně jeho vazeb na zahraniční subjekty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7) V případě zpracování zemědělských produktů, kdy výstupním produktem je produkt nespadající pod přílohu I Smlouvy o fungování EU, </a:t>
            </a:r>
            <a:r>
              <a:rPr lang="cs-CZ" sz="4200" b="1" dirty="0" smtClean="0"/>
              <a:t>nesmí být žadatel podnikem v obtížích</a:t>
            </a:r>
            <a:r>
              <a:rPr lang="cs-CZ" sz="4200" dirty="0" smtClean="0"/>
              <a:t> ve smyslu čl. 2 odst. 14) nařízení Komise (EU) č. 702/2014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8) V případě zpracování zemědělských produktů, kdy výstupním produktem je produkt nespadající pod přílohu I Smlouvy o fungování EU, </a:t>
            </a:r>
            <a:r>
              <a:rPr lang="cs-CZ" sz="4200" b="1" dirty="0" smtClean="0"/>
              <a:t>se nesmí jednat o investice související s produkcí </a:t>
            </a:r>
            <a:r>
              <a:rPr lang="cs-CZ" sz="4200" b="1" dirty="0" err="1" smtClean="0"/>
              <a:t>biopaliv</a:t>
            </a:r>
            <a:r>
              <a:rPr lang="cs-CZ" sz="4200" b="1" dirty="0" smtClean="0"/>
              <a:t> nebo energie z obnovitelných zdrojů</a:t>
            </a:r>
            <a:r>
              <a:rPr lang="cs-CZ" sz="4200" dirty="0" smtClean="0"/>
              <a:t>;</a:t>
            </a:r>
          </a:p>
          <a:p>
            <a:pPr algn="just">
              <a:lnSpc>
                <a:spcPct val="120000"/>
              </a:lnSpc>
            </a:pPr>
            <a:r>
              <a:rPr lang="cs-CZ" sz="4200" dirty="0" smtClean="0"/>
              <a:t>9) V případě projektů zpracování zemědělských produktů, </a:t>
            </a:r>
            <a:r>
              <a:rPr lang="cs-CZ" sz="4200" b="1" dirty="0" smtClean="0"/>
              <a:t>kdy výstupním produktem je produkt nespadající pod přílohu</a:t>
            </a:r>
            <a:r>
              <a:rPr lang="cs-CZ" sz="4200" dirty="0" smtClean="0"/>
              <a:t> I Smlouvy o fungování EU, které vyžadují posouzení vlivu záměru na životní prostředí dle přílohy č. 1 zákona 100/2001 Sb., o posuzování vlivů na životní prostředí a o změně některých souvisejících zákonů (zákon o posuzování vlivu na životní prostředí), ve znění pozdějších předpisů, je podmínkou přijatelnosti doložení sdělení k podlimitnímu záměru se závěrem, že předložený záměr nepodléhá zjišťovacímu řízení, závěru zjišťovacího řízení s výrokem, že záměr nepodléhá dalšímu posuzování, nebo souhlasného stanoviska příslušného úřadu k posouzení vlivů provedení záměru na životní prostředí; C. V případě, že pro realizaci projektu není vyžadováno posouzení vlivu záměru na životní prostředí dle výše uvedeného zákona, pak je povinnou přílohou čestné prohlášení žadatele uvedené v Příloze 11 Pravidel. Toto čestné prohlášení se doporučuje zkonzultovat s příslušným úřadem (krajský úřad dle místa realizace projektu nebo Ministerstvo životního prostředí) nebo si vyžádat jeho stanovisko, že na daný projekt dle zákona č. 100/2001 Sb., o posuzování vlivů na životní prostředí není zapotřebí posouzení vlivu záměru na životní prostředí, a to ani podlimitně – prostá kopie. </a:t>
            </a:r>
          </a:p>
          <a:p>
            <a:pPr>
              <a:lnSpc>
                <a:spcPct val="120000"/>
              </a:lnSpc>
            </a:pPr>
            <a:endParaRPr lang="cs-CZ" sz="4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67544" y="51571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2" action="ppaction://hlinkfile"/>
              </a:rPr>
              <a:t>Preferenční kritéria</a:t>
            </a:r>
            <a:endParaRPr lang="cs-CZ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11396" y="2419806"/>
            <a:ext cx="7886701" cy="541067"/>
          </a:xfrm>
        </p:spPr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2 - Zemědělské produkty - přílohy Žádosti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45901" y="2918580"/>
            <a:ext cx="7886701" cy="10495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EIA - v případě, že pro realizaci není vyžadováno posouzení vlivu na ŽP, čestné prohlášení žadatele uvedené v příloze 11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89781" y="221240"/>
            <a:ext cx="885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Fiche</a:t>
            </a:r>
            <a:r>
              <a:rPr lang="cs-CZ" sz="3200" b="1" dirty="0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3 – Místní nezemědělská produkce</a:t>
            </a:r>
            <a:endParaRPr lang="cs-CZ" sz="3200" b="1" dirty="0">
              <a:solidFill>
                <a:srgbClr val="FF66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8678" name="Picture 6" descr="Výsledek obrázku pro zed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178300" cy="3133725"/>
          </a:xfrm>
          <a:prstGeom prst="rect">
            <a:avLst/>
          </a:prstGeom>
          <a:noFill/>
        </p:spPr>
      </p:pic>
      <p:pic>
        <p:nvPicPr>
          <p:cNvPr id="28674" name="Picture 2" descr="Výsledek obrázku pro truhlá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0377"/>
            <a:ext cx="5384800" cy="3587623"/>
          </a:xfrm>
          <a:prstGeom prst="rect">
            <a:avLst/>
          </a:prstGeom>
          <a:noFill/>
        </p:spPr>
      </p:pic>
      <p:pic>
        <p:nvPicPr>
          <p:cNvPr id="13" name="Picture 4" descr="Výsledek obrázku pro švadl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320" y="3789456"/>
            <a:ext cx="4297680" cy="3068544"/>
          </a:xfrm>
          <a:prstGeom prst="rect">
            <a:avLst/>
          </a:prstGeom>
          <a:noFill/>
        </p:spPr>
      </p:pic>
      <p:pic>
        <p:nvPicPr>
          <p:cNvPr id="28680" name="Picture 8" descr="Výsledek obrázku pro květinář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68760"/>
            <a:ext cx="4267200" cy="240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3155" y="2100628"/>
            <a:ext cx="7886701" cy="541067"/>
          </a:xfrm>
        </p:spPr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3 – Místní nezemědělská produkce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098363" y="2447947"/>
          <a:ext cx="6984776" cy="4234422"/>
        </p:xfrm>
        <a:graphic>
          <a:graphicData uri="http://schemas.openxmlformats.org/drawingml/2006/table">
            <a:tbl>
              <a:tblPr/>
              <a:tblGrid>
                <a:gridCol w="2178048"/>
                <a:gridCol w="4806728"/>
              </a:tblGrid>
              <a:tr h="79208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3B74"/>
                          </a:solidFill>
                          <a:latin typeface="Calibri"/>
                        </a:rPr>
                        <a:t>Oblast podpory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None/>
                      </a:pPr>
                      <a:r>
                        <a:rPr lang="cs-CZ" sz="1600" b="0" i="0" u="none" strike="noStrike" dirty="0" smtClean="0">
                          <a:solidFill>
                            <a:srgbClr val="003B74"/>
                          </a:solidFill>
                          <a:latin typeface="Calibri"/>
                        </a:rPr>
                        <a:t>Investice na založení a rozvoj nezemědělských činností</a:t>
                      </a:r>
                      <a:r>
                        <a:rPr lang="cs-CZ" sz="1600" b="0" i="0" u="none" strike="noStrike" dirty="0">
                          <a:solidFill>
                            <a:srgbClr val="003B74"/>
                          </a:solidFill>
                          <a:latin typeface="Calibri"/>
                        </a:rPr>
                        <a:t/>
                      </a:r>
                      <a:br>
                        <a:rPr lang="cs-CZ" sz="1600" b="0" i="0" u="none" strike="noStrike" dirty="0">
                          <a:solidFill>
                            <a:srgbClr val="003B74"/>
                          </a:solidFill>
                          <a:latin typeface="Calibri"/>
                        </a:rPr>
                      </a:br>
                      <a:endParaRPr lang="cs-CZ" sz="1600" b="0" i="0" u="none" strike="noStrike" dirty="0">
                        <a:solidFill>
                          <a:srgbClr val="003B74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3B74"/>
                          </a:solidFill>
                          <a:latin typeface="Calibri"/>
                        </a:rPr>
                        <a:t>Definice žadatele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3B74"/>
                          </a:solidFill>
                          <a:latin typeface="Calibri"/>
                        </a:rPr>
                        <a:t>Podnikatelské subjekty (FO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 </a:t>
                      </a:r>
                      <a:r>
                        <a:rPr lang="cs-CZ" sz="1600" b="0" i="0" u="none" strike="noStrike" baseline="0" dirty="0" err="1" smtClean="0">
                          <a:solidFill>
                            <a:srgbClr val="003B74"/>
                          </a:solidFill>
                          <a:latin typeface="Calibri"/>
                        </a:rPr>
                        <a:t>aPO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) - </a:t>
                      </a:r>
                      <a:r>
                        <a:rPr lang="cs-CZ" sz="1600" b="0" i="0" u="none" strike="noStrike" baseline="0" dirty="0" err="1" smtClean="0">
                          <a:solidFill>
                            <a:srgbClr val="003B74"/>
                          </a:solidFill>
                          <a:latin typeface="Calibri"/>
                        </a:rPr>
                        <a:t>mikropodniky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 a malé podniky ve venkovských oblastech, zemědělci</a:t>
                      </a:r>
                      <a:endParaRPr lang="cs-CZ" sz="1600" b="0" i="0" u="none" strike="noStrike" dirty="0">
                        <a:solidFill>
                          <a:srgbClr val="003B74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3B74"/>
                          </a:solidFill>
                          <a:latin typeface="Calibri"/>
                        </a:rPr>
                        <a:t>Výše dotace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3B74"/>
                          </a:solidFill>
                          <a:latin typeface="Calibri"/>
                        </a:rPr>
                        <a:t>45% malé podniky, 35%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 střední podniky, 25% </a:t>
                      </a:r>
                      <a:r>
                        <a:rPr lang="cs-CZ" sz="1600" b="0" i="0" u="none" strike="noStrike" baseline="0" smtClean="0">
                          <a:solidFill>
                            <a:srgbClr val="003B74"/>
                          </a:solidFill>
                          <a:latin typeface="Calibri"/>
                        </a:rPr>
                        <a:t>velké podniky</a:t>
                      </a:r>
                      <a:endParaRPr lang="cs-CZ" sz="1600" b="0" i="0" u="none" strike="noStrike" dirty="0">
                        <a:solidFill>
                          <a:srgbClr val="003B74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3B74"/>
                          </a:solidFill>
                          <a:latin typeface="Calibri"/>
                        </a:rPr>
                        <a:t>Způsobilé výdaje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arenR"/>
                      </a:pPr>
                      <a:r>
                        <a:rPr lang="cs-CZ" sz="1600" b="0" i="0" u="none" strike="noStrike" dirty="0" smtClean="0">
                          <a:solidFill>
                            <a:srgbClr val="003B74"/>
                          </a:solidFill>
                          <a:latin typeface="Calibri"/>
                        </a:rPr>
                        <a:t>Stavební obnova či nová výstavba provozovny, kanceláře či </a:t>
                      </a:r>
                      <a:r>
                        <a:rPr lang="cs-CZ" sz="1600" b="0" i="0" u="none" strike="noStrike" dirty="0" err="1" smtClean="0">
                          <a:solidFill>
                            <a:srgbClr val="003B74"/>
                          </a:solidFill>
                          <a:latin typeface="Calibri"/>
                        </a:rPr>
                        <a:t>malokapacitního</a:t>
                      </a:r>
                      <a:r>
                        <a:rPr lang="cs-CZ" sz="1600" b="0" i="0" u="none" strike="noStrike" dirty="0" smtClean="0">
                          <a:solidFill>
                            <a:srgbClr val="003B74"/>
                          </a:solidFill>
                          <a:latin typeface="Calibri"/>
                        </a:rPr>
                        <a:t> ubytovacího zařízení (včetně další turistické infrastruktury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 - stravování, sportoviště atd.)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Pořízení strojů, technologií a dalšího vybavení pro nezemědělskou činnost v souvislosti s projektem (vozidla N1, hardware, software)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Doplňující výdaje (úprava povrchů, oplocení, zeleň,parkování atd.)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600" b="0" i="0" u="none" strike="noStrike" baseline="0" dirty="0" smtClean="0">
                          <a:solidFill>
                            <a:srgbClr val="003B74"/>
                          </a:solidFill>
                          <a:latin typeface="Calibri"/>
                        </a:rPr>
                        <a:t>Nákup nemovitostí</a:t>
                      </a:r>
                      <a:endParaRPr lang="cs-CZ" sz="1600" b="0" i="0" u="none" strike="noStrike" dirty="0">
                        <a:solidFill>
                          <a:srgbClr val="003B74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723540" y="1544128"/>
            <a:ext cx="7886701" cy="541067"/>
          </a:xfrm>
        </p:spPr>
        <p:txBody>
          <a:bodyPr/>
          <a:lstStyle/>
          <a:p>
            <a:r>
              <a:rPr lang="cs-CZ" sz="1600" dirty="0" smtClean="0"/>
              <a:t>Kritéria přijatelnosti</a:t>
            </a:r>
            <a:endParaRPr lang="cs-CZ" sz="16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28648" y="1863309"/>
            <a:ext cx="7886701" cy="514134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endParaRPr lang="cs-CZ" sz="1900" b="1" dirty="0" smtClean="0">
              <a:solidFill>
                <a:srgbClr val="FF6600"/>
              </a:solidFill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Projekt je zaměřen pouze na vybrané činnosti uvedené v Klasifikaci ekonomických činností (CZ-NACE</a:t>
            </a:r>
            <a:r>
              <a:rPr lang="cs-CZ" sz="1900" dirty="0" smtClean="0"/>
              <a:t>):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C</a:t>
            </a:r>
            <a:r>
              <a:rPr lang="cs-CZ" sz="1900" dirty="0" smtClean="0"/>
              <a:t> (</a:t>
            </a:r>
            <a:r>
              <a:rPr lang="cs-CZ" sz="1900" b="1" dirty="0" smtClean="0"/>
              <a:t>Zpracovatelský průmysl</a:t>
            </a:r>
            <a:r>
              <a:rPr lang="cs-CZ" sz="1900" dirty="0" smtClean="0"/>
              <a:t> s výjimkou činností v odvětví oceli, v uhelném průmyslu, v odvětví stavby lodí, v odvětví výroby syntetických vláken dle čl. 13 písm. a) NK (EU) č. 651/2014, a dále s výjimkou tříd 12.00 Výroba tabákových výrobků a 25.40 Výroba zbraní a střeliva),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F (Stavebnictví </a:t>
            </a:r>
            <a:r>
              <a:rPr lang="cs-CZ" sz="1900" dirty="0" smtClean="0"/>
              <a:t>s výjimkou skupiny 41.1 Developerská činnost),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G (Velkoobchod a maloobchod</a:t>
            </a:r>
            <a:r>
              <a:rPr lang="cs-CZ" sz="1900" dirty="0" smtClean="0"/>
              <a:t>; opravy a údržba motorových vozidel s výjimkou oddílu 46 a skupiny 47.3 Maloobchod s pohonnými hmotami ve specializovaných prodejnách),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I (Ubytování, stravování a pohostinství</a:t>
            </a:r>
            <a:r>
              <a:rPr lang="cs-CZ" sz="1900" dirty="0" smtClean="0"/>
              <a:t>), </a:t>
            </a:r>
            <a:r>
              <a:rPr lang="cs-CZ" sz="1900" b="1" dirty="0" smtClean="0"/>
              <a:t>J (Informační a komunikační činnosti </a:t>
            </a:r>
            <a:r>
              <a:rPr lang="cs-CZ" sz="1900" dirty="0" smtClean="0"/>
              <a:t>s výjimkou oddílů 60 a 61),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M (Profesní, vědecké a technické činnosti </a:t>
            </a:r>
            <a:r>
              <a:rPr lang="cs-CZ" sz="1900" dirty="0" smtClean="0"/>
              <a:t>s výjimkou oddílu 70),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N 79 (Činnosti cestovních kanceláří a agentur a ostatní rezervační služby</a:t>
            </a:r>
            <a:r>
              <a:rPr lang="cs-CZ" sz="1900" dirty="0" smtClean="0"/>
              <a:t>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N 81 (Činnosti související se stavbami a úpravou krajiny </a:t>
            </a:r>
            <a:r>
              <a:rPr lang="cs-CZ" sz="1900" dirty="0" smtClean="0"/>
              <a:t>s výjimkou skupiny 81.1),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N 82.1 (Administrativní a kancelářské činnosti</a:t>
            </a:r>
            <a:r>
              <a:rPr lang="cs-CZ" sz="1900" dirty="0" smtClean="0"/>
              <a:t>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N 82.3 (Pořádání konferencí a hospodářských výstav),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N 82.92 (Balicí činnosti),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P 85.59 (Ostatní vzdělávání </a:t>
            </a:r>
            <a:r>
              <a:rPr lang="cs-CZ" sz="1900" b="1" dirty="0" err="1" smtClean="0"/>
              <a:t>j</a:t>
            </a:r>
            <a:r>
              <a:rPr lang="cs-CZ" sz="1900" b="1" dirty="0" smtClean="0"/>
              <a:t>. n.),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R 93 (Sportovní, zábavní a rekreační činnosti</a:t>
            </a:r>
            <a:r>
              <a:rPr lang="cs-CZ" sz="1900" dirty="0" smtClean="0"/>
              <a:t>),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S 95 (Opravy počítačů a výrobků pro osobní potřebu a převážně pro domácnost) </a:t>
            </a:r>
          </a:p>
          <a:p>
            <a:pPr marL="457200" indent="-457200" algn="just">
              <a:lnSpc>
                <a:spcPct val="120000"/>
              </a:lnSpc>
            </a:pPr>
            <a:r>
              <a:rPr lang="cs-CZ" sz="1900" b="1" dirty="0" smtClean="0"/>
              <a:t>S 96 (Poskytování ostatních osobních služeb);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37276" y="1712439"/>
            <a:ext cx="7886701" cy="541067"/>
          </a:xfrm>
        </p:spPr>
        <p:txBody>
          <a:bodyPr/>
          <a:lstStyle/>
          <a:p>
            <a:r>
              <a:rPr lang="cs-CZ" dirty="0" smtClean="0"/>
              <a:t>Kritéria přijatelnosti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11396" y="2001328"/>
            <a:ext cx="7886701" cy="345056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endParaRPr lang="cs-CZ" sz="1900" dirty="0" smtClean="0"/>
          </a:p>
          <a:p>
            <a:pPr algn="just">
              <a:lnSpc>
                <a:spcPct val="120000"/>
              </a:lnSpc>
            </a:pPr>
            <a:r>
              <a:rPr lang="cs-CZ" sz="1900" dirty="0" smtClean="0"/>
              <a:t>2) </a:t>
            </a:r>
            <a:r>
              <a:rPr lang="cs-CZ" sz="1900" b="1" dirty="0" smtClean="0"/>
              <a:t>Činnosti R 93 (Sportovní, zábavní a rekreační činnosti) a I 56 (Stravování a pohostinství) </a:t>
            </a:r>
            <a:r>
              <a:rPr lang="cs-CZ" sz="1900" dirty="0" smtClean="0"/>
              <a:t>mohou být realizovány </a:t>
            </a:r>
            <a:r>
              <a:rPr lang="cs-CZ" sz="1900" b="1" dirty="0" smtClean="0"/>
              <a:t>pouze ve vazbě na venkovskou turistiku nebo ubytovací kapacitu</a:t>
            </a:r>
            <a:endParaRPr lang="cs-CZ" sz="1900" dirty="0" smtClean="0"/>
          </a:p>
          <a:p>
            <a:pPr algn="just">
              <a:lnSpc>
                <a:spcPct val="120000"/>
              </a:lnSpc>
            </a:pPr>
            <a:r>
              <a:rPr lang="cs-CZ" sz="1900" dirty="0" smtClean="0"/>
              <a:t>3) V případě </a:t>
            </a:r>
            <a:r>
              <a:rPr lang="cs-CZ" sz="1900" b="1" dirty="0" smtClean="0"/>
              <a:t>uvádění produktů na trh, jsou na trh uváděny produkty, které nejsou uvedeny v příloze I Smlouvy o fungování EU</a:t>
            </a:r>
            <a:r>
              <a:rPr lang="cs-CZ" sz="1900" dirty="0" smtClean="0"/>
              <a:t>, </a:t>
            </a:r>
            <a:r>
              <a:rPr lang="cs-CZ" sz="1900" b="1" dirty="0" smtClean="0"/>
              <a:t>případně v kombinaci s produkty uvedenými v příloze I Smlouvy o fungování EU (převažovat musí produkty neuvedené v příloze I Smlouvy o fungování EU</a:t>
            </a:r>
            <a:r>
              <a:rPr lang="cs-CZ" sz="1900" dirty="0" smtClean="0"/>
              <a:t>). Bude tedy možné podpořit maloobchod se smíšeným zbožím, ve kterém jsou prodávány jak produkty uvedené v příloze I Smlouvy o fungování EU, tak produkty zde neuvedené. </a:t>
            </a:r>
          </a:p>
          <a:p>
            <a:pPr algn="just">
              <a:lnSpc>
                <a:spcPct val="120000"/>
              </a:lnSpc>
            </a:pPr>
            <a:r>
              <a:rPr lang="cs-CZ" sz="1900" dirty="0" smtClean="0"/>
              <a:t>4) </a:t>
            </a:r>
            <a:r>
              <a:rPr lang="cs-CZ" sz="1900" b="1" dirty="0" smtClean="0"/>
              <a:t>V případě zpracování produktů, jsou výstupem procesu produkty, které nejsou uvedeny v příloze I Smlouvy o fungování EU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37276" y="1643428"/>
            <a:ext cx="7886701" cy="541067"/>
          </a:xfrm>
        </p:spPr>
        <p:txBody>
          <a:bodyPr/>
          <a:lstStyle/>
          <a:p>
            <a:r>
              <a:rPr lang="cs-CZ" dirty="0" smtClean="0"/>
              <a:t>Kritéria přijatelnosti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11396" y="2145136"/>
            <a:ext cx="7886701" cy="448857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400" dirty="0" smtClean="0"/>
              <a:t>5) V případě výstavby a </a:t>
            </a:r>
            <a:r>
              <a:rPr lang="cs-CZ" sz="1400" b="1" dirty="0" smtClean="0"/>
              <a:t>modernizace zařízení na výrobu tvarovaných </a:t>
            </a:r>
            <a:r>
              <a:rPr lang="cs-CZ" sz="1400" b="1" dirty="0" err="1" smtClean="0"/>
              <a:t>biopaliv</a:t>
            </a:r>
            <a:r>
              <a:rPr lang="cs-CZ" sz="1400" dirty="0" smtClean="0"/>
              <a:t> musí většina vyrobeného paliva žadatelem (více než 50 %) sloužit k prodeji nebo být využita pro nezemědělskou činnost</a:t>
            </a:r>
          </a:p>
          <a:p>
            <a:pPr algn="just">
              <a:lnSpc>
                <a:spcPct val="100000"/>
              </a:lnSpc>
            </a:pPr>
            <a:r>
              <a:rPr lang="cs-CZ" sz="1400" b="1" dirty="0" smtClean="0"/>
              <a:t>Další podmínky </a:t>
            </a:r>
          </a:p>
          <a:p>
            <a:pPr algn="just">
              <a:lnSpc>
                <a:spcPct val="100000"/>
              </a:lnSpc>
            </a:pPr>
            <a:r>
              <a:rPr lang="cs-CZ" sz="1400" dirty="0" smtClean="0"/>
              <a:t>1) O dotaci </a:t>
            </a:r>
            <a:r>
              <a:rPr lang="cs-CZ" sz="1400" b="1" dirty="0" smtClean="0"/>
              <a:t>nemůže žádat žadatel</a:t>
            </a:r>
            <a:r>
              <a:rPr lang="cs-CZ" sz="1400" dirty="0" smtClean="0"/>
              <a:t>, </a:t>
            </a:r>
            <a:r>
              <a:rPr lang="cs-CZ" sz="1400" b="1" dirty="0" smtClean="0"/>
              <a:t>který v posledních dvou letech před podáním Žádosti o dotaci na MAS ukončil stejnou nebo podobnou činnost </a:t>
            </a:r>
            <a:r>
              <a:rPr lang="cs-CZ" sz="1400" dirty="0" smtClean="0"/>
              <a:t>(tj. činnost, která se řadí do stejné třídy a čtyřmístného číselného kódu v Klasifikaci ekonomických činností (CZ-NACE)) v Evropském hospodářském prostoru nebo v době podání Žádosti o dotaci na MAS zahájil konkrétní plány, že takovou činnost v dotyčné oblasti ukončí během dvou let od realizace projektu, který je předmětem dotace; C. </a:t>
            </a:r>
          </a:p>
          <a:p>
            <a:pPr algn="just">
              <a:lnSpc>
                <a:spcPct val="100000"/>
              </a:lnSpc>
            </a:pPr>
            <a:r>
              <a:rPr lang="cs-CZ" sz="1400" dirty="0" smtClean="0"/>
              <a:t>2) </a:t>
            </a:r>
            <a:r>
              <a:rPr lang="cs-CZ" sz="1400" b="1" dirty="0" smtClean="0"/>
              <a:t>Dotaci nelze poskytnout na</a:t>
            </a:r>
            <a:r>
              <a:rPr lang="cs-CZ" sz="1400" dirty="0" smtClean="0"/>
              <a:t>: nákup </a:t>
            </a:r>
            <a:r>
              <a:rPr lang="cs-CZ" sz="1400" b="1" dirty="0" smtClean="0"/>
              <a:t>zemědělských a lesnických strojů (tj. strojů označených kategorií T – traktory zemědělské nebo lesnické</a:t>
            </a:r>
            <a:r>
              <a:rPr lang="cs-CZ" sz="1400" dirty="0" smtClean="0"/>
              <a:t>), </a:t>
            </a:r>
            <a:r>
              <a:rPr lang="cs-CZ" sz="1400" b="1" dirty="0" err="1" smtClean="0"/>
              <a:t>fotovoltaické</a:t>
            </a:r>
            <a:r>
              <a:rPr lang="cs-CZ" sz="1400" b="1" dirty="0" smtClean="0"/>
              <a:t> panely sloužící pouze pro výrobu elektrické energie k dodávkám do veřejné sítě</a:t>
            </a:r>
          </a:p>
          <a:p>
            <a:pPr algn="just">
              <a:lnSpc>
                <a:spcPct val="100000"/>
              </a:lnSpc>
            </a:pPr>
            <a:r>
              <a:rPr lang="cs-CZ" sz="1400" dirty="0" smtClean="0"/>
              <a:t>3) </a:t>
            </a:r>
            <a:r>
              <a:rPr lang="cs-CZ" sz="1400" b="1" dirty="0" smtClean="0"/>
              <a:t>Žadatel/příjemce dotace musí dodržet kategorii podniku </a:t>
            </a:r>
            <a:r>
              <a:rPr lang="cs-CZ" sz="1400" dirty="0" smtClean="0"/>
              <a:t>(malý, střední), kterou deklaroval při podání Žádosti o dotaci na MAS, i ke dni podpisu Dohody, případně může svoji kategorii zmenšit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37276" y="1643428"/>
            <a:ext cx="7886701" cy="541067"/>
          </a:xfrm>
        </p:spPr>
        <p:txBody>
          <a:bodyPr/>
          <a:lstStyle/>
          <a:p>
            <a:r>
              <a:rPr lang="cs-CZ" dirty="0" smtClean="0"/>
              <a:t>Kritéria přijatelnosti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11396" y="2145136"/>
            <a:ext cx="7886701" cy="448857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-CZ" sz="1800" dirty="0" smtClean="0"/>
              <a:t>4) </a:t>
            </a:r>
            <a:r>
              <a:rPr lang="cs-CZ" sz="1800" b="1" dirty="0" smtClean="0"/>
              <a:t>Je-li součástí projektu ubytovací zařízení</a:t>
            </a:r>
            <a:r>
              <a:rPr lang="cs-CZ" sz="1800" dirty="0" smtClean="0"/>
              <a:t>, musí se jednat o zařízení </a:t>
            </a:r>
            <a:r>
              <a:rPr lang="cs-CZ" sz="1800" b="1" dirty="0" smtClean="0"/>
              <a:t>v souladu s § 2 odst. c) vyhlášky č. 501/2006 Sb</a:t>
            </a:r>
            <a:r>
              <a:rPr lang="cs-CZ" sz="1800" dirty="0" smtClean="0"/>
              <a:t>. o obecných požadavcích na využívání území včetně navazujících změn vyhlášky, a dále o zařízení </a:t>
            </a:r>
            <a:r>
              <a:rPr lang="cs-CZ" sz="1800" b="1" dirty="0" smtClean="0"/>
              <a:t>s kapacitou nejméně 6 lůžek, maximálně však 40 lůžek. </a:t>
            </a:r>
            <a:r>
              <a:rPr lang="cs-CZ" sz="1800" dirty="0" smtClean="0"/>
              <a:t>Kapacita 40 lůžek se vztahuje k ubytovacímu zařízení splňujícímu samostatný funkční celek (např. se samostatnou recepcí, sociálním zařízením, oplocením, s vlastním názvem a propagací apod.)</a:t>
            </a:r>
          </a:p>
          <a:p>
            <a:pPr algn="just">
              <a:lnSpc>
                <a:spcPct val="110000"/>
              </a:lnSpc>
            </a:pPr>
            <a:r>
              <a:rPr lang="cs-CZ" sz="1800" dirty="0" smtClean="0"/>
              <a:t>5) V případě, že se </a:t>
            </a:r>
            <a:r>
              <a:rPr lang="cs-CZ" sz="1800" b="1" dirty="0" smtClean="0"/>
              <a:t>na území obce, ve které je realizován projekt týkající se ubytování, vybírají místní poplatky z cestovního ruchu </a:t>
            </a:r>
            <a:r>
              <a:rPr lang="cs-CZ" sz="1800" dirty="0" smtClean="0"/>
              <a:t>(poplatek z ubytovací kapacity, rekreační poplatek), se žadatel přihlásí k poplatkové povinnosti u příslušné obce, a to nejpozději k datu předložení Žádosti o platbu na MAS</a:t>
            </a:r>
          </a:p>
          <a:p>
            <a:pPr algn="just">
              <a:lnSpc>
                <a:spcPct val="110000"/>
              </a:lnSpc>
            </a:pPr>
            <a:r>
              <a:rPr lang="cs-CZ" sz="1800" dirty="0" smtClean="0"/>
              <a:t>6) </a:t>
            </a:r>
            <a:r>
              <a:rPr lang="cs-CZ" sz="1800" b="1" dirty="0" smtClean="0"/>
              <a:t>Přípustné způsoby uspořádání právních vztahů k nemovitostem, na kterých jsou realizovány stavební výdaje, jsou: vlastnictví, spoluvlastnictví s min. 50% spoluvlastnickým podílem, věcné břemeno. V případě pozemku pod stavbou je přípustný také nájem. </a:t>
            </a:r>
          </a:p>
          <a:p>
            <a:pPr algn="just">
              <a:lnSpc>
                <a:spcPct val="110000"/>
              </a:lnSpc>
            </a:pPr>
            <a:r>
              <a:rPr lang="cs-CZ" sz="1800" b="1" dirty="0" smtClean="0"/>
              <a:t>Přípustné způsoby uspořádání právních vztahů k nemovitostem</a:t>
            </a:r>
            <a:r>
              <a:rPr lang="cs-CZ" sz="1800" dirty="0" smtClean="0"/>
              <a:t>, do kterých budou </a:t>
            </a:r>
            <a:r>
              <a:rPr lang="cs-CZ" sz="1800" b="1" dirty="0" smtClean="0"/>
              <a:t>umístěny podpořené stroje, technologie nebo vybavení jsou: vlastnictví, spoluvlastnictví s min. 50% spoluvlastnickým podílem, nájem, výpůjčka, věcné břemeno. </a:t>
            </a:r>
          </a:p>
          <a:p>
            <a:pPr algn="just">
              <a:lnSpc>
                <a:spcPct val="110000"/>
              </a:lnSpc>
            </a:pPr>
            <a:r>
              <a:rPr lang="cs-CZ" sz="1800" b="1" dirty="0" smtClean="0"/>
              <a:t>V případě realizace projektu na cizích pozemcích lze nahradit doklad o vlastnictví či nájemní smlouvu písemným souhlasem vlastníků dotčených pozemků s realizací projektu.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1704984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Fiche</a:t>
            </a:r>
            <a:r>
              <a:rPr lang="cs-CZ" sz="3200" b="1" dirty="0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3 - Místní nezemědělská produkce - přílohy Žádosti</a:t>
            </a:r>
            <a:endParaRPr lang="cs-CZ" sz="3200" b="1" dirty="0">
              <a:solidFill>
                <a:srgbClr val="FF66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4412" y="589043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file"/>
              </a:rPr>
              <a:t>Preferenční kritéria </a:t>
            </a:r>
            <a:r>
              <a:rPr lang="cs-CZ" dirty="0" smtClean="0"/>
              <a:t>- </a:t>
            </a:r>
            <a:r>
              <a:rPr lang="cs-CZ" dirty="0" err="1" smtClean="0"/>
              <a:t>fiche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2934" y="2822969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r>
              <a:rPr lang="cs-CZ" sz="20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 případě, že se projekt týká činností R 93 nebo I 56 dle CZ NACE (</a:t>
            </a:r>
            <a:r>
              <a:rPr lang="cs-CZ" sz="20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tj. sportovní, zábavní a rekreační činnost a stravování a pohostinství)</a:t>
            </a:r>
            <a:r>
              <a:rPr lang="cs-CZ" sz="20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doloží žadatel dokument prokazující, že v okruhu </a:t>
            </a:r>
            <a:r>
              <a:rPr lang="cs-CZ" sz="20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 km od místa realizace se nachází objekt venkovské turistiky s návštěvností min. 2000 osob/rok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Zkratky a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628648" y="2748986"/>
            <a:ext cx="7886701" cy="33096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 smtClean="0"/>
              <a:t>MAS</a:t>
            </a:r>
            <a:r>
              <a:rPr lang="cs-CZ" sz="2800" dirty="0" smtClean="0"/>
              <a:t> - Místní akční skupina (MAS Pobeskydí, z. s.)</a:t>
            </a:r>
          </a:p>
          <a:p>
            <a:pPr>
              <a:buNone/>
            </a:pPr>
            <a:r>
              <a:rPr lang="cs-CZ" sz="2800" b="1" dirty="0" smtClean="0"/>
              <a:t>PRV</a:t>
            </a:r>
            <a:r>
              <a:rPr lang="cs-CZ" sz="2800" dirty="0" smtClean="0"/>
              <a:t> - Program rozvoje venkova</a:t>
            </a:r>
          </a:p>
          <a:p>
            <a:pPr>
              <a:buNone/>
            </a:pPr>
            <a:r>
              <a:rPr lang="cs-CZ" sz="2800" b="1" dirty="0" smtClean="0"/>
              <a:t>SZIF</a:t>
            </a:r>
            <a:r>
              <a:rPr lang="cs-CZ" sz="2800" dirty="0" smtClean="0"/>
              <a:t> - Státní zemědělský a intervenční fond</a:t>
            </a:r>
          </a:p>
          <a:p>
            <a:pPr>
              <a:buNone/>
            </a:pPr>
            <a:r>
              <a:rPr lang="cs-CZ" sz="2800" b="1" dirty="0" smtClean="0"/>
              <a:t>RO SZIF </a:t>
            </a:r>
            <a:r>
              <a:rPr lang="cs-CZ" sz="2800" dirty="0" smtClean="0"/>
              <a:t>- Regionální odbor SZIF (Opava)</a:t>
            </a:r>
          </a:p>
          <a:p>
            <a:pPr>
              <a:buNone/>
            </a:pPr>
            <a:r>
              <a:rPr lang="cs-CZ" sz="2800" b="1" dirty="0" err="1" smtClean="0"/>
              <a:t>Fiche</a:t>
            </a:r>
            <a:r>
              <a:rPr lang="cs-CZ" sz="2800" dirty="0" smtClean="0"/>
              <a:t> - opatření</a:t>
            </a:r>
          </a:p>
          <a:p>
            <a:pPr>
              <a:buNone/>
            </a:pPr>
            <a:r>
              <a:rPr lang="cs-CZ" sz="2800" b="1" dirty="0" smtClean="0"/>
              <a:t>Projekt</a:t>
            </a:r>
            <a:r>
              <a:rPr lang="cs-CZ" sz="2800" dirty="0" smtClean="0"/>
              <a:t> - souhrn různých postupů a procesů vedoucí k naplněni určitého cíle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05442" y="333383"/>
            <a:ext cx="832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Fiche</a:t>
            </a:r>
            <a:r>
              <a:rPr lang="cs-CZ" sz="3200" b="1" dirty="0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4 - Investice do lesnictví</a:t>
            </a:r>
            <a:endParaRPr lang="cs-CZ" sz="3200" b="1" dirty="0">
              <a:solidFill>
                <a:srgbClr val="FF66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Výsledek obrázku pro lesnictv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62500" cy="3571875"/>
          </a:xfrm>
          <a:prstGeom prst="rect">
            <a:avLst/>
          </a:prstGeom>
          <a:noFill/>
        </p:spPr>
      </p:pic>
      <p:pic>
        <p:nvPicPr>
          <p:cNvPr id="2052" name="Picture 4" descr="Výsledek obrázku pro lesnictv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040" y="1484784"/>
            <a:ext cx="4632960" cy="2606040"/>
          </a:xfrm>
          <a:prstGeom prst="rect">
            <a:avLst/>
          </a:prstGeom>
          <a:noFill/>
        </p:spPr>
      </p:pic>
      <p:pic>
        <p:nvPicPr>
          <p:cNvPr id="2054" name="Picture 6" descr="Výsledek obrázku pro lesnictví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</p:spPr>
      </p:pic>
      <p:pic>
        <p:nvPicPr>
          <p:cNvPr id="2056" name="Picture 8" descr="Výsledek obrázku pro pila záv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9734"/>
            <a:ext cx="4788024" cy="212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4 - Investice do lesnictví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020725" y="2292672"/>
          <a:ext cx="6984776" cy="3723835"/>
        </p:xfrm>
        <a:graphic>
          <a:graphicData uri="http://schemas.openxmlformats.org/drawingml/2006/table">
            <a:tbl>
              <a:tblPr/>
              <a:tblGrid>
                <a:gridCol w="2178048"/>
                <a:gridCol w="4806728"/>
              </a:tblGrid>
              <a:tr h="1008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Oblast podpory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None/>
                      </a:pPr>
                      <a:r>
                        <a:rPr lang="cs-CZ" sz="14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Investice do lesnických technologií a do strojů a technologií vedoucích k efekt zpracování dřeva</a:t>
                      </a:r>
                      <a:r>
                        <a:rPr lang="cs-CZ" sz="1400" b="0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/>
                      </a:r>
                      <a:br>
                        <a:rPr lang="cs-CZ" sz="1400" b="0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</a:br>
                      <a:endParaRPr lang="cs-CZ" sz="14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Definice žadatele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Držitelé lesů (soukromé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osoby, obce, svazky obcí…), osoby poskytující služby v lesnictví, dřevozpracující provozy</a:t>
                      </a:r>
                      <a:endParaRPr lang="cs-CZ" sz="14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Výše dotace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50%</a:t>
                      </a:r>
                      <a:endParaRPr lang="cs-CZ" sz="14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Způsobilé výdaje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Stroje a technologie (včetně koně) pro obnovu, výchovu a těžbu lesních porostů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včetně přibližování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Stroje ke zpracování </a:t>
                      </a:r>
                      <a:r>
                        <a:rPr lang="cs-CZ" sz="1400" b="0" i="0" u="none" strike="noStrike" baseline="0" dirty="0" err="1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potěžebních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zbytků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Stroje pro přípravu půdy před zalesněním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Stroje, zařízení, technologie a stavby pro lesní školkařskou činnost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Stroje a zařízení pro údržbu a opravy lesních cest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Mobilní zdroje pro </a:t>
                      </a:r>
                      <a:r>
                        <a:rPr lang="cs-CZ" sz="1400" b="0" i="0" u="none" strike="noStrike" baseline="0" dirty="0" err="1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sortimentaci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a pořez dříví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4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Výstavba či modernizace dřevozpracujícího provozu</a:t>
                      </a:r>
                      <a:endParaRPr lang="cs-CZ" sz="14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0935" y="622160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2" action="ppaction://hlinkfile"/>
              </a:rPr>
              <a:t>Preferenční kritéria </a:t>
            </a:r>
            <a:r>
              <a:rPr lang="cs-CZ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- </a:t>
            </a:r>
            <a:r>
              <a:rPr lang="cs-CZ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fiche</a:t>
            </a:r>
            <a:endParaRPr lang="cs-CZ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38322" y="2494439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just"/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1) Přehled pozemků určených k plnění funkcí lesa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na kterých bude stroj využíván, dle závazného vzoru uvedeného v Příloze 10 Pravidel – bude součástí formuláře Žádosti o dotaci</a:t>
            </a:r>
          </a:p>
          <a:p>
            <a:pPr algn="just"/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  </a:t>
            </a:r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Dokument o schválení platného Lesního hospodářského plánu 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nebo potvrzení o převzetí </a:t>
            </a:r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lesní hospodářské osnovy 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(tzn. protokolárně převzatý vlastnický separát lesní hospodářské osnovy) pro pozemky uvedené v přehledu pozemků dle přílohy 10</a:t>
            </a:r>
          </a:p>
          <a:p>
            <a:pPr algn="just"/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3)  Formulář pro stanovení ročního objemu pořezu provozovny 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dle závazného vzoru v Příloze 18 Pravidel – bude součástí formuláře Žádosti o dotaci. </a:t>
            </a:r>
          </a:p>
          <a:p>
            <a:pPr algn="just"/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4)  EIA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- vyžaduje-li to charakter projektu</a:t>
            </a:r>
          </a:p>
          <a:p>
            <a:pPr algn="just"/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5)  </a:t>
            </a:r>
            <a:r>
              <a:rPr lang="cs-CZ" sz="1600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 případě, že pro realizaci projektu není vyžadováno posouzení vlivu záměru na životní prostředí. </a:t>
            </a:r>
            <a:r>
              <a:rPr lang="cs-CZ" sz="1600" b="1" dirty="0" smtClean="0">
                <a:solidFill>
                  <a:srgbClr val="003B7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Čestné prohlášení je součástí formuláře Žádosti o dotaci. </a:t>
            </a:r>
          </a:p>
          <a:p>
            <a:endParaRPr lang="cs-CZ" sz="1400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542385" y="2506070"/>
            <a:ext cx="7886701" cy="541067"/>
          </a:xfrm>
        </p:spPr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4 - Investice do lesnictví - přílohy Žádosti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20022" y="1738319"/>
            <a:ext cx="7886701" cy="541067"/>
          </a:xfrm>
        </p:spPr>
        <p:txBody>
          <a:bodyPr/>
          <a:lstStyle/>
          <a:p>
            <a:r>
              <a:rPr lang="cs-CZ" dirty="0" smtClean="0"/>
              <a:t>Kritéria přijatelnosti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396" y="2360797"/>
            <a:ext cx="7886701" cy="414352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b="1" dirty="0" smtClean="0"/>
              <a:t>1) </a:t>
            </a:r>
            <a:r>
              <a:rPr lang="cs-CZ" dirty="0" smtClean="0"/>
              <a:t>V případě investic do techniky a technologie pro lesní hospodářství </a:t>
            </a:r>
            <a:r>
              <a:rPr lang="cs-CZ" b="1" dirty="0" smtClean="0"/>
              <a:t>je žadatel vlastníkem/nájemcem, </a:t>
            </a:r>
            <a:r>
              <a:rPr lang="cs-CZ" b="1" dirty="0" err="1" smtClean="0"/>
              <a:t>pachtýřem</a:t>
            </a:r>
            <a:r>
              <a:rPr lang="cs-CZ" b="1" dirty="0" smtClean="0"/>
              <a:t> nebo </a:t>
            </a:r>
            <a:r>
              <a:rPr lang="cs-CZ" b="1" dirty="0" err="1" smtClean="0"/>
              <a:t>vypůjčitelem</a:t>
            </a:r>
            <a:r>
              <a:rPr lang="cs-CZ" b="1" dirty="0" smtClean="0"/>
              <a:t> lesních pozemků</a:t>
            </a:r>
            <a:r>
              <a:rPr lang="cs-CZ" dirty="0" smtClean="0"/>
              <a:t> a hospodaří podle platného </a:t>
            </a:r>
            <a:r>
              <a:rPr lang="cs-CZ" b="1" dirty="0" smtClean="0"/>
              <a:t>lesního hospodářského plánu nebo podle převzaté platné lesní hospodářské osnovy </a:t>
            </a:r>
            <a:r>
              <a:rPr lang="cs-CZ" dirty="0" smtClean="0"/>
              <a:t>(tzn., má protokolárně převzatý vlastnický separát lesní hospodářské osnovy), a to </a:t>
            </a:r>
            <a:r>
              <a:rPr lang="cs-CZ" b="1" dirty="0" smtClean="0"/>
              <a:t>na minimální výměře 3 ha</a:t>
            </a:r>
          </a:p>
          <a:p>
            <a:pPr algn="just">
              <a:lnSpc>
                <a:spcPct val="120000"/>
              </a:lnSpc>
            </a:pPr>
            <a:r>
              <a:rPr lang="cs-CZ" b="1" dirty="0" smtClean="0"/>
              <a:t>2</a:t>
            </a:r>
            <a:r>
              <a:rPr lang="cs-CZ" dirty="0" smtClean="0"/>
              <a:t>) Podpora se vztahuje pouze na </a:t>
            </a:r>
            <a:r>
              <a:rPr lang="cs-CZ" b="1" dirty="0" smtClean="0"/>
              <a:t>stroje a technologie šetrné k životnímu prostředí</a:t>
            </a:r>
            <a:r>
              <a:rPr lang="cs-CZ" dirty="0" smtClean="0"/>
              <a:t>, zejména z hlediska ochrany půdy (utužení, vznik eroze, plošné narušování půdního povrchu)</a:t>
            </a:r>
          </a:p>
          <a:p>
            <a:pPr algn="just">
              <a:lnSpc>
                <a:spcPct val="120000"/>
              </a:lnSpc>
            </a:pPr>
            <a:r>
              <a:rPr lang="cs-CZ" b="1" dirty="0" smtClean="0"/>
              <a:t>3) </a:t>
            </a:r>
            <a:r>
              <a:rPr lang="cs-CZ" dirty="0" smtClean="0"/>
              <a:t>V případě investic do techniky a technologie pro lesní hospodářství se podpora vztahuje pouze na stroje a technologie šetrné k životnímu prostředí, zejména z hlediska </a:t>
            </a:r>
            <a:r>
              <a:rPr lang="cs-CZ" b="1" dirty="0" smtClean="0"/>
              <a:t>ochrany půdy </a:t>
            </a:r>
            <a:r>
              <a:rPr lang="cs-CZ" dirty="0" smtClean="0"/>
              <a:t>(</a:t>
            </a:r>
            <a:r>
              <a:rPr lang="cs-CZ" b="1" dirty="0" smtClean="0"/>
              <a:t>utužení, vznik eroze, plošné narušování půdního povrchu</a:t>
            </a:r>
            <a:r>
              <a:rPr lang="cs-CZ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cs-CZ" b="1" dirty="0" smtClean="0"/>
              <a:t>4) </a:t>
            </a:r>
            <a:r>
              <a:rPr lang="cs-CZ" dirty="0" smtClean="0"/>
              <a:t>V případě investic do strojů, technologií, zařízení a staveb </a:t>
            </a:r>
            <a:r>
              <a:rPr lang="cs-CZ" b="1" dirty="0" smtClean="0"/>
              <a:t>pro lesní školkařskou činnost</a:t>
            </a:r>
            <a:r>
              <a:rPr lang="cs-CZ" dirty="0" smtClean="0"/>
              <a:t>, mohou být podporovány </a:t>
            </a:r>
            <a:r>
              <a:rPr lang="cs-CZ" b="1" dirty="0" smtClean="0"/>
              <a:t>jen lesní školky, které jsou součástí lesnického podniku </a:t>
            </a:r>
            <a:r>
              <a:rPr lang="cs-CZ" dirty="0" smtClean="0"/>
              <a:t>a provozují školkařskou činnost na pozemcích určených k plnění funkcí lesa</a:t>
            </a:r>
          </a:p>
          <a:p>
            <a:pPr algn="just">
              <a:lnSpc>
                <a:spcPct val="120000"/>
              </a:lnSpc>
            </a:pPr>
            <a:r>
              <a:rPr lang="cs-CZ" b="1" dirty="0" smtClean="0"/>
              <a:t>5) </a:t>
            </a:r>
            <a:r>
              <a:rPr lang="cs-CZ" dirty="0" smtClean="0"/>
              <a:t>V případě </a:t>
            </a:r>
            <a:r>
              <a:rPr lang="cs-CZ" b="1" dirty="0" smtClean="0"/>
              <a:t>investic do strojů, technologií a zařízení pro lesní školkařskou činnost</a:t>
            </a:r>
            <a:r>
              <a:rPr lang="cs-CZ" dirty="0" smtClean="0"/>
              <a:t>, je </a:t>
            </a:r>
            <a:r>
              <a:rPr lang="cs-CZ" b="1" dirty="0" smtClean="0"/>
              <a:t>žadatel evidován v systému evidence reprodukčního materiálu (ERMA) </a:t>
            </a:r>
            <a:r>
              <a:rPr lang="cs-CZ" dirty="0" smtClean="0"/>
              <a:t>jako provozovatel školkařské činnosti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20022" y="1738319"/>
            <a:ext cx="7886701" cy="541067"/>
          </a:xfrm>
        </p:spPr>
        <p:txBody>
          <a:bodyPr/>
          <a:lstStyle/>
          <a:p>
            <a:r>
              <a:rPr lang="cs-CZ" dirty="0" smtClean="0"/>
              <a:t>Kritéria přijatelnosti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396" y="2360797"/>
            <a:ext cx="7886701" cy="4143520"/>
          </a:xfrm>
        </p:spPr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6) </a:t>
            </a:r>
            <a:r>
              <a:rPr lang="cs-CZ" dirty="0" smtClean="0"/>
              <a:t>V případě investic do techniky a technologie pro lesní hospodářství se podpora vztahuje </a:t>
            </a:r>
            <a:r>
              <a:rPr lang="cs-CZ" b="1" dirty="0" smtClean="0"/>
              <a:t>pouze na stroje, které jsou určeny pro hospodaření na pozemcích určených k plnění funkcí lesa;</a:t>
            </a:r>
          </a:p>
          <a:p>
            <a:pPr algn="just"/>
            <a:r>
              <a:rPr lang="cs-CZ" b="1" dirty="0" smtClean="0"/>
              <a:t>7) </a:t>
            </a:r>
            <a:r>
              <a:rPr lang="cs-CZ" dirty="0" smtClean="0"/>
              <a:t>V případě investic do </a:t>
            </a:r>
            <a:r>
              <a:rPr lang="cs-CZ" b="1" dirty="0" smtClean="0"/>
              <a:t>pořízení koně se jedná o plemeno chladnokrevných koní</a:t>
            </a:r>
            <a:r>
              <a:rPr lang="cs-CZ" dirty="0" smtClean="0"/>
              <a:t>, které má v ČR vedenou plemennou knihu a uznané chovatelské sdružení. Podpora se vztahuje jen </a:t>
            </a:r>
            <a:r>
              <a:rPr lang="cs-CZ" b="1" dirty="0" smtClean="0"/>
              <a:t>na koně, který absolvoval výkonnostní zkoušky </a:t>
            </a:r>
          </a:p>
          <a:p>
            <a:pPr algn="just"/>
            <a:r>
              <a:rPr lang="cs-CZ" b="1" dirty="0" smtClean="0"/>
              <a:t>8) </a:t>
            </a:r>
            <a:r>
              <a:rPr lang="cs-CZ" dirty="0" smtClean="0"/>
              <a:t>V případě podpory investic do zvyšování hodnoty lesnických produktů jsou </a:t>
            </a:r>
            <a:r>
              <a:rPr lang="cs-CZ" b="1" dirty="0" smtClean="0"/>
              <a:t>investice související s použitím dřeva jako suroviny nebo zdroje energie omezeny na všechny pracovní operace před průmyslovým zpracováním; za průmyslové zpracování se nepovažuje mechanické zpracování dřeva na různé polotovary </a:t>
            </a:r>
            <a:r>
              <a:rPr lang="cs-CZ" dirty="0" smtClean="0"/>
              <a:t>(např. výroba řeziva a jeho základní opracování) a dále sušení a impregnace masivního dřeva. </a:t>
            </a:r>
          </a:p>
          <a:p>
            <a:pPr algn="just"/>
            <a:r>
              <a:rPr lang="cs-CZ" b="1" dirty="0" smtClean="0"/>
              <a:t>9) </a:t>
            </a:r>
            <a:r>
              <a:rPr lang="cs-CZ" dirty="0" smtClean="0"/>
              <a:t>Pro podporu je způsobilá </a:t>
            </a:r>
            <a:r>
              <a:rPr lang="cs-CZ" b="1" dirty="0" smtClean="0"/>
              <a:t>provozovna s průměrným ročním pořezem do </a:t>
            </a:r>
            <a:br>
              <a:rPr lang="cs-CZ" b="1" dirty="0" smtClean="0"/>
            </a:br>
            <a:r>
              <a:rPr lang="cs-CZ" b="1" dirty="0" smtClean="0"/>
              <a:t>10 000 m3 včetně</a:t>
            </a:r>
          </a:p>
          <a:p>
            <a:pPr algn="just">
              <a:lnSpc>
                <a:spcPct val="10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0023" y="1721065"/>
            <a:ext cx="7886701" cy="541067"/>
          </a:xfrm>
        </p:spPr>
        <p:txBody>
          <a:bodyPr/>
          <a:lstStyle/>
          <a:p>
            <a:r>
              <a:rPr lang="cs-CZ" dirty="0" smtClean="0"/>
              <a:t>Další podmínky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48" y="2286000"/>
            <a:ext cx="7886701" cy="4572000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1) Podpora musí mít motivační účinek v souladu s článkem 6 nařízení Komise (EU) č. 702/201452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2) Dotace </a:t>
            </a:r>
            <a:r>
              <a:rPr lang="cs-CZ" sz="1800" b="1" dirty="0" smtClean="0"/>
              <a:t>nebude vyplacena ve prospěch žadatele/příjemce dotace, vůči němuž je vystaven inkasní příkaz</a:t>
            </a:r>
            <a:r>
              <a:rPr lang="cs-CZ" sz="1800" dirty="0" smtClean="0"/>
              <a:t> v návaznosti na rozhodnutí Evropské komise o protiprávní podpoře a její neslučitelnosti s vnitřním trhem, který dosud nebyl splacen; u této podmínky se žadatel/příjemce dotace (podnik) chápe jako skupina propojených a partnerských podniků dle Přílohy I nařízení Komise (EU) č. 702/2014, včetně jeho vazeb na zahraniční subjekty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3) </a:t>
            </a:r>
            <a:r>
              <a:rPr lang="cs-CZ" sz="1800" b="1" dirty="0" smtClean="0"/>
              <a:t>Žadatel nesmí být podnikem v obtížích</a:t>
            </a:r>
            <a:r>
              <a:rPr lang="cs-CZ" sz="1800" dirty="0" smtClean="0"/>
              <a:t> ve smyslu čl. 2 odst. 14) nařízení Komise (EU) č. 702/2014;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4) </a:t>
            </a:r>
            <a:r>
              <a:rPr lang="cs-CZ" sz="1800" b="1" dirty="0" smtClean="0"/>
              <a:t>Místem realizace se rozumí všechny pozemky určené k plnění funkcí lesa, na kterých jsou stroje, technologie, zařízení nebo stavby využívány nebo umístěny. 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5) </a:t>
            </a:r>
            <a:r>
              <a:rPr lang="cs-CZ" sz="1800" b="1" dirty="0" smtClean="0"/>
              <a:t>Přípustné způsoby uspořádání právních vztahů k nemovitostem</a:t>
            </a:r>
            <a:r>
              <a:rPr lang="cs-CZ" sz="1800" dirty="0" smtClean="0"/>
              <a:t>, na kterých jsou realizovány stavební výdaje, jsou: </a:t>
            </a:r>
            <a:r>
              <a:rPr lang="cs-CZ" sz="1800" b="1" dirty="0" smtClean="0"/>
              <a:t>vlastnictví, spoluvlastnictví s min. 50 % podílem, věcné břemeno. V případě pozemku pod stavbou je přípustný také nájem. </a:t>
            </a:r>
          </a:p>
          <a:p>
            <a:pPr algn="just">
              <a:lnSpc>
                <a:spcPct val="120000"/>
              </a:lnSpc>
            </a:pPr>
            <a:r>
              <a:rPr lang="cs-CZ" sz="1800" b="1" dirty="0" smtClean="0"/>
              <a:t>Přípustné způsoby uspořádání právních vztahů k nemovitostem, do kterých budou umístěny podpořené stroje, technologie nebo vybavení</a:t>
            </a:r>
            <a:r>
              <a:rPr lang="cs-CZ" sz="1800" dirty="0" smtClean="0"/>
              <a:t> jsou: </a:t>
            </a:r>
            <a:r>
              <a:rPr lang="cs-CZ" sz="1800" b="1" dirty="0" smtClean="0"/>
              <a:t>vlastnictví, spoluvlastnictví s min. 50% spoluvlastnickým podílem, nájem, výpůjčka, věcné břemeno</a:t>
            </a:r>
            <a:endParaRPr lang="cs-CZ" sz="1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0023" y="2307661"/>
            <a:ext cx="7886701" cy="541067"/>
          </a:xfrm>
        </p:spPr>
        <p:txBody>
          <a:bodyPr/>
          <a:lstStyle/>
          <a:p>
            <a:r>
              <a:rPr lang="cs-CZ" dirty="0" smtClean="0"/>
              <a:t>Důležitá data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Příjem Žádostí o dotaci: 5. 4. - 21. 4. 2017</a:t>
            </a:r>
          </a:p>
          <a:p>
            <a:r>
              <a:rPr lang="cs-CZ" dirty="0" smtClean="0"/>
              <a:t>Domluvte si na MAS datum a čas odevzdání Žádosti o dotaci!</a:t>
            </a:r>
          </a:p>
          <a:p>
            <a:r>
              <a:rPr lang="cs-CZ" dirty="0" smtClean="0"/>
              <a:t>Termín registrace na RO SZIF: 14. 7. 2017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7275" y="2109254"/>
            <a:ext cx="7886701" cy="541067"/>
          </a:xfrm>
        </p:spPr>
        <p:txBody>
          <a:bodyPr/>
          <a:lstStyle/>
          <a:p>
            <a:r>
              <a:rPr lang="cs-CZ" dirty="0" smtClean="0"/>
              <a:t>Kdo se moc ptá, moc se dozví!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86000" y="24133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Petr </a:t>
            </a:r>
            <a:r>
              <a:rPr lang="cs-CZ" b="1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Piekar</a:t>
            </a:r>
            <a:endParaRPr lang="cs-CZ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MAS Pobeskydí, z. s.</a:t>
            </a:r>
          </a:p>
          <a:p>
            <a:pPr algn="ctr"/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739 53 Třanovice čp. 1</a:t>
            </a:r>
          </a:p>
          <a:p>
            <a:pPr algn="ctr"/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tel.: 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2"/>
              </a:rPr>
              <a:t>+420 558 431 083</a:t>
            </a:r>
            <a:endParaRPr lang="pt-BR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e-mail: 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piekar@pobeskydi.cz</a:t>
            </a:r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pt-BR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www.pobeskydi.cz</a:t>
            </a:r>
            <a:endParaRPr lang="pt-BR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5"/>
              </a:rPr>
              <a:t>www.facebook.com/MASPobeskydi</a:t>
            </a:r>
            <a:endParaRPr lang="pt-BR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5616" y="48691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Využijte možnost osobní konzultace! Jsme tady pro Vás!</a:t>
            </a:r>
            <a:endParaRPr lang="cs-CZ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18958" y="46840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6600"/>
                </a:solidFill>
              </a:rPr>
              <a:t>Fiche</a:t>
            </a:r>
            <a:r>
              <a:rPr lang="cs-CZ" sz="3200" b="1" dirty="0" smtClean="0">
                <a:solidFill>
                  <a:srgbClr val="FF6600"/>
                </a:solidFill>
              </a:rPr>
              <a:t> 1 - Investice do zemědělství</a:t>
            </a:r>
            <a:endParaRPr lang="cs-CZ" sz="3200" b="1" dirty="0">
              <a:solidFill>
                <a:srgbClr val="FF6600"/>
              </a:solidFill>
            </a:endParaRPr>
          </a:p>
        </p:txBody>
      </p:sp>
      <p:pic>
        <p:nvPicPr>
          <p:cNvPr id="5122" name="Picture 2" descr="Výsledek obrázku pro stáje moderniz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013835" cy="3010376"/>
          </a:xfrm>
          <a:prstGeom prst="rect">
            <a:avLst/>
          </a:prstGeom>
          <a:noFill/>
        </p:spPr>
      </p:pic>
      <p:pic>
        <p:nvPicPr>
          <p:cNvPr id="5126" name="Picture 6" descr="Výsledek obrázku pro modernizace zemědělstv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457700" cy="2788920"/>
          </a:xfrm>
          <a:prstGeom prst="rect">
            <a:avLst/>
          </a:prstGeom>
          <a:noFill/>
        </p:spPr>
      </p:pic>
      <p:pic>
        <p:nvPicPr>
          <p:cNvPr id="5124" name="Picture 4" descr="Výsledek obrázku pro modernizace zemědělství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933056"/>
            <a:ext cx="4811268" cy="271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49" y="2048869"/>
            <a:ext cx="7886701" cy="541067"/>
          </a:xfrm>
        </p:spPr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1 - Investice do zemědělství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176001" y="2284045"/>
          <a:ext cx="6984776" cy="4376078"/>
        </p:xfrm>
        <a:graphic>
          <a:graphicData uri="http://schemas.openxmlformats.org/drawingml/2006/table">
            <a:tbl>
              <a:tblPr/>
              <a:tblGrid>
                <a:gridCol w="2178048"/>
                <a:gridCol w="4806728"/>
              </a:tblGrid>
              <a:tr h="20882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Oblast podpory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Hmotné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a nehmotné investice v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živočišné a rostlinné výrobě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Investice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do zemědělských staveb a technologií pro živočišnou a rostlinnou výrobu, školkařskou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činnost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Mobilní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zemědělské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stroje</a:t>
                      </a: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Peletovací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zařízení pro vlastní spotřebu v zemědělském podniku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</a:b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Definice žadatele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 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zemědělský podnikatel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Výše dotace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 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50 % </a:t>
                      </a: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</a:t>
                      </a:r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+10 % mladý zemědělec,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+ 10 % LFA)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Způsobilé výdaje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1)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stavby, stroje a technologie v živočišné výrobě</a:t>
                      </a:r>
                    </a:p>
                    <a:p>
                      <a:pPr algn="l" fontAlgn="b"/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2) stavby, stroje a technologie pro rostlinnou a školkařskou výrobu</a:t>
                      </a:r>
                    </a:p>
                    <a:p>
                      <a:pPr algn="l" fontAlgn="b"/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3) </a:t>
                      </a:r>
                      <a:r>
                        <a:rPr lang="cs-CZ" sz="1600" b="0" i="0" u="none" strike="noStrike" baseline="0" dirty="0" err="1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Peletárny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, jejichž veškerá zemědělská produkce bude spotřebována přímo v zemědělském podniku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28649" y="1815956"/>
            <a:ext cx="7886701" cy="541067"/>
          </a:xfrm>
        </p:spPr>
        <p:txBody>
          <a:bodyPr/>
          <a:lstStyle/>
          <a:p>
            <a:r>
              <a:rPr lang="cs-CZ" dirty="0" smtClean="0"/>
              <a:t>Další podmínky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11395" y="2415396"/>
            <a:ext cx="7886701" cy="427870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2300" dirty="0" smtClean="0"/>
              <a:t>1) Produkce </a:t>
            </a:r>
            <a:r>
              <a:rPr lang="cs-CZ" sz="2300" b="1" dirty="0" err="1" smtClean="0"/>
              <a:t>peletárny</a:t>
            </a:r>
            <a:r>
              <a:rPr lang="cs-CZ" sz="2300" b="1" dirty="0" smtClean="0"/>
              <a:t> </a:t>
            </a:r>
            <a:r>
              <a:rPr lang="cs-CZ" sz="2300" dirty="0" smtClean="0"/>
              <a:t>musí být spotřebována v zemědělském podniku</a:t>
            </a:r>
          </a:p>
          <a:p>
            <a:pPr algn="just">
              <a:lnSpc>
                <a:spcPct val="120000"/>
              </a:lnSpc>
            </a:pPr>
            <a:r>
              <a:rPr lang="cs-CZ" sz="2300" dirty="0" smtClean="0"/>
              <a:t>2) O situování v </a:t>
            </a:r>
            <a:r>
              <a:rPr lang="cs-CZ" sz="2300" b="1" dirty="0" smtClean="0"/>
              <a:t>LFA oblastech rozhoduje, zda má žadatel alespoň 75 % celkové výměry pozemků </a:t>
            </a:r>
            <a:r>
              <a:rPr lang="cs-CZ" sz="2300" dirty="0" smtClean="0"/>
              <a:t>evidovaných v LPIS, situovaných v LFA oblastech. Do výpočtu se zahrnují tyto druhy zemědělské kultury, které má žadatel vedeny v LPIS, dle NV č. 307/2014 Sb., § 3, odst. 1) písm. a), b) a c): orná půda, TTP a trvalá kultura ke dni podání Žádosti o dotaci na MAS. </a:t>
            </a:r>
          </a:p>
          <a:p>
            <a:pPr algn="just">
              <a:lnSpc>
                <a:spcPct val="120000"/>
              </a:lnSpc>
            </a:pPr>
            <a:r>
              <a:rPr lang="cs-CZ" sz="2300" dirty="0" smtClean="0"/>
              <a:t>3) </a:t>
            </a:r>
            <a:r>
              <a:rPr lang="cs-CZ" sz="2300" b="1" dirty="0" smtClean="0"/>
              <a:t>Předmět dotace,</a:t>
            </a:r>
            <a:r>
              <a:rPr lang="cs-CZ" sz="2300" dirty="0" smtClean="0"/>
              <a:t> který je financován z této </a:t>
            </a:r>
            <a:r>
              <a:rPr lang="cs-CZ" sz="2300" dirty="0" err="1" smtClean="0"/>
              <a:t>Fiche</a:t>
            </a:r>
            <a:r>
              <a:rPr lang="cs-CZ" sz="2300" dirty="0" smtClean="0"/>
              <a:t>, </a:t>
            </a:r>
            <a:r>
              <a:rPr lang="cs-CZ" sz="2300" b="1" dirty="0" smtClean="0"/>
              <a:t>odpovídá výrobnímu zaměření žadatele </a:t>
            </a:r>
          </a:p>
          <a:p>
            <a:pPr algn="just">
              <a:lnSpc>
                <a:spcPct val="120000"/>
              </a:lnSpc>
            </a:pPr>
            <a:r>
              <a:rPr lang="cs-CZ" sz="2300" dirty="0" smtClean="0"/>
              <a:t>4) </a:t>
            </a:r>
            <a:r>
              <a:rPr lang="cs-CZ" sz="2300" b="1" dirty="0" smtClean="0"/>
              <a:t>Přípustné způsoby uspořádání právních vztahů k nemovitostem</a:t>
            </a:r>
            <a:r>
              <a:rPr lang="cs-CZ" sz="2300" dirty="0" smtClean="0"/>
              <a:t>, na kterých jsou realizovány stavební výdaje nebo do kterých budou umístěny podpořené stroje, technologie nebo vybavení, jsou: </a:t>
            </a:r>
            <a:r>
              <a:rPr lang="cs-CZ" sz="2300" b="1" dirty="0" smtClean="0"/>
              <a:t>vlastnictví, spoluvlastnictví s min. 50% spoluvlastnickým podílem, nájem, pacht, věcné břemeno. </a:t>
            </a:r>
          </a:p>
          <a:p>
            <a:pPr algn="just">
              <a:lnSpc>
                <a:spcPct val="120000"/>
              </a:lnSpc>
            </a:pPr>
            <a:r>
              <a:rPr lang="cs-CZ" sz="2300" dirty="0" smtClean="0"/>
              <a:t>5) </a:t>
            </a:r>
            <a:r>
              <a:rPr lang="cs-CZ" sz="2300" b="1" dirty="0" smtClean="0"/>
              <a:t>Předmět dotace nesmí sloužit pouze pro poskytování služeb</a:t>
            </a:r>
            <a:endParaRPr lang="cs-CZ" sz="2300" dirty="0" smtClean="0"/>
          </a:p>
          <a:p>
            <a:pPr algn="just">
              <a:lnSpc>
                <a:spcPct val="120000"/>
              </a:lnSpc>
            </a:pPr>
            <a:r>
              <a:rPr lang="cs-CZ" sz="2300" dirty="0" smtClean="0"/>
              <a:t>6) </a:t>
            </a:r>
            <a:r>
              <a:rPr lang="cs-CZ" sz="2300" b="1" dirty="0" smtClean="0"/>
              <a:t>U projektu vyžadujícího posouzení vlivu záměru na životní prostředí </a:t>
            </a:r>
            <a:r>
              <a:rPr lang="cs-CZ" sz="2300" dirty="0" smtClean="0"/>
              <a:t>dle přílohy č. 1 zákona 100/2001 Sb., o posuzování vlivů na životní prostředí a o změně některých souvisejících zákonů (zákon o posuzování vlivu na životní prostředí), ve znění pozdějších předpisů, je podmínkou přijatelnosti doložení sdělení k podlimitnímu záměru se závěrem, že předložený záměr nepodléhá zjišťovacímu řízení, závěru zjišťovacího řízení s výrokem, že záměr nepodléhá dalšímu posuzování, nebo souhlasného stanoviska příslušného úřadu k posouzení vlivů provedení záměru na životní prostředí19; C. </a:t>
            </a:r>
            <a:r>
              <a:rPr lang="cs-CZ" sz="2300" b="1" dirty="0" smtClean="0"/>
              <a:t>V případě, že pro realizaci projektu není vyžadováno posouzení vlivu záměru na životní prostředí dle výše uvedeného zákona, pak je povinnou přílohou čestné prohlášení žadatele uvedené v Příloze 11 </a:t>
            </a:r>
            <a:r>
              <a:rPr lang="cs-CZ" sz="2300" dirty="0" smtClean="0"/>
              <a:t>Pravidel. Toto čestné prohlášení se doporučuje zkonzultovat s příslušným úřadem (krajský úřad dle místa realizace projektu nebo Ministerstvo životního prostředí) nebo si vyžádat jeho stanovisko, že na daný projekt dle zákona č. 100/2001 Sb., o posuzování vlivů na životní prostředí není zapotřebí posouzení vlivu záměru na životní prostředí, a to ani podlimitně – prostá kopie.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67544" y="515719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2" action="ppaction://hlinkfile"/>
              </a:rPr>
              <a:t>Preferenční kritéria</a:t>
            </a:r>
            <a:r>
              <a:rPr lang="cs-CZ" sz="1600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 </a:t>
            </a:r>
            <a:r>
              <a:rPr lang="cs-CZ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- </a:t>
            </a:r>
            <a:r>
              <a:rPr lang="cs-CZ" sz="16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fiche</a:t>
            </a:r>
            <a:endParaRPr lang="cs-CZ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02770" y="2514696"/>
            <a:ext cx="7886701" cy="541067"/>
          </a:xfrm>
        </p:spPr>
        <p:txBody>
          <a:bodyPr/>
          <a:lstStyle/>
          <a:p>
            <a:r>
              <a:rPr lang="cs-CZ" dirty="0" err="1" smtClean="0">
                <a:ea typeface="Open Sans" pitchFamily="34" charset="0"/>
                <a:cs typeface="Open Sans" pitchFamily="34" charset="0"/>
              </a:rPr>
              <a:t>Fiche</a:t>
            </a:r>
            <a:r>
              <a:rPr lang="cs-CZ" dirty="0" smtClean="0">
                <a:ea typeface="Open Sans" pitchFamily="34" charset="0"/>
                <a:cs typeface="Open Sans" pitchFamily="34" charset="0"/>
              </a:rPr>
              <a:t> 1 - Investice do zemědělství - přílohy Žádosti</a:t>
            </a:r>
            <a:br>
              <a:rPr lang="cs-CZ" dirty="0" smtClean="0">
                <a:ea typeface="Open Sans" pitchFamily="34" charset="0"/>
                <a:cs typeface="Open Sans" pitchFamily="34" charset="0"/>
              </a:rPr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835682" y="3022095"/>
            <a:ext cx="7886701" cy="330969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sz="1800" dirty="0" smtClean="0"/>
              <a:t> Projekty na výstavbu oplocení pastevního areálu a chov drůbeže - souhlasné stanovisko MŽP viz příloha č. 7 Pravidel</a:t>
            </a:r>
          </a:p>
          <a:p>
            <a:pPr algn="just">
              <a:buFont typeface="Arial" pitchFamily="34" charset="0"/>
              <a:buChar char="•"/>
            </a:pPr>
            <a:r>
              <a:rPr lang="cs-CZ" sz="1800" dirty="0" smtClean="0"/>
              <a:t> EIA - v případě, že pro realizaci není vyžadováno posouzení vlivu na ŽP, čestné prohlášení žadatele uvedené v příloze 11</a:t>
            </a:r>
          </a:p>
          <a:p>
            <a:pPr algn="just">
              <a:buFont typeface="Arial" pitchFamily="34" charset="0"/>
              <a:buChar char="•"/>
            </a:pP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10331" y="37093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Fiche</a:t>
            </a:r>
            <a:r>
              <a:rPr lang="cs-CZ" sz="3200" b="1" dirty="0" smtClean="0">
                <a:solidFill>
                  <a:srgbClr val="FF66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2 - Zemědělské produkty</a:t>
            </a:r>
            <a:endParaRPr lang="cs-CZ" sz="3200" b="1" dirty="0">
              <a:solidFill>
                <a:srgbClr val="FF66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4" name="Picture 2" descr="Výsledek obrázku pro prodej ze dv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905500" cy="4038601"/>
          </a:xfrm>
          <a:prstGeom prst="rect">
            <a:avLst/>
          </a:prstGeom>
          <a:noFill/>
        </p:spPr>
      </p:pic>
      <p:pic>
        <p:nvPicPr>
          <p:cNvPr id="3076" name="Picture 4" descr="Výsledek obrázku pro prodej ze dv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9675"/>
            <a:ext cx="4042470" cy="1838325"/>
          </a:xfrm>
          <a:prstGeom prst="rect">
            <a:avLst/>
          </a:prstGeom>
          <a:noFill/>
        </p:spPr>
      </p:pic>
      <p:pic>
        <p:nvPicPr>
          <p:cNvPr id="3078" name="Picture 6" descr="Výsledek obrázku pro prodej ze dv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457574"/>
            <a:ext cx="5143500" cy="3400426"/>
          </a:xfrm>
          <a:prstGeom prst="rect">
            <a:avLst/>
          </a:prstGeom>
          <a:noFill/>
        </p:spPr>
      </p:pic>
      <p:pic>
        <p:nvPicPr>
          <p:cNvPr id="3080" name="Picture 8" descr="Výsledek obrázku pro prodej ze dvo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0" y="1268760"/>
            <a:ext cx="447675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49" y="1997110"/>
            <a:ext cx="7886701" cy="541067"/>
          </a:xfrm>
        </p:spPr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2 - Zemědělské produkty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098364" y="2245221"/>
          <a:ext cx="6984776" cy="4129987"/>
        </p:xfrm>
        <a:graphic>
          <a:graphicData uri="http://schemas.openxmlformats.org/drawingml/2006/table">
            <a:tbl>
              <a:tblPr/>
              <a:tblGrid>
                <a:gridCol w="2178048"/>
                <a:gridCol w="4806728"/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Oblast podpory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None/>
                      </a:pPr>
                      <a:r>
                        <a:rPr lang="cs-CZ" sz="11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Hmotné  a nehmotné investice týkající se zpracování zemědělských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produktů</a:t>
                      </a:r>
                      <a:r>
                        <a:rPr lang="cs-CZ" sz="1100" b="0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/>
                      </a:r>
                      <a:br>
                        <a:rPr lang="cs-CZ" sz="1100" b="0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</a:br>
                      <a:endParaRPr lang="cs-CZ" sz="11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Definice žadatele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Zemědělský podnikatel, výrobce potravin, výrobce krmiv, a další subjekty aktivní ve zpracování, uvádění na trh a vývoji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zemědělských produktů uvedených v příloze I Smlouvy o fungování EU</a:t>
                      </a:r>
                      <a:endParaRPr lang="cs-CZ" sz="11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Výše dotace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50 %  výstupní produkt spadá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pod přílohu č. 1 o fungování EU </a:t>
                      </a:r>
                      <a:r>
                        <a:rPr lang="cs-CZ" sz="11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nebo 35-45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%, když výstupní produkt nespadá pod přílohu č. 1 o fungování EU</a:t>
                      </a:r>
                      <a:endParaRPr lang="cs-CZ" sz="11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Způsobilé výdaje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Pořízení strojů, nástrojů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a zařízení pro zpracování zemědělských produktů, finální úpravu, balení, značení výrobku (včetně technologií souvisejících s </a:t>
                      </a:r>
                      <a:r>
                        <a:rPr lang="cs-CZ" sz="1100" b="0" i="0" u="none" strike="noStrike" baseline="0" dirty="0" err="1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dohledatelností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produktů)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výstavba, modernizace a rekonstrukce budov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3)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investice související se skladováním zpracovávané suroviny, výrobků a druhotných surovin vznikajících při zpracování s výjimkou odpadních vod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Investice vedoucí ke zvyšování a monitorování kvality produktů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Investice související s uváděním vlastních produktů na trh včetně marketingu (výstava a rekonstrukce vlastních prodejem, pojízdné prodejny, stánky atd.)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Pořízení užitkových vozů 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Investice do zařízení na čištění odpadních vod ve zpracovatelském, provozu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r>
                        <a:rPr lang="cs-CZ" sz="1100" b="0" i="0" u="none" strike="noStrike" baseline="0" dirty="0" smtClean="0">
                          <a:solidFill>
                            <a:srgbClr val="003B74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Nákup nemovitostí</a:t>
                      </a:r>
                    </a:p>
                    <a:p>
                      <a:pPr marL="342900" indent="-342900" algn="l" fontAlgn="b">
                        <a:buAutoNum type="arabicParenR"/>
                      </a:pPr>
                      <a:endParaRPr lang="cs-CZ" sz="1100" b="0" i="0" u="none" strike="noStrike" dirty="0">
                        <a:solidFill>
                          <a:srgbClr val="003B74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Kritéria přijatelnosti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20022" y="2757612"/>
            <a:ext cx="7886701" cy="3309693"/>
          </a:xfrm>
        </p:spPr>
        <p:txBody>
          <a:bodyPr/>
          <a:lstStyle/>
          <a:p>
            <a:endParaRPr lang="cs-CZ" dirty="0" smtClean="0"/>
          </a:p>
          <a:p>
            <a:pPr algn="just"/>
            <a:r>
              <a:rPr lang="cs-CZ" sz="2400" dirty="0" smtClean="0"/>
              <a:t>1) </a:t>
            </a:r>
            <a:r>
              <a:rPr lang="cs-CZ" sz="2400" b="1" dirty="0" smtClean="0"/>
              <a:t>Projekt se musí týkat výroby potravin </a:t>
            </a:r>
            <a:r>
              <a:rPr lang="cs-CZ" sz="2400" dirty="0" smtClean="0"/>
              <a:t>(surovin určených pro lidskou spotřebu) nebo krmiv; výrobní proces </a:t>
            </a:r>
            <a:r>
              <a:rPr lang="cs-CZ" sz="2400" b="1" dirty="0" smtClean="0"/>
              <a:t>se pak musí týkat zpracování a uvádění na trh surovin/výrobků uvedených v příloze I Smlouvy o fungování EU s výjimkou produktů rybolovu a akvakultury a medu, přičemž výstupní produkt nemusí být v této příloze uveden </a:t>
            </a:r>
            <a:r>
              <a:rPr lang="cs-CZ" sz="2400" dirty="0" smtClean="0"/>
              <a:t>(viz Příloha 9 Pravidel)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_sablona_2017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MAS_sablona_2017</Template>
  <TotalTime>479</TotalTime>
  <Words>3296</Words>
  <Application>Microsoft Office PowerPoint</Application>
  <PresentationFormat>Předvádění na obrazovce (4:3)</PresentationFormat>
  <Paragraphs>179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MAS_sablona_2017</vt:lpstr>
      <vt:lpstr>1_Motiv Office</vt:lpstr>
      <vt:lpstr>Seminář pro žadatele - fiche a podporovaná opatření</vt:lpstr>
      <vt:lpstr>Zkratky a pojmy</vt:lpstr>
      <vt:lpstr>Snímek 3</vt:lpstr>
      <vt:lpstr>Fiche 1 - Investice do zemědělství </vt:lpstr>
      <vt:lpstr>Další podmínky</vt:lpstr>
      <vt:lpstr>Fiche 1 - Investice do zemědělství - přílohy Žádosti </vt:lpstr>
      <vt:lpstr>Snímek 7</vt:lpstr>
      <vt:lpstr>Fiche 2 - Zemědělské produkty </vt:lpstr>
      <vt:lpstr>Kritéria přijatelnosti</vt:lpstr>
      <vt:lpstr>Další podmínky</vt:lpstr>
      <vt:lpstr>Další podmínky</vt:lpstr>
      <vt:lpstr>Fiche 2 - Zemědělské produkty - přílohy Žádosti </vt:lpstr>
      <vt:lpstr>Snímek 13</vt:lpstr>
      <vt:lpstr>Fiche 3 – Místní nezemědělská produkce </vt:lpstr>
      <vt:lpstr>Kritéria přijatelnosti</vt:lpstr>
      <vt:lpstr>Kritéria přijatelnosti</vt:lpstr>
      <vt:lpstr>Kritéria přijatelnosti</vt:lpstr>
      <vt:lpstr>Kritéria přijatelnosti</vt:lpstr>
      <vt:lpstr>Snímek 19</vt:lpstr>
      <vt:lpstr>Snímek 20</vt:lpstr>
      <vt:lpstr>Fiche 4 - Investice do lesnictví </vt:lpstr>
      <vt:lpstr>Fiche 4 - Investice do lesnictví - přílohy Žádosti </vt:lpstr>
      <vt:lpstr>Kritéria přijatelnosti</vt:lpstr>
      <vt:lpstr>Kritéria přijatelnosti</vt:lpstr>
      <vt:lpstr>Další podmínky</vt:lpstr>
      <vt:lpstr>Důležitá data </vt:lpstr>
      <vt:lpstr>Kdo se moc ptá, moc se dozví!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napište název prezentace a umístěte na střed</dc:title>
  <dc:creator>Vaio</dc:creator>
  <cp:lastModifiedBy>Vaio</cp:lastModifiedBy>
  <cp:revision>52</cp:revision>
  <dcterms:created xsi:type="dcterms:W3CDTF">2017-03-22T07:09:55Z</dcterms:created>
  <dcterms:modified xsi:type="dcterms:W3CDTF">2017-03-24T07:21:07Z</dcterms:modified>
</cp:coreProperties>
</file>