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821" r:id="rId2"/>
  </p:sldMasterIdLst>
  <p:notesMasterIdLst>
    <p:notesMasterId r:id="rId40"/>
  </p:notesMasterIdLst>
  <p:handoutMasterIdLst>
    <p:handoutMasterId r:id="rId41"/>
  </p:handoutMasterIdLst>
  <p:sldIdLst>
    <p:sldId id="257" r:id="rId3"/>
    <p:sldId id="30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4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43" autoAdjust="0"/>
  </p:normalViewPr>
  <p:slideViewPr>
    <p:cSldViewPr snapToGrid="0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E2CC-29D5-4471-9592-2AD276B4B107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A03A-0F30-44AE-AE73-E6888D22BF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117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A438-AEC1-4C09-8DE6-CC625F8BB697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9D9A-9B14-48BD-BBA8-586C4E3AD8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797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7" y="4990086"/>
            <a:ext cx="7886701" cy="129398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183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7" y="4990086"/>
            <a:ext cx="7886701" cy="129398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183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uvislý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48" y="2005737"/>
            <a:ext cx="7886701" cy="4278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600" b="0" baseline="0">
                <a:solidFill>
                  <a:srgbClr val="003B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Vložte souvislý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58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rgbClr val="FF6600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628649" y="2964645"/>
            <a:ext cx="7886700" cy="330969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63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graf 3"/>
          <p:cNvSpPr>
            <a:spLocks noGrp="1"/>
          </p:cNvSpPr>
          <p:nvPr>
            <p:ph type="chart" sz="quarter" idx="12"/>
          </p:nvPr>
        </p:nvSpPr>
        <p:spPr>
          <a:xfrm flipH="1">
            <a:off x="642026" y="2005737"/>
            <a:ext cx="7873323" cy="426860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411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  <a:prstGeom prst="rect">
            <a:avLst/>
          </a:prstGeo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7" y="4990086"/>
            <a:ext cx="7886701" cy="129398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183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uvislý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48" y="2005737"/>
            <a:ext cx="7886701" cy="4278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600" b="0" baseline="0">
                <a:solidFill>
                  <a:srgbClr val="003B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Vložte souvislý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58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rgbClr val="FF6600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628649" y="2964645"/>
            <a:ext cx="7886700" cy="330969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63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dpis a odrážky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964647"/>
            <a:ext cx="6858000" cy="29738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19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graf 3"/>
          <p:cNvSpPr>
            <a:spLocks noGrp="1"/>
          </p:cNvSpPr>
          <p:nvPr>
            <p:ph type="chart" sz="quarter" idx="12"/>
          </p:nvPr>
        </p:nvSpPr>
        <p:spPr>
          <a:xfrm flipH="1">
            <a:off x="642026" y="2005737"/>
            <a:ext cx="7873323" cy="426860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411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  <a:prstGeom prst="rect">
            <a:avLst/>
          </a:prstGeo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  <a:prstGeom prst="rect">
            <a:avLst/>
          </a:prstGeo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  <a:prstGeom prst="rect">
            <a:avLst/>
          </a:prstGeo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  <a:prstGeom prst="rect">
            <a:avLst/>
          </a:prstGeo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7D49-2C9F-4470-ACAC-EED752EA0B10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0066-7FF5-4D04-9AE3-7BFFF8468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7D49-2C9F-4470-ACAC-EED752EA0B10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0066-7FF5-4D04-9AE3-7BFFF8468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  <a:prstGeom prst="rect">
            <a:avLst/>
          </a:prstGeo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B7D49-2C9F-4470-ACAC-EED752EA0B10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860066-7FF5-4D04-9AE3-7BFFF8468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B7D49-2C9F-4470-ACAC-EED752EA0B10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860066-7FF5-4D04-9AE3-7BFFF8468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vislý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48" y="2005737"/>
            <a:ext cx="7886701" cy="4278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600" b="0" baseline="0">
                <a:solidFill>
                  <a:srgbClr val="003B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Vložte souvislý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58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rgbClr val="FF6600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628649" y="2964645"/>
            <a:ext cx="7886700" cy="330969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63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graf 3"/>
          <p:cNvSpPr>
            <a:spLocks noGrp="1"/>
          </p:cNvSpPr>
          <p:nvPr>
            <p:ph type="chart" sz="quarter" idx="12"/>
          </p:nvPr>
        </p:nvSpPr>
        <p:spPr>
          <a:xfrm flipH="1">
            <a:off x="642026" y="2005737"/>
            <a:ext cx="7873323" cy="426860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411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7" y="583283"/>
            <a:ext cx="7886702" cy="10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72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706" r:id="rId10"/>
    <p:sldLayoutId id="2147483702" r:id="rId11"/>
    <p:sldLayoutId id="2147483703" r:id="rId12"/>
    <p:sldLayoutId id="2147483704" r:id="rId13"/>
    <p:sldLayoutId id="2147483705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38" r:id="rId21"/>
    <p:sldLayoutId id="2147483739" r:id="rId22"/>
    <p:sldLayoutId id="2147483752" r:id="rId23"/>
    <p:sldLayoutId id="2147483753" r:id="rId24"/>
    <p:sldLayoutId id="2147483766" r:id="rId25"/>
    <p:sldLayoutId id="2147483767" r:id="rId26"/>
    <p:sldLayoutId id="2147483780" r:id="rId27"/>
    <p:sldLayoutId id="2147483781" r:id="rId28"/>
    <p:sldLayoutId id="2147483794" r:id="rId29"/>
    <p:sldLayoutId id="2147483807" r:id="rId30"/>
    <p:sldLayoutId id="2147483820" r:id="rId3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36B1-5F29-46F5-ABBB-7B36D426480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416C-49C8-413A-AA1A-91D5DE50151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iekar@pobeskydi.cz" TargetMode="External"/><Relationship Id="rId2" Type="http://schemas.openxmlformats.org/officeDocument/2006/relationships/hyperlink" Target="tel:+420%20558%20431%200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MASPobeskydi" TargetMode="External"/><Relationship Id="rId4" Type="http://schemas.openxmlformats.org/officeDocument/2006/relationships/hyperlink" Target="http://www.pobeskydi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393" y="2187633"/>
            <a:ext cx="7886701" cy="99826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Žádost o dotaci v Portálu farmáře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 descr="IROP_CZ_RO_B_C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0488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9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303139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/>
              <a:t>B1 - Popis projektu - všeobecná strana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00" y="2780928"/>
            <a:ext cx="8077200" cy="245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210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839597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 smtClean="0"/>
              <a:t>B2 - specifické strany čl. 14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436"/>
            <a:ext cx="9144000" cy="44140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954311" y="2739729"/>
            <a:ext cx="3203848" cy="830997"/>
          </a:xfrm>
          <a:prstGeom prst="rect">
            <a:avLst/>
          </a:prstGeom>
          <a:solidFill>
            <a:schemeClr val="accent5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/>
              <a:t>Dle výběru zaměření akce se generují kódy způsobilých výdajů a % dotace.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99851" y="5671075"/>
            <a:ext cx="3456384" cy="830997"/>
          </a:xfrm>
          <a:prstGeom prst="rect">
            <a:avLst/>
          </a:prstGeom>
          <a:solidFill>
            <a:schemeClr val="accent5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/>
              <a:t>Zaškrtnutí beneficienti by měli odpovídat výše zaškrtnutému zaměření akce.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3140549" y="4672890"/>
            <a:ext cx="216024" cy="1080120"/>
          </a:xfrm>
          <a:prstGeom prst="rect">
            <a:avLst/>
          </a:prstGeom>
          <a:noFill/>
          <a:ln w="381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600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403648" y="332656"/>
            <a:ext cx="6839597" cy="4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1800" kern="0" dirty="0" smtClean="0"/>
              <a:t>Formulář </a:t>
            </a:r>
            <a:r>
              <a:rPr lang="cs-CZ" sz="1800" kern="0" dirty="0" err="1" smtClean="0"/>
              <a:t>ŽoD</a:t>
            </a:r>
            <a:r>
              <a:rPr lang="cs-CZ" sz="1800" kern="0" dirty="0" smtClean="0"/>
              <a:t> – strana </a:t>
            </a:r>
            <a:r>
              <a:rPr lang="pl-PL" sz="1800" kern="0" dirty="0" smtClean="0"/>
              <a:t>B2 - specifické strany čl. 14</a:t>
            </a:r>
            <a:endParaRPr lang="cs-CZ" sz="18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8" y="1628800"/>
            <a:ext cx="9136192" cy="39482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2204864"/>
            <a:ext cx="3528392" cy="5847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Výběr adresy konání z míst realizace zadaných na straně B1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 bwMode="auto">
          <a:xfrm>
            <a:off x="1619672" y="2855276"/>
            <a:ext cx="0" cy="933764"/>
          </a:xfrm>
          <a:prstGeom prst="straightConnector1">
            <a:avLst/>
          </a:prstGeom>
          <a:solidFill>
            <a:srgbClr val="EEF6EB"/>
          </a:solidFill>
          <a:ln w="25400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3491880" y="4365104"/>
            <a:ext cx="2574148" cy="5847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/>
              <a:t>Automatický výpočet z údajů zadaných v </a:t>
            </a:r>
            <a:r>
              <a:rPr lang="cs-CZ" dirty="0" err="1" smtClean="0"/>
              <a:t>ŽoD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 bwMode="auto">
          <a:xfrm flipH="1">
            <a:off x="3347864" y="5733256"/>
            <a:ext cx="216024" cy="0"/>
          </a:xfrm>
          <a:prstGeom prst="straightConnector1">
            <a:avLst/>
          </a:prstGeom>
          <a:solidFill>
            <a:srgbClr val="EEF6EB"/>
          </a:solidFill>
          <a:ln w="25400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634953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043608" y="404664"/>
            <a:ext cx="7323704" cy="4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1800" kern="0" dirty="0" smtClean="0"/>
              <a:t>Formulář </a:t>
            </a:r>
            <a:r>
              <a:rPr lang="cs-CZ" sz="1800" kern="0" dirty="0" err="1" smtClean="0"/>
              <a:t>ŽoD</a:t>
            </a:r>
            <a:r>
              <a:rPr lang="cs-CZ" sz="1800" kern="0" dirty="0" smtClean="0"/>
              <a:t> – strana </a:t>
            </a:r>
            <a:r>
              <a:rPr lang="pl-PL" sz="1800" kern="0" dirty="0" smtClean="0"/>
              <a:t>B2 - specifické strany čl. 17.1.a</a:t>
            </a:r>
            <a:endParaRPr lang="cs-CZ" sz="1800" kern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4564" y="2420888"/>
            <a:ext cx="2443940" cy="1656184"/>
          </a:xfrm>
          <a:solidFill>
            <a:schemeClr val="accent1"/>
          </a:solidFill>
          <a:ln w="12700">
            <a:solidFill>
              <a:srgbClr val="215112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cs-CZ" dirty="0" smtClean="0">
                <a:solidFill>
                  <a:srgbClr val="215112"/>
                </a:solidFill>
              </a:rPr>
              <a:t>Vyplnit údaje při požadovaném zvýšení míry dotace pro mladého začínajícího zemědělce a pozemky v LFA.</a:t>
            </a:r>
            <a:endParaRPr lang="cs-CZ" dirty="0">
              <a:solidFill>
                <a:srgbClr val="21511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9001"/>
            <a:ext cx="6664564" cy="4929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04048" y="4556640"/>
            <a:ext cx="3960440" cy="107721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36523"/>
                </a:solidFill>
              </a:rPr>
              <a:t>Vzorec (Příloha 15 Pravidel 19.2.1. – výpočet v případě, že část objektu neslouží cílům a účelu </a:t>
            </a:r>
            <a:r>
              <a:rPr lang="cs-CZ" dirty="0" err="1" smtClean="0">
                <a:solidFill>
                  <a:srgbClr val="F36523"/>
                </a:solidFill>
              </a:rPr>
              <a:t>Fiche</a:t>
            </a:r>
            <a:r>
              <a:rPr lang="cs-CZ" dirty="0">
                <a:solidFill>
                  <a:srgbClr val="F36523"/>
                </a:solidFill>
              </a:rPr>
              <a:t> </a:t>
            </a:r>
            <a:r>
              <a:rPr lang="cs-CZ" dirty="0" smtClean="0">
                <a:solidFill>
                  <a:srgbClr val="F36523"/>
                </a:solidFill>
              </a:rPr>
              <a:t>(stejné i v dalších článcích).</a:t>
            </a:r>
            <a:endParaRPr lang="cs-CZ" dirty="0">
              <a:solidFill>
                <a:srgbClr val="F365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370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687423" cy="3963714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971600" y="157862"/>
            <a:ext cx="5940313" cy="4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2000" kern="0" dirty="0" smtClean="0"/>
              <a:t>Formulář </a:t>
            </a:r>
            <a:r>
              <a:rPr lang="cs-CZ" sz="2000" kern="0" dirty="0" err="1" smtClean="0"/>
              <a:t>ŽoD</a:t>
            </a:r>
            <a:r>
              <a:rPr lang="cs-CZ" sz="2000" kern="0" dirty="0" smtClean="0"/>
              <a:t> – strana </a:t>
            </a:r>
            <a:r>
              <a:rPr lang="pl-PL" sz="2000" kern="0" dirty="0" smtClean="0"/>
              <a:t>B2 - specifické strany čl. 19.1.b</a:t>
            </a:r>
            <a:endParaRPr lang="cs-CZ" sz="20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74" y="5083664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992394" y="4193113"/>
            <a:ext cx="3703576" cy="156966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36523"/>
                </a:solidFill>
              </a:rPr>
              <a:t>Při zaškrtnutí Nezemědělské činnosti nebo Výroby biopaliv se objeví sekce k nadefinování výstupního produktu – musí být mimo Přílohu I Smlouvy o fungování EU</a:t>
            </a:r>
            <a:endParaRPr lang="cs-CZ" dirty="0">
              <a:solidFill>
                <a:srgbClr val="F36523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823481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608315" y="3739675"/>
            <a:ext cx="3095269" cy="13234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215112"/>
                </a:solidFill>
              </a:rPr>
              <a:t>Při zaškrtnutí Podpora agroturistiky se objeví sekce k nadefinování Ubytovacího zařízení – musí mít 6-40 lůžek.</a:t>
            </a:r>
            <a:endParaRPr lang="cs-CZ" dirty="0">
              <a:solidFill>
                <a:srgbClr val="21511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368" y="4509938"/>
            <a:ext cx="8042796" cy="231806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5291410" y="3457631"/>
            <a:ext cx="3848038" cy="138499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dirty="0" smtClean="0"/>
              <a:t>Při výběru CZ-NACE: R 93 (Sportovní, zábavní a rekreační činnosti) nebo I 56 (Stravování a pohostinství) se objeví sekce k nadefinování objektu venkovské turistiky (okruh 10 km, návštěvnost nim. 2000 os./rok).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786842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4819813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</a:t>
            </a:r>
            <a:r>
              <a:rPr lang="cs-CZ" dirty="0" smtClean="0"/>
              <a:t>strana</a:t>
            </a:r>
            <a:r>
              <a:rPr lang="pl-PL" dirty="0" smtClean="0"/>
              <a:t> </a:t>
            </a:r>
            <a:r>
              <a:rPr lang="pl-PL" dirty="0"/>
              <a:t>B3 Zakázky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1387"/>
            <a:ext cx="5904656" cy="46393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56176" y="2852936"/>
            <a:ext cx="2483824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Nadefinování zakázky - </a:t>
            </a:r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yplňuje žadatel zde na straně B3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965574"/>
            <a:ext cx="3744416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77121"/>
                </a:solidFill>
              </a:rPr>
              <a:t>Výše zakázky - automaticky se napočítává z údajů ze strany C1 – Výdaje projektu</a:t>
            </a:r>
            <a:endParaRPr lang="cs-CZ" dirty="0">
              <a:solidFill>
                <a:srgbClr val="F771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02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741540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</a:t>
            </a:r>
            <a:r>
              <a:rPr lang="pl-PL" dirty="0" smtClean="0"/>
              <a:t>C1 Výdaje projektu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57" y="2044455"/>
            <a:ext cx="9057123" cy="39532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11210" y="2988243"/>
            <a:ext cx="190776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dirty="0" smtClean="0">
                <a:solidFill>
                  <a:srgbClr val="F77121"/>
                </a:solidFill>
              </a:rPr>
              <a:t>Přiřazení k zakázce</a:t>
            </a:r>
            <a:endParaRPr lang="cs-CZ" sz="1400" dirty="0">
              <a:solidFill>
                <a:srgbClr val="F7712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5858108"/>
            <a:ext cx="547260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dirty="0" smtClean="0">
                <a:solidFill>
                  <a:srgbClr val="F77121"/>
                </a:solidFill>
              </a:rPr>
              <a:t>Pro článek 14 a 17.1.c) LI se po výběru kódu musí vybrat ještě </a:t>
            </a:r>
            <a:r>
              <a:rPr lang="cs-CZ" sz="1400" dirty="0" err="1" smtClean="0">
                <a:solidFill>
                  <a:srgbClr val="F77121"/>
                </a:solidFill>
              </a:rPr>
              <a:t>podkód</a:t>
            </a:r>
            <a:r>
              <a:rPr lang="cs-CZ" sz="1400" dirty="0" smtClean="0">
                <a:solidFill>
                  <a:srgbClr val="F77121"/>
                </a:solidFill>
              </a:rPr>
              <a:t>/limit a stanovit počet požadovaných jednotek</a:t>
            </a:r>
            <a:endParaRPr lang="cs-CZ" sz="1400" dirty="0">
              <a:solidFill>
                <a:srgbClr val="F77121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 bwMode="auto">
          <a:xfrm flipH="1" flipV="1">
            <a:off x="971600" y="3296020"/>
            <a:ext cx="37828" cy="2546418"/>
          </a:xfrm>
          <a:prstGeom prst="straightConnector1">
            <a:avLst/>
          </a:prstGeom>
          <a:solidFill>
            <a:srgbClr val="EEF6EB"/>
          </a:solidFill>
          <a:ln w="28575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Přímá spojnice se šipkou 11"/>
          <p:cNvCxnSpPr/>
          <p:nvPr/>
        </p:nvCxnSpPr>
        <p:spPr bwMode="auto">
          <a:xfrm flipH="1" flipV="1">
            <a:off x="2987824" y="4666134"/>
            <a:ext cx="13620" cy="1187978"/>
          </a:xfrm>
          <a:prstGeom prst="straightConnector1">
            <a:avLst/>
          </a:prstGeom>
          <a:solidFill>
            <a:srgbClr val="EEF6EB"/>
          </a:solidFill>
          <a:ln w="28575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049683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680900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</a:t>
            </a:r>
            <a:r>
              <a:rPr lang="pl-PL" dirty="0" smtClean="0"/>
              <a:t>C2 - Struktura financování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986" y="2082547"/>
            <a:ext cx="6358805" cy="39249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60232" y="2420888"/>
            <a:ext cx="2534634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77121"/>
                </a:solidFill>
              </a:rPr>
              <a:t>Přehled rozpočtu – vyplňuje se automaticky na základě údajů uvedených na předchozích stranách</a:t>
            </a:r>
            <a:endParaRPr lang="cs-CZ" dirty="0">
              <a:solidFill>
                <a:srgbClr val="F771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485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7597818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</a:t>
            </a:r>
            <a:r>
              <a:rPr lang="pl-PL" dirty="0" smtClean="0"/>
              <a:t>E1 - Preferenční kritéria - žadatel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4680"/>
            <a:ext cx="8229600" cy="2577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59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47034" cy="444216"/>
          </a:xfrm>
        </p:spPr>
        <p:txBody>
          <a:bodyPr>
            <a:noAutofit/>
          </a:bodyPr>
          <a:lstStyle/>
          <a:p>
            <a:r>
              <a:rPr lang="cs-CZ" sz="2800" dirty="0"/>
              <a:t>Formulář </a:t>
            </a:r>
            <a:r>
              <a:rPr lang="cs-CZ" sz="2800" dirty="0" err="1"/>
              <a:t>ŽoD</a:t>
            </a:r>
            <a:r>
              <a:rPr lang="cs-CZ" sz="2800" dirty="0"/>
              <a:t> – strana</a:t>
            </a:r>
            <a:r>
              <a:rPr lang="pl-PL" sz="2800" dirty="0"/>
              <a:t> </a:t>
            </a:r>
            <a:r>
              <a:rPr lang="pl-PL" sz="2800" dirty="0" smtClean="0"/>
              <a:t>E2 - Preferenční </a:t>
            </a:r>
            <a:r>
              <a:rPr lang="pl-PL" sz="2800" dirty="0"/>
              <a:t>kritéria </a:t>
            </a:r>
            <a:r>
              <a:rPr lang="pl-PL" sz="2800" dirty="0" smtClean="0"/>
              <a:t>přidělená MAS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9600" cy="389589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1055" y="4869160"/>
            <a:ext cx="8692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/>
              <a:t>Obdržené body jsou závazné od data podání </a:t>
            </a:r>
            <a:r>
              <a:rPr lang="cs-CZ" dirty="0" err="1" smtClean="0"/>
              <a:t>ŽoD</a:t>
            </a:r>
            <a:r>
              <a:rPr lang="cs-CZ" dirty="0" smtClean="0"/>
              <a:t>, nesmí být žadatelem měněny a upravovány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00FF00"/>
                </a:solidFill>
              </a:rPr>
              <a:t>Pokud žadatel vyplnil bodové hodnocení </a:t>
            </a:r>
            <a:r>
              <a:rPr lang="cs-CZ" dirty="0">
                <a:solidFill>
                  <a:srgbClr val="00FF00"/>
                </a:solidFill>
              </a:rPr>
              <a:t>v </a:t>
            </a:r>
            <a:r>
              <a:rPr lang="cs-CZ" dirty="0" err="1">
                <a:solidFill>
                  <a:srgbClr val="00FF00"/>
                </a:solidFill>
              </a:rPr>
              <a:t>ŽoD</a:t>
            </a:r>
            <a:r>
              <a:rPr lang="cs-CZ" dirty="0">
                <a:solidFill>
                  <a:srgbClr val="00FF00"/>
                </a:solidFill>
              </a:rPr>
              <a:t> </a:t>
            </a:r>
            <a:r>
              <a:rPr lang="cs-CZ" dirty="0" smtClean="0">
                <a:solidFill>
                  <a:srgbClr val="00FF00"/>
                </a:solidFill>
              </a:rPr>
              <a:t>chybně, může MAS změnit bodové hodnocení na základě rozhodnutí Výběrového orgánu MAS</a:t>
            </a:r>
          </a:p>
          <a:p>
            <a:pPr algn="l"/>
            <a:endParaRPr lang="cs-CZ" dirty="0">
              <a:solidFill>
                <a:srgbClr val="00FF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00FF00"/>
                </a:solidFill>
              </a:rPr>
              <a:t>Odůvodněné případy – SZIF vrátí </a:t>
            </a:r>
            <a:r>
              <a:rPr lang="cs-CZ" dirty="0" err="1" smtClean="0">
                <a:solidFill>
                  <a:srgbClr val="00FF00"/>
                </a:solidFill>
              </a:rPr>
              <a:t>ŽoD</a:t>
            </a:r>
            <a:r>
              <a:rPr lang="cs-CZ" dirty="0" smtClean="0">
                <a:solidFill>
                  <a:srgbClr val="00FF00"/>
                </a:solidFill>
              </a:rPr>
              <a:t> MAS k přebodování</a:t>
            </a:r>
          </a:p>
        </p:txBody>
      </p:sp>
      <p:cxnSp>
        <p:nvCxnSpPr>
          <p:cNvPr id="6" name="Přímá spojnice se šipkou 5"/>
          <p:cNvCxnSpPr/>
          <p:nvPr/>
        </p:nvCxnSpPr>
        <p:spPr bwMode="auto">
          <a:xfrm>
            <a:off x="5652120" y="2276872"/>
            <a:ext cx="288032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060885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0358" y="1671209"/>
            <a:ext cx="7886701" cy="99826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https://www.szif.cz/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84" y="2807100"/>
            <a:ext cx="6527515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nahoru 4"/>
          <p:cNvSpPr/>
          <p:nvPr/>
        </p:nvSpPr>
        <p:spPr>
          <a:xfrm>
            <a:off x="6515101" y="3560885"/>
            <a:ext cx="694592" cy="1652953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313812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F</a:t>
            </a:r>
            <a:r>
              <a:rPr lang="pl-PL" dirty="0" smtClean="0"/>
              <a:t> - Hodnotící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87999"/>
            <a:ext cx="4821201" cy="3960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515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038096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G</a:t>
            </a:r>
            <a:r>
              <a:rPr lang="pl-PL" dirty="0" smtClean="0"/>
              <a:t> - Čestná prohlášení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731" y="2088000"/>
            <a:ext cx="4787434" cy="3953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9356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5669405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</a:t>
            </a:r>
            <a:r>
              <a:rPr lang="pl-PL" dirty="0" smtClean="0"/>
              <a:t>H - Záznamový list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6256" y="3186851"/>
            <a:ext cx="2160240" cy="2760093"/>
          </a:xfrm>
          <a:ln>
            <a:solidFill>
              <a:schemeClr val="accent4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cs-CZ" dirty="0" smtClean="0"/>
              <a:t>Vyplňuje MAS – zaznamenává jednotlivé úkony, které jsou s </a:t>
            </a:r>
            <a:r>
              <a:rPr lang="cs-CZ" dirty="0" err="1" smtClean="0"/>
              <a:t>ŽoD</a:t>
            </a:r>
            <a:r>
              <a:rPr lang="cs-CZ" dirty="0" smtClean="0"/>
              <a:t> prováděny </a:t>
            </a:r>
          </a:p>
          <a:p>
            <a:pPr marL="0" indent="0">
              <a:spcBef>
                <a:spcPts val="0"/>
              </a:spcBef>
            </a:pPr>
            <a:endParaRPr lang="cs-CZ" dirty="0" smtClean="0"/>
          </a:p>
          <a:p>
            <a:pPr marL="0" indent="0">
              <a:spcBef>
                <a:spcPts val="0"/>
              </a:spcBef>
            </a:pPr>
            <a:r>
              <a:rPr lang="cs-CZ" dirty="0" smtClean="0"/>
              <a:t>V případě potřeby může přidat řádek a provést záznam nad rámec požadovaných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0" y="2088000"/>
            <a:ext cx="6821494" cy="39604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4343706" y="4869160"/>
            <a:ext cx="2448272" cy="936104"/>
          </a:xfrm>
          <a:prstGeom prst="rect">
            <a:avLst/>
          </a:prstGeom>
          <a:noFill/>
          <a:ln w="381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40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781615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Formulář </a:t>
            </a:r>
            <a:r>
              <a:rPr lang="cs-CZ" dirty="0" err="1" smtClean="0"/>
              <a:t>ŽoD</a:t>
            </a:r>
            <a:r>
              <a:rPr lang="cs-CZ" dirty="0" smtClean="0"/>
              <a:t> - Kontrola vyplněných údajů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84156"/>
            <a:ext cx="7920038" cy="28109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5202654" y="3549146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2158358"/>
            <a:ext cx="5184576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77121"/>
                </a:solidFill>
              </a:rPr>
              <a:t>Po vyplnění údajů je vhodné provést kontrolu: MENU – Kontrola vyplněných údajů</a:t>
            </a:r>
            <a:endParaRPr lang="cs-CZ" dirty="0">
              <a:solidFill>
                <a:srgbClr val="F771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214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31106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Podání Žádosti o </a:t>
            </a:r>
            <a:r>
              <a:rPr lang="cs-CZ" dirty="0" smtClean="0"/>
              <a:t>dotaci na MAS – administrativní kroky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Podání </a:t>
            </a:r>
            <a:r>
              <a:rPr lang="cs-CZ" dirty="0" err="1"/>
              <a:t>ŽoD</a:t>
            </a:r>
            <a:r>
              <a:rPr lang="cs-CZ" dirty="0"/>
              <a:t> </a:t>
            </a:r>
            <a:r>
              <a:rPr lang="cs-CZ" dirty="0" smtClean="0"/>
              <a:t>včetně příloh v </a:t>
            </a:r>
            <a:r>
              <a:rPr lang="cs-CZ" dirty="0"/>
              <a:t>termínu </a:t>
            </a:r>
            <a:r>
              <a:rPr lang="cs-CZ" dirty="0" smtClean="0">
                <a:solidFill>
                  <a:srgbClr val="215112"/>
                </a:solidFill>
              </a:rPr>
              <a:t>stanoveném výzvou MAS</a:t>
            </a:r>
            <a:r>
              <a:rPr lang="cs-CZ" dirty="0" smtClean="0"/>
              <a:t>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MAS </a:t>
            </a:r>
            <a:r>
              <a:rPr lang="cs-CZ" dirty="0" err="1" smtClean="0"/>
              <a:t>ŽoD</a:t>
            </a:r>
            <a:r>
              <a:rPr lang="cs-CZ" dirty="0" smtClean="0"/>
              <a:t> vytiskne žadatel nebo zmocněný zástupce ji </a:t>
            </a:r>
            <a:r>
              <a:rPr lang="cs-CZ" dirty="0" smtClean="0">
                <a:solidFill>
                  <a:srgbClr val="215112"/>
                </a:solidFill>
              </a:rPr>
              <a:t>podepíše před </a:t>
            </a:r>
            <a:r>
              <a:rPr lang="cs-CZ" dirty="0">
                <a:solidFill>
                  <a:srgbClr val="215112"/>
                </a:solidFill>
              </a:rPr>
              <a:t> </a:t>
            </a:r>
            <a:r>
              <a:rPr lang="cs-CZ" dirty="0" smtClean="0">
                <a:solidFill>
                  <a:srgbClr val="215112"/>
                </a:solidFill>
              </a:rPr>
              <a:t>     pracovníkem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Datum podání </a:t>
            </a:r>
            <a:r>
              <a:rPr lang="cs-CZ" dirty="0" err="1" smtClean="0"/>
              <a:t>ŽoD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215112"/>
                </a:solidFill>
              </a:rPr>
              <a:t>=</a:t>
            </a:r>
            <a:r>
              <a:rPr lang="cs-CZ" dirty="0" smtClean="0"/>
              <a:t> datum podpisu </a:t>
            </a:r>
            <a:r>
              <a:rPr lang="cs-CZ" dirty="0" err="1" smtClean="0"/>
              <a:t>ŽoD</a:t>
            </a:r>
            <a:r>
              <a:rPr lang="cs-CZ" dirty="0" smtClean="0"/>
              <a:t> před pracovníkem MAS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 podání Žádosti o dotaci včetně příloh na MAS obdrží žadatel </a:t>
            </a:r>
            <a:r>
              <a:rPr lang="cs-CZ" dirty="0">
                <a:solidFill>
                  <a:srgbClr val="215112"/>
                </a:solidFill>
              </a:rPr>
              <a:t>písemné potvrzení od MAS </a:t>
            </a:r>
            <a:r>
              <a:rPr lang="cs-CZ" dirty="0"/>
              <a:t>ihned po podepsání Žádosti o dotace před pracovníkem </a:t>
            </a:r>
            <a:r>
              <a:rPr lang="cs-CZ" dirty="0" smtClean="0"/>
              <a:t>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MAS zveřejní Seznam přijatých žádostí na internetových stránkách </a:t>
            </a:r>
            <a:r>
              <a:rPr lang="cs-CZ" dirty="0" smtClean="0">
                <a:solidFill>
                  <a:srgbClr val="215112"/>
                </a:solidFill>
              </a:rPr>
              <a:t>do 5 pracovních dní od ukončení příjmu</a:t>
            </a:r>
            <a:endParaRPr lang="cs-CZ" dirty="0">
              <a:solidFill>
                <a:srgbClr val="21511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1475656" y="2708920"/>
            <a:ext cx="288032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08925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206137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Administrativní kontrola </a:t>
            </a:r>
            <a:r>
              <a:rPr lang="cs-CZ" dirty="0" err="1" smtClean="0"/>
              <a:t>ŽoD</a:t>
            </a:r>
            <a:r>
              <a:rPr lang="cs-CZ" dirty="0" smtClean="0"/>
              <a:t> na MAS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MAS </a:t>
            </a:r>
            <a:r>
              <a:rPr lang="cs-CZ" dirty="0" smtClean="0"/>
              <a:t>– kontrola obsahové správnosti, kontrola přijatelnosti a dalších podmínek vztahujících se na daný projekt</a:t>
            </a:r>
          </a:p>
          <a:p>
            <a:pPr marL="914400" lvl="2" indent="0">
              <a:buNone/>
            </a:pPr>
            <a:r>
              <a:rPr lang="cs-CZ" dirty="0" smtClean="0"/>
              <a:t>  (nepovinná je kontrola finančního zdraví a výběrového řízení)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/>
              <a:t>kontrola zaznamenána 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Zjištění nedostatků </a:t>
            </a:r>
            <a:r>
              <a:rPr lang="cs-CZ" dirty="0" smtClean="0"/>
              <a:t>– MAS vyzve žadatele k doplnění </a:t>
            </a:r>
            <a:r>
              <a:rPr lang="cs-CZ" dirty="0" err="1" smtClean="0"/>
              <a:t>ŽoD</a:t>
            </a:r>
            <a:r>
              <a:rPr lang="cs-CZ" dirty="0" smtClean="0"/>
              <a:t> s pevně daným termínem</a:t>
            </a:r>
          </a:p>
          <a:p>
            <a:pPr lvl="6">
              <a:buFont typeface="Wingdings" panose="05000000000000000000" pitchFamily="2" charset="2"/>
              <a:buChar char="q"/>
            </a:pPr>
            <a:r>
              <a:rPr lang="cs-CZ" dirty="0" smtClean="0"/>
              <a:t>Minimálně 5 pracovních dní</a:t>
            </a:r>
          </a:p>
          <a:p>
            <a:pPr lvl="6">
              <a:buFont typeface="Wingdings" panose="05000000000000000000" pitchFamily="2" charset="2"/>
              <a:buChar char="q"/>
            </a:pPr>
            <a:r>
              <a:rPr lang="cs-CZ" dirty="0" smtClean="0"/>
              <a:t>Žadatel může provést opravu max. 2x</a:t>
            </a:r>
          </a:p>
          <a:p>
            <a:pPr lvl="6">
              <a:buFont typeface="Wingdings" panose="05000000000000000000" pitchFamily="2" charset="2"/>
              <a:buChar char="q"/>
            </a:pPr>
            <a:r>
              <a:rPr lang="cs-CZ" dirty="0" smtClean="0"/>
              <a:t>Při nedoplnění = ukončení administrace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</a:t>
            </a:r>
            <a:r>
              <a:rPr lang="cs-CZ" dirty="0" smtClean="0"/>
              <a:t> </a:t>
            </a:r>
            <a:r>
              <a:rPr lang="cs-CZ" dirty="0"/>
              <a:t>výsledku provedených kontrol je žadatel informován MAS </a:t>
            </a:r>
            <a:r>
              <a:rPr lang="cs-CZ" dirty="0">
                <a:solidFill>
                  <a:srgbClr val="215112"/>
                </a:solidFill>
              </a:rPr>
              <a:t>do 5 pracovních dní od ukončení </a:t>
            </a:r>
            <a:r>
              <a:rPr lang="cs-CZ" dirty="0" smtClean="0">
                <a:solidFill>
                  <a:srgbClr val="215112"/>
                </a:solidFill>
              </a:rPr>
              <a:t>kontroly </a:t>
            </a:r>
            <a:endParaRPr lang="cs-CZ" dirty="0">
              <a:solidFill>
                <a:srgbClr val="21511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270284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620688"/>
            <a:ext cx="3102998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Hodnocení projektů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769" y="1967391"/>
            <a:ext cx="8712968" cy="391558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Výběrový orgán MAS </a:t>
            </a:r>
            <a:r>
              <a:rPr lang="cs-CZ" dirty="0" smtClean="0"/>
              <a:t>– věcné hodnocení za </a:t>
            </a:r>
            <a:r>
              <a:rPr lang="cs-CZ" dirty="0"/>
              <a:t>každou </a:t>
            </a:r>
            <a:r>
              <a:rPr lang="cs-CZ" dirty="0" err="1"/>
              <a:t>Fichi</a:t>
            </a:r>
            <a:r>
              <a:rPr lang="cs-CZ" dirty="0"/>
              <a:t> </a:t>
            </a:r>
            <a:r>
              <a:rPr lang="cs-CZ" dirty="0" smtClean="0"/>
              <a:t>dle </a:t>
            </a:r>
            <a:r>
              <a:rPr lang="cs-CZ" dirty="0"/>
              <a:t>předem stanovených preferenčních kritérií v souladu s výzvou </a:t>
            </a:r>
            <a:r>
              <a:rPr lang="cs-CZ" dirty="0" smtClean="0"/>
              <a:t>MAS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accent4"/>
                </a:solidFill>
              </a:rPr>
              <a:t>minimálně 50 % přítomných musí být soukromý sektor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Výsledky hodnocení (bodování) </a:t>
            </a:r>
            <a:r>
              <a:rPr lang="cs-CZ" dirty="0" smtClean="0"/>
              <a:t>včetně zdůvodnění MAS </a:t>
            </a:r>
            <a:r>
              <a:rPr lang="cs-CZ" dirty="0" smtClean="0">
                <a:solidFill>
                  <a:srgbClr val="215112"/>
                </a:solidFill>
              </a:rPr>
              <a:t>zaznamená/přepíše </a:t>
            </a:r>
            <a:r>
              <a:rPr lang="cs-CZ" dirty="0">
                <a:solidFill>
                  <a:srgbClr val="215112"/>
                </a:solidFill>
              </a:rPr>
              <a:t>do formuláře Žádosti o dotaci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MAS stanoví </a:t>
            </a:r>
            <a:r>
              <a:rPr lang="cs-CZ" dirty="0" smtClean="0">
                <a:solidFill>
                  <a:srgbClr val="215112"/>
                </a:solidFill>
              </a:rPr>
              <a:t>pořadí projektů </a:t>
            </a:r>
            <a:r>
              <a:rPr lang="cs-CZ" dirty="0" smtClean="0"/>
              <a:t>na základě bodového ohodnocení a finančních prostředků alokovaných na danou výzvu/</a:t>
            </a:r>
            <a:r>
              <a:rPr lang="cs-CZ" dirty="0" err="1" smtClean="0"/>
              <a:t>Fichi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/>
              <a:t>Do 20 pracovních dní od provedení věcného hodnocení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/>
              <a:t>Alokaci z nedočerpané </a:t>
            </a:r>
            <a:r>
              <a:rPr lang="cs-CZ" dirty="0" err="1" smtClean="0"/>
              <a:t>Fiche</a:t>
            </a:r>
            <a:r>
              <a:rPr lang="cs-CZ" dirty="0" smtClean="0"/>
              <a:t> lze převést na jinou </a:t>
            </a:r>
            <a:r>
              <a:rPr lang="cs-CZ" dirty="0" err="1" smtClean="0"/>
              <a:t>Fichi</a:t>
            </a:r>
            <a:r>
              <a:rPr lang="cs-CZ" dirty="0" smtClean="0"/>
              <a:t> (v souladu s postupy dle vnitřního předpisu MAS)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/>
              <a:t>Alokaci na </a:t>
            </a:r>
            <a:r>
              <a:rPr lang="cs-CZ" dirty="0" err="1" smtClean="0"/>
              <a:t>Fichi</a:t>
            </a:r>
            <a:r>
              <a:rPr lang="cs-CZ" dirty="0" smtClean="0"/>
              <a:t> lze navýšit z důvodu podpory hraničního projektu (v souladu s postupy dle vnitřního předpisu MAS)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/>
              <a:t>Výši částky požadované dotace hraničního projektu v </a:t>
            </a:r>
            <a:r>
              <a:rPr lang="cs-CZ" dirty="0" err="1" smtClean="0"/>
              <a:t>ŽoD</a:t>
            </a:r>
            <a:r>
              <a:rPr lang="cs-CZ" dirty="0" smtClean="0"/>
              <a:t> nelze měnit</a:t>
            </a:r>
          </a:p>
          <a:p>
            <a:pPr marL="914400" lvl="2" indent="0">
              <a:buNone/>
            </a:pPr>
            <a:endParaRPr lang="cs-CZ" sz="800" dirty="0" smtClean="0"/>
          </a:p>
          <a:p>
            <a:endParaRPr lang="cs-CZ" dirty="0"/>
          </a:p>
          <a:p>
            <a:pPr marL="0" indent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8460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229634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Hodnocení projektů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7920000" cy="396044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MAS informuje žadatele o </a:t>
            </a:r>
            <a:r>
              <a:rPr lang="cs-CZ" dirty="0">
                <a:solidFill>
                  <a:srgbClr val="215112"/>
                </a:solidFill>
              </a:rPr>
              <a:t>výši přidělených bodů </a:t>
            </a:r>
            <a:r>
              <a:rPr lang="cs-CZ" dirty="0"/>
              <a:t>a </a:t>
            </a:r>
            <a:r>
              <a:rPr lang="cs-CZ" dirty="0">
                <a:solidFill>
                  <a:srgbClr val="215112"/>
                </a:solidFill>
              </a:rPr>
              <a:t>vybrání/nevybrání jeho </a:t>
            </a:r>
            <a:r>
              <a:rPr lang="cs-CZ" dirty="0" err="1">
                <a:solidFill>
                  <a:srgbClr val="215112"/>
                </a:solidFill>
              </a:rPr>
              <a:t>ŽoD</a:t>
            </a:r>
            <a:endParaRPr lang="cs-CZ" dirty="0">
              <a:solidFill>
                <a:srgbClr val="215112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/>
              <a:t>Do 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MAS </a:t>
            </a:r>
            <a:r>
              <a:rPr lang="cs-CZ" dirty="0"/>
              <a:t>vyhotoví </a:t>
            </a:r>
            <a:r>
              <a:rPr lang="cs-CZ" dirty="0" smtClean="0">
                <a:solidFill>
                  <a:srgbClr val="215112"/>
                </a:solidFill>
              </a:rPr>
              <a:t>Seznam </a:t>
            </a:r>
            <a:r>
              <a:rPr lang="cs-CZ" dirty="0">
                <a:solidFill>
                  <a:srgbClr val="215112"/>
                </a:solidFill>
              </a:rPr>
              <a:t>vybraných a nevybraných </a:t>
            </a:r>
            <a:r>
              <a:rPr lang="cs-CZ" dirty="0"/>
              <a:t>Žádostí o </a:t>
            </a:r>
            <a:r>
              <a:rPr lang="cs-CZ" dirty="0" smtClean="0"/>
              <a:t>dotaci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Do 5 </a:t>
            </a:r>
            <a:r>
              <a:rPr lang="cs-CZ" dirty="0" smtClean="0">
                <a:solidFill>
                  <a:schemeClr val="tx1"/>
                </a:solidFill>
              </a:rPr>
              <a:t>pracovních </a:t>
            </a:r>
            <a:r>
              <a:rPr lang="cs-CZ" dirty="0">
                <a:solidFill>
                  <a:schemeClr val="tx1"/>
                </a:solidFill>
              </a:rPr>
              <a:t>dnů od schválení výběru projektů MAS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/>
              <a:t>Možno využít šablonu staženou z PF (viz dále)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Vybrané projekty (</a:t>
            </a:r>
            <a:r>
              <a:rPr lang="cs-CZ" dirty="0" err="1"/>
              <a:t>ŽoD</a:t>
            </a:r>
            <a:r>
              <a:rPr lang="cs-CZ" dirty="0"/>
              <a:t>) MAS elektronicky podepíše, přílohy verifikuje a předá žadateli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/>
              <a:t>Minimálně 3 pracovní dny před termínem registrace na RO SZIF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Viz. Výzva</a:t>
            </a:r>
            <a:r>
              <a:rPr lang="cs-CZ" dirty="0" smtClean="0"/>
              <a:t>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82289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57945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</a:t>
            </a:r>
            <a:r>
              <a:rPr lang="cs-CZ" dirty="0" smtClean="0"/>
              <a:t>- Elektronické podepsání MAS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01295"/>
            <a:ext cx="8239125" cy="4133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418" y="4304191"/>
            <a:ext cx="3457575" cy="2209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157" y="4273744"/>
            <a:ext cx="8073834" cy="26193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2391" y="4372597"/>
            <a:ext cx="5006734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77121"/>
                </a:solidFill>
              </a:rPr>
              <a:t>MAS podepíše </a:t>
            </a:r>
            <a:r>
              <a:rPr lang="cs-CZ" dirty="0" err="1" smtClean="0">
                <a:solidFill>
                  <a:srgbClr val="F77121"/>
                </a:solidFill>
              </a:rPr>
              <a:t>ŽoD</a:t>
            </a:r>
            <a:r>
              <a:rPr lang="cs-CZ" dirty="0" smtClean="0">
                <a:solidFill>
                  <a:srgbClr val="F77121"/>
                </a:solidFill>
              </a:rPr>
              <a:t> po provedení všech administrativních úkonů – po podpisu se </a:t>
            </a:r>
            <a:r>
              <a:rPr lang="cs-CZ" dirty="0" err="1" smtClean="0">
                <a:solidFill>
                  <a:srgbClr val="F77121"/>
                </a:solidFill>
              </a:rPr>
              <a:t>ŽoD</a:t>
            </a:r>
            <a:r>
              <a:rPr lang="cs-CZ" dirty="0" smtClean="0">
                <a:solidFill>
                  <a:srgbClr val="F77121"/>
                </a:solidFill>
              </a:rPr>
              <a:t> uzamkne.</a:t>
            </a:r>
          </a:p>
          <a:p>
            <a:pPr algn="l"/>
            <a:r>
              <a:rPr lang="cs-CZ" dirty="0" smtClean="0">
                <a:solidFill>
                  <a:srgbClr val="F77121"/>
                </a:solidFill>
              </a:rPr>
              <a:t>Podpis nelze zrušit, je-li </a:t>
            </a:r>
            <a:r>
              <a:rPr lang="cs-CZ" dirty="0" err="1" smtClean="0">
                <a:solidFill>
                  <a:srgbClr val="F77121"/>
                </a:solidFill>
              </a:rPr>
              <a:t>ŽoD</a:t>
            </a:r>
            <a:r>
              <a:rPr lang="cs-CZ" dirty="0" smtClean="0">
                <a:solidFill>
                  <a:srgbClr val="F77121"/>
                </a:solidFill>
              </a:rPr>
              <a:t> podepsána omylem žadatelem, musí žadatel vygenerovat </a:t>
            </a:r>
            <a:r>
              <a:rPr lang="cs-CZ" dirty="0" err="1" smtClean="0">
                <a:solidFill>
                  <a:srgbClr val="F77121"/>
                </a:solidFill>
              </a:rPr>
              <a:t>ŽoD</a:t>
            </a:r>
            <a:r>
              <a:rPr lang="cs-CZ" dirty="0" smtClean="0">
                <a:solidFill>
                  <a:srgbClr val="F77121"/>
                </a:solidFill>
              </a:rPr>
              <a:t> novou z PF.</a:t>
            </a:r>
            <a:endParaRPr lang="cs-CZ" dirty="0">
              <a:solidFill>
                <a:srgbClr val="F7712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860032" y="2924944"/>
            <a:ext cx="2592288" cy="3600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468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4989732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Registrace </a:t>
            </a:r>
            <a:r>
              <a:rPr lang="cs-CZ" dirty="0"/>
              <a:t>Žádosti o </a:t>
            </a:r>
            <a:r>
              <a:rPr lang="cs-CZ" dirty="0" smtClean="0"/>
              <a:t>dotaci - žadatel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36296" y="1700808"/>
            <a:ext cx="2048373" cy="1887763"/>
          </a:xfrm>
          <a:ln>
            <a:solidFill>
              <a:srgbClr val="215112"/>
            </a:solidFill>
          </a:ln>
        </p:spPr>
        <p:txBody>
          <a:bodyPr>
            <a:normAutofit fontScale="62500" lnSpcReduction="20000"/>
          </a:bodyPr>
          <a:lstStyle/>
          <a:p>
            <a:pPr marL="0" indent="0"/>
            <a:r>
              <a:rPr lang="cs-CZ" dirty="0" smtClean="0">
                <a:solidFill>
                  <a:srgbClr val="F77121"/>
                </a:solidFill>
              </a:rPr>
              <a:t>Po obdržení podepsané </a:t>
            </a:r>
            <a:r>
              <a:rPr lang="cs-CZ" dirty="0" err="1" smtClean="0">
                <a:solidFill>
                  <a:srgbClr val="F77121"/>
                </a:solidFill>
              </a:rPr>
              <a:t>ŽoD</a:t>
            </a:r>
            <a:r>
              <a:rPr lang="cs-CZ" dirty="0" smtClean="0">
                <a:solidFill>
                  <a:srgbClr val="F77121"/>
                </a:solidFill>
              </a:rPr>
              <a:t> a příloh od MAS žadatel přes Portál farmáře pokračuje v podání</a:t>
            </a:r>
            <a:endParaRPr lang="cs-CZ" dirty="0">
              <a:solidFill>
                <a:srgbClr val="F77121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5" y="1973285"/>
            <a:ext cx="6678468" cy="8189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663" y="2792185"/>
            <a:ext cx="1734245" cy="366033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6420" y="2801930"/>
            <a:ext cx="5179539" cy="39635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8804" y="5179163"/>
            <a:ext cx="5771406" cy="1376737"/>
          </a:xfrm>
          <a:prstGeom prst="rect">
            <a:avLst/>
          </a:prstGeom>
        </p:spPr>
      </p:pic>
      <p:sp>
        <p:nvSpPr>
          <p:cNvPr id="16" name="Šipka doprava 15"/>
          <p:cNvSpPr/>
          <p:nvPr/>
        </p:nvSpPr>
        <p:spPr bwMode="auto">
          <a:xfrm>
            <a:off x="-1" y="568737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Šipka doleva 7"/>
          <p:cNvSpPr/>
          <p:nvPr/>
        </p:nvSpPr>
        <p:spPr bwMode="auto">
          <a:xfrm>
            <a:off x="7754921" y="5847802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77549" y="4038209"/>
            <a:ext cx="2048373" cy="1569660"/>
          </a:xfrm>
          <a:prstGeom prst="rect">
            <a:avLst/>
          </a:prstGeom>
          <a:solidFill>
            <a:schemeClr val="accent1"/>
          </a:solidFill>
          <a:ln>
            <a:solidFill>
              <a:srgbClr val="21511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Je třeba vybrat možnost Pokračovat v podání S ELEKTRONICKÝM PODPISEM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881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farmáře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04864"/>
            <a:ext cx="8244464" cy="384357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	</a:t>
            </a:r>
            <a:endParaRPr lang="cs-CZ" dirty="0" smtClean="0"/>
          </a:p>
          <a:p>
            <a:endParaRPr lang="cs-CZ" dirty="0" smtClean="0"/>
          </a:p>
          <a:p>
            <a:pPr algn="r"/>
            <a:r>
              <a:rPr lang="cs-CZ" dirty="0" smtClean="0"/>
              <a:t>						 				Žádost o dotaci (</a:t>
            </a:r>
            <a:r>
              <a:rPr lang="cs-CZ" dirty="0" err="1" smtClean="0"/>
              <a:t>ŽoD</a:t>
            </a:r>
            <a:r>
              <a:rPr lang="cs-CZ" dirty="0" smtClean="0"/>
              <a:t>) musí být vygenerována </a:t>
            </a:r>
          </a:p>
          <a:p>
            <a:pPr algn="r"/>
            <a:r>
              <a:rPr lang="cs-CZ" dirty="0" smtClean="0"/>
              <a:t>				z účtu žadatele na </a:t>
            </a:r>
            <a:r>
              <a:rPr lang="cs-CZ" dirty="0" smtClean="0">
                <a:solidFill>
                  <a:srgbClr val="215112"/>
                </a:solidFill>
              </a:rPr>
              <a:t>Portálu Farmáře </a:t>
            </a:r>
            <a:r>
              <a:rPr lang="cs-CZ" dirty="0" smtClean="0"/>
              <a:t>a poté vyplněna</a:t>
            </a:r>
          </a:p>
          <a:p>
            <a:pPr algn="r"/>
            <a:r>
              <a:rPr lang="cs-CZ" dirty="0"/>
              <a:t>	</a:t>
            </a:r>
            <a:r>
              <a:rPr lang="cs-CZ" dirty="0" smtClean="0"/>
              <a:t>			žadatelem předána na MAS v souladu s pravidly </a:t>
            </a:r>
          </a:p>
          <a:p>
            <a:pPr algn="r">
              <a:buNone/>
            </a:pPr>
            <a:r>
              <a:rPr lang="cs-CZ" dirty="0"/>
              <a:t>	</a:t>
            </a:r>
            <a:r>
              <a:rPr lang="cs-CZ" dirty="0" smtClean="0"/>
              <a:t>			operací 19.2.1</a:t>
            </a:r>
          </a:p>
          <a:p>
            <a:pPr algn="r"/>
            <a:endParaRPr lang="cs-CZ" dirty="0" smtClean="0"/>
          </a:p>
          <a:p>
            <a:pPr algn="r"/>
            <a:r>
              <a:rPr lang="cs-CZ" dirty="0" smtClean="0"/>
              <a:t>				Možnost žadatele konzultovat </a:t>
            </a:r>
            <a:r>
              <a:rPr lang="cs-CZ" dirty="0" err="1" smtClean="0"/>
              <a:t>ŽoD</a:t>
            </a:r>
            <a:r>
              <a:rPr lang="cs-CZ" dirty="0" smtClean="0"/>
              <a:t> s MAS	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5" y="1372392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 flipH="1">
            <a:off x="2115908" y="2126466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 flipH="1">
            <a:off x="2154260" y="5085184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55439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4989732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Registrace Žádosti o dotaci - žadatel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2060848"/>
            <a:ext cx="7920000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Doplněný a zkontrolovaný formulář Žádosti o dotaci nahrát zpět v dalším kroku</a:t>
            </a:r>
            <a:endParaRPr lang="cs-CZ" dirty="0"/>
          </a:p>
        </p:txBody>
      </p:sp>
      <p:sp>
        <p:nvSpPr>
          <p:cNvPr id="5" name="Šipka doleva 4"/>
          <p:cNvSpPr/>
          <p:nvPr/>
        </p:nvSpPr>
        <p:spPr bwMode="auto">
          <a:xfrm>
            <a:off x="6228184" y="4293096"/>
            <a:ext cx="792088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39913"/>
            <a:ext cx="7058025" cy="3381375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 bwMode="auto">
          <a:xfrm>
            <a:off x="8079564" y="5445224"/>
            <a:ext cx="792088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41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989732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Registrace Žádosti o dotaci - žadatel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3310" y="5947546"/>
            <a:ext cx="2736304" cy="707912"/>
          </a:xfrm>
          <a:solidFill>
            <a:schemeClr val="accent1"/>
          </a:solidFill>
          <a:ln>
            <a:solidFill>
              <a:srgbClr val="215112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cs-CZ" dirty="0" smtClean="0"/>
              <a:t>Po nahrání </a:t>
            </a:r>
            <a:r>
              <a:rPr lang="cs-CZ" dirty="0" err="1" smtClean="0"/>
              <a:t>ŽoD</a:t>
            </a:r>
            <a:r>
              <a:rPr lang="cs-CZ" dirty="0" smtClean="0"/>
              <a:t> nahrát přílohy a proces uložit</a:t>
            </a:r>
          </a:p>
          <a:p>
            <a:r>
              <a:rPr lang="cs-CZ" dirty="0"/>
              <a:t>	</a:t>
            </a:r>
            <a:r>
              <a:rPr lang="cs-CZ" dirty="0" smtClean="0"/>
              <a:t>				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042456" cy="45239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05064"/>
            <a:ext cx="4976774" cy="1942482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 bwMode="auto">
          <a:xfrm rot="10800000">
            <a:off x="7851631" y="5427294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9952" y="214025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 Žadatel</a:t>
            </a:r>
            <a:r>
              <a:rPr lang="cs-CZ" dirty="0" smtClean="0"/>
              <a:t> </a:t>
            </a:r>
            <a:r>
              <a:rPr lang="cs-CZ" dirty="0">
                <a:solidFill>
                  <a:srgbClr val="F77121"/>
                </a:solidFill>
              </a:rPr>
              <a:t>– přes PF pošle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</a:t>
            </a:r>
            <a:r>
              <a:rPr lang="cs-CZ" dirty="0" smtClean="0">
                <a:solidFill>
                  <a:srgbClr val="F77121"/>
                </a:solidFill>
              </a:rPr>
              <a:t>na RO </a:t>
            </a:r>
            <a:r>
              <a:rPr lang="cs-CZ" dirty="0">
                <a:solidFill>
                  <a:srgbClr val="F77121"/>
                </a:solidFill>
              </a:rPr>
              <a:t>SZIF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cs-CZ" dirty="0" smtClean="0"/>
              <a:t> Nejpozději </a:t>
            </a:r>
            <a:r>
              <a:rPr lang="cs-CZ" dirty="0"/>
              <a:t>do </a:t>
            </a:r>
            <a:r>
              <a:rPr lang="cs-CZ" dirty="0" smtClean="0"/>
              <a:t>finálního termínu registrace </a:t>
            </a:r>
            <a:r>
              <a:rPr lang="cs-CZ" dirty="0"/>
              <a:t>na RO SZIF (Viz. Výzva)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65576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605011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Registrace Žádosti o dotaci - </a:t>
            </a:r>
            <a:r>
              <a:rPr lang="cs-CZ" dirty="0" smtClean="0"/>
              <a:t>MAS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5" y="1983590"/>
            <a:ext cx="6966500" cy="8542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931" y="2840046"/>
            <a:ext cx="2451327" cy="8913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0931" y="3731437"/>
            <a:ext cx="2451327" cy="261610"/>
          </a:xfrm>
          <a:prstGeom prst="rect">
            <a:avLst/>
          </a:prstGeom>
          <a:solidFill>
            <a:srgbClr val="F5FBAB"/>
          </a:solidFill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rgbClr val="215112"/>
                </a:solidFill>
              </a:rPr>
              <a:t>Předání dokumentů k Výzvě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48634" y="2856429"/>
            <a:ext cx="5811798" cy="3985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77121"/>
                </a:solidFill>
              </a:rPr>
              <a:t>MAS si na PF otevře link </a:t>
            </a:r>
            <a:r>
              <a:rPr lang="cs-CZ" dirty="0" smtClean="0">
                <a:solidFill>
                  <a:srgbClr val="215112"/>
                </a:solidFill>
              </a:rPr>
              <a:t>Předání dokumentů k Výzvě</a:t>
            </a:r>
          </a:p>
          <a:p>
            <a:pPr algn="l"/>
            <a:endParaRPr lang="cs-CZ" sz="900" dirty="0" smtClean="0">
              <a:solidFill>
                <a:srgbClr val="034A3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77121"/>
                </a:solidFill>
              </a:rPr>
              <a:t>Vygeneruje si formulář </a:t>
            </a:r>
            <a:r>
              <a:rPr lang="cs-CZ" dirty="0" smtClean="0">
                <a:solidFill>
                  <a:srgbClr val="215112"/>
                </a:solidFill>
              </a:rPr>
              <a:t>Seznam vybraných a nevybraných žádostí o dotace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sz="800" dirty="0" smtClean="0">
              <a:solidFill>
                <a:srgbClr val="215112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36523"/>
                </a:solidFill>
              </a:rPr>
              <a:t>V dalším kroku vyplněný </a:t>
            </a:r>
            <a:r>
              <a:rPr lang="cs-CZ" dirty="0" smtClean="0">
                <a:solidFill>
                  <a:srgbClr val="215112"/>
                </a:solidFill>
              </a:rPr>
              <a:t>Seznam nahraje zpět a přiloží požadované dokumenty:</a:t>
            </a:r>
          </a:p>
          <a:p>
            <a:pPr marL="800100" lvl="1" indent="-342900" algn="l">
              <a:buAutoNum type="alphaLcParenR"/>
            </a:pPr>
            <a:r>
              <a:rPr lang="cs-CZ" dirty="0" smtClean="0"/>
              <a:t>Prezenční </a:t>
            </a:r>
            <a:r>
              <a:rPr lang="cs-CZ" dirty="0"/>
              <a:t>listina z jednání Výběrového </a:t>
            </a:r>
            <a:r>
              <a:rPr lang="cs-CZ" dirty="0" smtClean="0"/>
              <a:t>orgánu</a:t>
            </a:r>
          </a:p>
          <a:p>
            <a:pPr marL="800100" lvl="1" indent="-342900" algn="l">
              <a:buAutoNum type="alphaLcParenR"/>
            </a:pPr>
            <a:r>
              <a:rPr lang="cs-CZ" dirty="0"/>
              <a:t>Zápis z jednání Výběrového </a:t>
            </a:r>
            <a:r>
              <a:rPr lang="cs-CZ" dirty="0" smtClean="0"/>
              <a:t>orgánu</a:t>
            </a:r>
          </a:p>
          <a:p>
            <a:pPr marL="800100" lvl="1" indent="-342900" algn="l">
              <a:buAutoNum type="alphaLcParenR"/>
            </a:pPr>
            <a:r>
              <a:rPr lang="cs-CZ" dirty="0"/>
              <a:t>Aktuální složení orgánů podílejících se na výběru </a:t>
            </a:r>
            <a:r>
              <a:rPr lang="cs-CZ" dirty="0" smtClean="0"/>
              <a:t>projektů</a:t>
            </a:r>
          </a:p>
          <a:p>
            <a:pPr marL="800100" lvl="1" indent="-342900" algn="l">
              <a:buAutoNum type="alphaLcParenR"/>
            </a:pPr>
            <a:r>
              <a:rPr lang="cs-CZ" dirty="0"/>
              <a:t>Doklad o schválení výběru projektů příslušným orgánem </a:t>
            </a:r>
            <a:r>
              <a:rPr lang="cs-CZ" dirty="0" smtClean="0"/>
              <a:t>MAS</a:t>
            </a:r>
          </a:p>
          <a:p>
            <a:pPr lvl="1" algn="l"/>
            <a:endParaRPr lang="cs-CZ" sz="800" dirty="0"/>
          </a:p>
          <a:p>
            <a:pPr marL="1200150" lvl="2" indent="-285750" algn="l">
              <a:buFont typeface="Wingdings" panose="05000000000000000000" pitchFamily="2" charset="2"/>
              <a:buChar char="q"/>
            </a:pPr>
            <a:r>
              <a:rPr lang="cs-CZ" sz="1400" dirty="0" smtClean="0">
                <a:solidFill>
                  <a:srgbClr val="215112"/>
                </a:solidFill>
              </a:rPr>
              <a:t>Nejpozději </a:t>
            </a:r>
            <a:r>
              <a:rPr lang="cs-CZ" sz="1400" dirty="0">
                <a:solidFill>
                  <a:srgbClr val="215112"/>
                </a:solidFill>
              </a:rPr>
              <a:t>do termínu registrace na RO SZIF (Viz. Výzva</a:t>
            </a:r>
            <a:r>
              <a:rPr lang="cs-CZ" sz="1400" dirty="0" smtClean="0">
                <a:solidFill>
                  <a:srgbClr val="215112"/>
                </a:solidFill>
              </a:rPr>
              <a:t>)</a:t>
            </a:r>
            <a:endParaRPr lang="cs-CZ" sz="1400" dirty="0">
              <a:solidFill>
                <a:srgbClr val="21511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5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97" y="620688"/>
            <a:ext cx="9138303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Registrace Žádosti o dotaci </a:t>
            </a:r>
            <a:r>
              <a:rPr lang="cs-CZ" dirty="0" smtClean="0"/>
              <a:t> - Seznam vybraných a nevybraných </a:t>
            </a:r>
            <a:r>
              <a:rPr lang="cs-CZ" dirty="0" err="1" smtClean="0"/>
              <a:t>ŽoD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77072"/>
            <a:ext cx="7920000" cy="18450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</a:t>
            </a:r>
            <a:r>
              <a:rPr lang="cs-CZ" dirty="0" smtClean="0"/>
              <a:t>kázka Seznamu vybraných a nevybraných </a:t>
            </a:r>
            <a:r>
              <a:rPr lang="cs-CZ" dirty="0" err="1" smtClean="0"/>
              <a:t>ŽoD</a:t>
            </a:r>
            <a:r>
              <a:rPr lang="cs-CZ" dirty="0" smtClean="0"/>
              <a:t> vygenerovaného z Portálu farmáře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Seznam lze použít i ke zveřejnění na internetových stránkách </a:t>
            </a:r>
            <a:br>
              <a:rPr lang="cs-CZ" dirty="0" smtClean="0"/>
            </a:br>
            <a:r>
              <a:rPr lang="cs-CZ" dirty="0" smtClean="0"/>
              <a:t>(dle Pravidel)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8928992" cy="2691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905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28800"/>
            <a:ext cx="7920000" cy="39604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215112"/>
                </a:solidFill>
              </a:rPr>
              <a:t>Předání nevybraných </a:t>
            </a:r>
            <a:r>
              <a:rPr lang="cs-CZ" dirty="0" smtClean="0">
                <a:solidFill>
                  <a:srgbClr val="215112"/>
                </a:solidFill>
              </a:rPr>
              <a:t>žádostí na RO SZIF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F77121"/>
                </a:solidFill>
              </a:rPr>
              <a:t>přes Portál farmáře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F77121"/>
                </a:solidFill>
              </a:rPr>
              <a:t>MAS nahraje elektronicky podepsané nevybrané Žádosti o dotaci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F77121"/>
                </a:solidFill>
              </a:rPr>
              <a:t>nahrávání bude probíhat po jedné, bez příloh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cs-CZ" dirty="0"/>
          </a:p>
          <a:p>
            <a:pPr lvl="1"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Předání papírových příloh na RO SZIF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F36523"/>
                </a:solidFill>
              </a:rPr>
              <a:t>přílohy, které není možné zaslat elektronicky </a:t>
            </a:r>
          </a:p>
          <a:p>
            <a:pPr lvl="2"/>
            <a:r>
              <a:rPr lang="cs-CZ" dirty="0" smtClean="0"/>
              <a:t>limit na přílohy přes PF je 10 MB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F36523"/>
                </a:solidFill>
              </a:rPr>
              <a:t>MAS označí přílohu identifikačním údajem žadatele (např. IČ)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F36523"/>
                </a:solidFill>
              </a:rPr>
              <a:t>MAS donese na RO SZIF </a:t>
            </a:r>
            <a:r>
              <a:rPr lang="cs-CZ" sz="1600" dirty="0" smtClean="0"/>
              <a:t>po předchozí domluvě </a:t>
            </a:r>
            <a:r>
              <a:rPr lang="cs-CZ" sz="1600" dirty="0" smtClean="0">
                <a:solidFill>
                  <a:srgbClr val="F36523"/>
                </a:solidFill>
              </a:rPr>
              <a:t>s RO SZIF!!!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nejpozději v den finální registrace projektů na RO SZIF dle Výzvy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187624" y="404664"/>
            <a:ext cx="6652046" cy="72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3600" kern="0" dirty="0" smtClean="0"/>
              <a:t>Registrace Žádosti o dotaci - MAS</a:t>
            </a:r>
            <a:endParaRPr lang="cs-CZ" sz="3600" kern="0" dirty="0"/>
          </a:p>
        </p:txBody>
      </p:sp>
    </p:spTree>
    <p:extLst>
      <p:ext uri="{BB962C8B-B14F-4D97-AF65-F5344CB8AC3E}">
        <p14:creationId xmlns="" xmlns:p14="http://schemas.microsoft.com/office/powerpoint/2010/main" val="4004274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085638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Administrace </a:t>
            </a:r>
            <a:r>
              <a:rPr lang="cs-CZ" dirty="0" err="1"/>
              <a:t>ŽoD</a:t>
            </a:r>
            <a:r>
              <a:rPr lang="cs-CZ" dirty="0"/>
              <a:t> na RO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016" y="1556792"/>
            <a:ext cx="8856984" cy="396044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RO SZIF </a:t>
            </a:r>
            <a:r>
              <a:rPr lang="cs-CZ" dirty="0" smtClean="0"/>
              <a:t>– registrace </a:t>
            </a:r>
            <a:r>
              <a:rPr lang="cs-CZ" dirty="0" err="1" smtClean="0"/>
              <a:t>ŽoD</a:t>
            </a:r>
            <a:r>
              <a:rPr lang="cs-CZ" dirty="0" smtClean="0"/>
              <a:t>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/>
              <a:t>Do 5 pracovních dnů od termínu registrace stanoveného ve Výzvě 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RO SZIF </a:t>
            </a:r>
            <a:r>
              <a:rPr lang="cs-CZ" dirty="0" smtClean="0"/>
              <a:t>– o zaregistrování </a:t>
            </a:r>
            <a:r>
              <a:rPr lang="cs-CZ" dirty="0" err="1" smtClean="0"/>
              <a:t>ŽoD</a:t>
            </a:r>
            <a:r>
              <a:rPr lang="cs-CZ" dirty="0" smtClean="0"/>
              <a:t> informuje žadatele </a:t>
            </a:r>
            <a:r>
              <a:rPr lang="cs-CZ" dirty="0" smtClean="0">
                <a:solidFill>
                  <a:srgbClr val="215112"/>
                </a:solidFill>
              </a:rPr>
              <a:t>přes </a:t>
            </a:r>
            <a:r>
              <a:rPr lang="cs-CZ" dirty="0">
                <a:solidFill>
                  <a:srgbClr val="215112"/>
                </a:solidFill>
              </a:rPr>
              <a:t>P</a:t>
            </a:r>
            <a:r>
              <a:rPr lang="cs-CZ" dirty="0" smtClean="0">
                <a:solidFill>
                  <a:srgbClr val="215112"/>
                </a:solidFill>
              </a:rPr>
              <a:t>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RO SZIF </a:t>
            </a:r>
            <a:r>
              <a:rPr lang="cs-CZ" dirty="0" smtClean="0"/>
              <a:t>po registraci žádosti informuje MAS:</a:t>
            </a:r>
          </a:p>
          <a:p>
            <a:pPr lvl="2">
              <a:buAutoNum type="alphaLcParenR"/>
            </a:pPr>
            <a:r>
              <a:rPr lang="cs-CZ" dirty="0"/>
              <a:t>o</a:t>
            </a:r>
            <a:r>
              <a:rPr lang="cs-CZ" dirty="0" smtClean="0"/>
              <a:t> ukončení administrace (se zdůvodněním) – zjištění neodstranitelných nedostatků</a:t>
            </a:r>
          </a:p>
          <a:p>
            <a:pPr lvl="2">
              <a:buAutoNum type="alphaLcParenR"/>
            </a:pPr>
            <a:r>
              <a:rPr lang="cs-CZ" dirty="0" smtClean="0"/>
              <a:t>o vyzvání žadatele k odstranění nedostatků (do 56 kalendářních dnů)</a:t>
            </a:r>
          </a:p>
          <a:p>
            <a:pPr lvl="2">
              <a:buAutoNum type="alphaLcParenR"/>
            </a:pPr>
            <a:r>
              <a:rPr lang="cs-CZ" dirty="0" smtClean="0"/>
              <a:t>doplnění neúplné dokumentace – žadatel předá MAS – MAS zkontroluje</a:t>
            </a:r>
            <a:endParaRPr lang="cs-CZ" dirty="0"/>
          </a:p>
          <a:p>
            <a:pPr marL="2000250" lvl="4" indent="-171450">
              <a:buFont typeface="Courier New" panose="02070309020205020404" pitchFamily="49" charset="0"/>
              <a:buChar char="o"/>
            </a:pPr>
            <a:r>
              <a:rPr lang="cs-CZ" dirty="0" smtClean="0"/>
              <a:t>Pokud je nutné opravit doplnění      vyzve žadatele s pevně daným termínem k opravě </a:t>
            </a:r>
          </a:p>
          <a:p>
            <a:pPr marL="1828800" lvl="4" indent="0"/>
            <a:r>
              <a:rPr lang="cs-CZ" dirty="0"/>
              <a:t>	</a:t>
            </a:r>
            <a:r>
              <a:rPr lang="cs-CZ" dirty="0" smtClean="0"/>
              <a:t>		MAS znovu kontroluje </a:t>
            </a:r>
            <a:r>
              <a:rPr lang="cs-CZ" dirty="0" err="1" smtClean="0"/>
              <a:t>ŽoD</a:t>
            </a:r>
            <a:endParaRPr lang="cs-CZ" dirty="0" smtClean="0"/>
          </a:p>
          <a:p>
            <a:pPr marL="1828800" lvl="4" indent="0"/>
            <a:r>
              <a:rPr lang="cs-CZ" dirty="0"/>
              <a:t>	</a:t>
            </a:r>
            <a:r>
              <a:rPr lang="cs-CZ" dirty="0" smtClean="0"/>
              <a:t>		kontrola, el. podpis, verifikace       předá žadateli</a:t>
            </a:r>
          </a:p>
          <a:p>
            <a:pPr marL="1828800" lvl="4" indent="0"/>
            <a:r>
              <a:rPr lang="cs-CZ" dirty="0"/>
              <a:t>	</a:t>
            </a:r>
            <a:r>
              <a:rPr lang="cs-CZ" dirty="0" smtClean="0"/>
              <a:t>		žadatel – pošle opravenou </a:t>
            </a:r>
            <a:r>
              <a:rPr lang="cs-CZ" dirty="0" err="1" smtClean="0"/>
              <a:t>ŽoD</a:t>
            </a:r>
            <a:r>
              <a:rPr lang="cs-CZ" dirty="0" smtClean="0"/>
              <a:t> přes PF na RO SZIF</a:t>
            </a:r>
          </a:p>
          <a:p>
            <a:pPr marL="1828800" lvl="4" indent="0"/>
            <a:r>
              <a:rPr lang="cs-CZ" dirty="0" smtClean="0"/>
              <a:t>	 nejpozději v termínu stanoveném v Žádosti o doplnění neúplné dokumentace</a:t>
            </a:r>
          </a:p>
          <a:p>
            <a:pPr marL="1828800" lvl="4" indent="0"/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b="1" dirty="0" smtClean="0"/>
              <a:t>14 kalendářních dnů </a:t>
            </a:r>
            <a:r>
              <a:rPr lang="cs-CZ" dirty="0" smtClean="0"/>
              <a:t>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dirty="0" smtClean="0"/>
              <a:t>Pouze 1 doplnění na RO SZIF ze strany žadatele!</a:t>
            </a:r>
            <a:endParaRPr lang="cs-CZ" dirty="0"/>
          </a:p>
          <a:p>
            <a:pPr marL="2114550" lvl="4">
              <a:buFont typeface="Courier New" panose="02070309020205020404" pitchFamily="49" charset="0"/>
              <a:buChar char="o"/>
            </a:pPr>
            <a:r>
              <a:rPr lang="cs-CZ" dirty="0" smtClean="0"/>
              <a:t>Kontrola na RO SZIF – </a:t>
            </a:r>
            <a:r>
              <a:rPr lang="cs-CZ" b="1" dirty="0" smtClean="0"/>
              <a:t>do 14 kalendářních dnů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4572000" y="4401944"/>
            <a:ext cx="216024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Přímá spojnice se šipkou 5"/>
          <p:cNvCxnSpPr/>
          <p:nvPr/>
        </p:nvCxnSpPr>
        <p:spPr bwMode="auto">
          <a:xfrm>
            <a:off x="4591256" y="4617968"/>
            <a:ext cx="216024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Přímá spojnice se šipkou 6"/>
          <p:cNvCxnSpPr/>
          <p:nvPr/>
        </p:nvCxnSpPr>
        <p:spPr bwMode="auto">
          <a:xfrm>
            <a:off x="4591256" y="4797152"/>
            <a:ext cx="216024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Přímá spojnice se šipkou 7"/>
          <p:cNvCxnSpPr/>
          <p:nvPr/>
        </p:nvCxnSpPr>
        <p:spPr bwMode="auto">
          <a:xfrm>
            <a:off x="7020272" y="4797152"/>
            <a:ext cx="216024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Přímá spojnice se šipkou 8"/>
          <p:cNvCxnSpPr/>
          <p:nvPr/>
        </p:nvCxnSpPr>
        <p:spPr bwMode="auto">
          <a:xfrm>
            <a:off x="4600048" y="4993920"/>
            <a:ext cx="216024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Přímá spojnice se šipkou 9"/>
          <p:cNvCxnSpPr/>
          <p:nvPr/>
        </p:nvCxnSpPr>
        <p:spPr bwMode="auto">
          <a:xfrm>
            <a:off x="2778920" y="5202824"/>
            <a:ext cx="216024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702160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4180216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Postupy pro odvolání žadatele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7920000" cy="396044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215112"/>
                </a:solidFill>
              </a:rPr>
              <a:t>Pokud žadatel nesouhlasí s postupem </a:t>
            </a:r>
            <a:r>
              <a:rPr lang="cs-CZ" dirty="0" smtClean="0">
                <a:solidFill>
                  <a:srgbClr val="215112"/>
                </a:solidFill>
              </a:rPr>
              <a:t>MAS, </a:t>
            </a:r>
            <a:r>
              <a:rPr lang="cs-CZ" dirty="0">
                <a:solidFill>
                  <a:srgbClr val="215112"/>
                </a:solidFill>
              </a:rPr>
              <a:t>může se odvolat proti: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36523"/>
                </a:solidFill>
              </a:rPr>
              <a:t>postupu </a:t>
            </a:r>
            <a:r>
              <a:rPr lang="cs-CZ" dirty="0">
                <a:solidFill>
                  <a:srgbClr val="F36523"/>
                </a:solidFill>
              </a:rPr>
              <a:t>administrace na MAS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36523"/>
                </a:solidFill>
              </a:rPr>
              <a:t>přidělené </a:t>
            </a:r>
            <a:r>
              <a:rPr lang="cs-CZ" dirty="0">
                <a:solidFill>
                  <a:srgbClr val="F36523"/>
                </a:solidFill>
              </a:rPr>
              <a:t>výši bodového hodnocení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36523"/>
                </a:solidFill>
              </a:rPr>
              <a:t>do </a:t>
            </a:r>
            <a:r>
              <a:rPr lang="cs-CZ" dirty="0">
                <a:solidFill>
                  <a:schemeClr val="tx1"/>
                </a:solidFill>
              </a:rPr>
              <a:t>15 pracovních dnů </a:t>
            </a:r>
            <a:r>
              <a:rPr lang="cs-CZ" dirty="0">
                <a:solidFill>
                  <a:srgbClr val="F36523"/>
                </a:solidFill>
              </a:rPr>
              <a:t>od provedení příslušného úkonu MAS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21511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MAS postup přezkoumá a informuje o výsledku do </a:t>
            </a:r>
            <a:r>
              <a:rPr lang="cs-CZ" dirty="0" smtClean="0">
                <a:solidFill>
                  <a:schemeClr val="tx1"/>
                </a:solidFill>
              </a:rPr>
              <a:t>10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Pokud žadatel nesouhlasí s postupem nebo rozhodnutím RO SZIF, může se odvolat na CP SZIF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do 15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215112"/>
                </a:solidFill>
              </a:rPr>
              <a:t>Pokud žadatel nesouhlasí s rozhodnutím CP SZIF, může se odvolat k Přezkumné komisi </a:t>
            </a:r>
            <a:r>
              <a:rPr lang="cs-CZ" dirty="0" err="1" smtClean="0">
                <a:solidFill>
                  <a:srgbClr val="215112"/>
                </a:solidFill>
              </a:rPr>
              <a:t>Mze</a:t>
            </a:r>
            <a:endParaRPr lang="cs-CZ" dirty="0" smtClean="0">
              <a:solidFill>
                <a:srgbClr val="215112"/>
              </a:solidFill>
            </a:endParaRPr>
          </a:p>
          <a:p>
            <a:pPr lvl="2">
              <a:buSzPct val="95000"/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o 30 dnů od vyjádření CP SZIF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21511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21511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dirty="0">
              <a:solidFill>
                <a:srgbClr val="F365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366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49" y="2255903"/>
            <a:ext cx="7886701" cy="5410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Kdo se moc ptá, moc se dozví!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4348" y="3040811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cs-CZ" sz="5600" b="1" dirty="0" smtClean="0"/>
              <a:t>Petr </a:t>
            </a:r>
            <a:r>
              <a:rPr lang="cs-CZ" sz="5600" b="1" dirty="0" err="1" smtClean="0"/>
              <a:t>Piekar</a:t>
            </a:r>
            <a:endParaRPr lang="cs-CZ" sz="5600" b="1" dirty="0" smtClean="0"/>
          </a:p>
          <a:p>
            <a:pPr algn="ctr">
              <a:buNone/>
            </a:pPr>
            <a:r>
              <a:rPr lang="pt-BR" sz="5600" dirty="0" smtClean="0"/>
              <a:t>MAS Pobeskydí, z. s.</a:t>
            </a:r>
          </a:p>
          <a:p>
            <a:pPr algn="ctr">
              <a:buNone/>
            </a:pPr>
            <a:r>
              <a:rPr lang="pt-BR" sz="5600" dirty="0" smtClean="0"/>
              <a:t>739 53 Třanovice čp. 1</a:t>
            </a:r>
          </a:p>
          <a:p>
            <a:pPr algn="ctr">
              <a:buNone/>
            </a:pPr>
            <a:r>
              <a:rPr lang="pt-BR" sz="5600" dirty="0" smtClean="0"/>
              <a:t>tel.: </a:t>
            </a:r>
            <a:r>
              <a:rPr lang="pt-BR" sz="5600" dirty="0" smtClean="0">
                <a:hlinkClick r:id="rId2"/>
              </a:rPr>
              <a:t>+420 558 431 083</a:t>
            </a:r>
            <a:endParaRPr lang="pt-BR" sz="5600" dirty="0" smtClean="0"/>
          </a:p>
          <a:p>
            <a:pPr algn="ctr">
              <a:buNone/>
            </a:pPr>
            <a:r>
              <a:rPr lang="pt-BR" sz="5600" dirty="0" smtClean="0"/>
              <a:t>e-mail: </a:t>
            </a:r>
            <a:r>
              <a:rPr lang="pt-BR" sz="5600" dirty="0" smtClean="0">
                <a:hlinkClick r:id="rId3"/>
              </a:rPr>
              <a:t>piekar@pobeskydi.cz</a:t>
            </a:r>
            <a:r>
              <a:rPr lang="pt-BR" sz="5600" dirty="0" smtClean="0"/>
              <a:t/>
            </a:r>
            <a:br>
              <a:rPr lang="pt-BR" sz="5600" dirty="0" smtClean="0"/>
            </a:br>
            <a:endParaRPr lang="pt-BR" sz="5600" dirty="0" smtClean="0"/>
          </a:p>
          <a:p>
            <a:pPr algn="ctr">
              <a:buNone/>
            </a:pPr>
            <a:r>
              <a:rPr lang="pt-BR" sz="5600" dirty="0" smtClean="0">
                <a:hlinkClick r:id="rId4"/>
              </a:rPr>
              <a:t>www.pobeskydi.cz</a:t>
            </a:r>
            <a:endParaRPr lang="pt-BR" sz="5600" dirty="0" smtClean="0"/>
          </a:p>
          <a:p>
            <a:pPr algn="ctr">
              <a:buNone/>
            </a:pPr>
            <a:r>
              <a:rPr lang="pt-BR" sz="5600" dirty="0" smtClean="0">
                <a:hlinkClick r:id="rId5"/>
              </a:rPr>
              <a:t>www.facebook.com/MASPobeskydi</a:t>
            </a:r>
            <a:endParaRPr lang="pt-BR" sz="5600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46605" y="571068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Využijte možnost osobní konzultace! Jsme tady pro Vás!</a:t>
            </a:r>
            <a:br>
              <a:rPr lang="cs-CZ" sz="2000" b="1" dirty="0" smtClean="0">
                <a:solidFill>
                  <a:schemeClr val="bg1"/>
                </a:solidFill>
              </a:rPr>
            </a:br>
            <a:r>
              <a:rPr lang="cs-CZ" sz="2000" b="1" dirty="0" smtClean="0">
                <a:solidFill>
                  <a:schemeClr val="bg1"/>
                </a:solidFill>
              </a:rPr>
              <a:t>Rezervujte si datum a čas podání Žádosti o dotaci na MAS!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67122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						Generování </a:t>
            </a:r>
            <a:r>
              <a:rPr lang="cs-CZ" dirty="0" err="1" smtClean="0"/>
              <a:t>ŽoD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81" y="1966785"/>
            <a:ext cx="1734245" cy="36603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" y="1147885"/>
            <a:ext cx="6678468" cy="8189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0657" y="2060848"/>
            <a:ext cx="5179539" cy="3963590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 bwMode="auto">
          <a:xfrm flipH="1">
            <a:off x="5872027" y="3356992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04248" y="3200359"/>
            <a:ext cx="244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smtClean="0">
                <a:solidFill>
                  <a:srgbClr val="F77121"/>
                </a:solidFill>
              </a:rPr>
              <a:t>Žadatel vybere MAS, </a:t>
            </a:r>
          </a:p>
          <a:p>
            <a:pPr algn="l"/>
            <a:r>
              <a:rPr lang="cs-CZ" dirty="0" smtClean="0">
                <a:solidFill>
                  <a:srgbClr val="F77121"/>
                </a:solidFill>
              </a:rPr>
              <a:t>přes kterou bude žádat o dotaci</a:t>
            </a:r>
            <a:endParaRPr lang="cs-CZ" dirty="0">
              <a:solidFill>
                <a:srgbClr val="F77121"/>
              </a:solidFill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21284" y="1966785"/>
            <a:ext cx="1734245" cy="2380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1284" y="4976336"/>
            <a:ext cx="1734245" cy="2380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1810657" y="4221088"/>
            <a:ext cx="5281623" cy="1728192"/>
          </a:xfrm>
          <a:prstGeom prst="rect">
            <a:avLst/>
          </a:prstGeom>
          <a:solidFill>
            <a:srgbClr val="EEF6EB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003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Generování formuláře </a:t>
            </a:r>
            <a:r>
              <a:rPr lang="cs-CZ" dirty="0" err="1" smtClean="0"/>
              <a:t>ŽoD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021" y="1204287"/>
            <a:ext cx="5648567" cy="55375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8874" y="2204864"/>
            <a:ext cx="29409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/>
              <a:t>Vyplnit hlavičku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dirty="0"/>
          </a:p>
          <a:p>
            <a:pPr algn="l"/>
            <a:endParaRPr lang="cs-CZ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77121"/>
                </a:solidFill>
              </a:rPr>
              <a:t>Vybrat </a:t>
            </a:r>
            <a:r>
              <a:rPr lang="cs-CZ" dirty="0" err="1" smtClean="0">
                <a:solidFill>
                  <a:srgbClr val="F77121"/>
                </a:solidFill>
              </a:rPr>
              <a:t>Fichi</a:t>
            </a:r>
            <a:r>
              <a:rPr lang="cs-CZ" dirty="0" smtClean="0">
                <a:solidFill>
                  <a:srgbClr val="F77121"/>
                </a:solidFill>
              </a:rPr>
              <a:t> z aktuální výzvy, v rámci které chce žadatel žádat</a:t>
            </a:r>
            <a:endParaRPr lang="cs-CZ" dirty="0">
              <a:solidFill>
                <a:srgbClr val="F7712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F7712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77121"/>
                </a:solidFill>
              </a:rPr>
              <a:t>Zvolit název projektu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dirty="0">
              <a:solidFill>
                <a:srgbClr val="F77121"/>
              </a:solidFill>
            </a:endParaRPr>
          </a:p>
          <a:p>
            <a:pPr algn="l"/>
            <a:endParaRPr lang="cs-CZ" dirty="0">
              <a:solidFill>
                <a:srgbClr val="F7712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F77121"/>
                </a:solidFill>
              </a:rPr>
              <a:t>Generovat žádost</a:t>
            </a:r>
            <a:endParaRPr lang="cs-CZ" dirty="0">
              <a:solidFill>
                <a:srgbClr val="F77121"/>
              </a:solidFill>
            </a:endParaRPr>
          </a:p>
        </p:txBody>
      </p:sp>
      <p:sp>
        <p:nvSpPr>
          <p:cNvPr id="9" name="Šipka doprava 8"/>
          <p:cNvSpPr/>
          <p:nvPr/>
        </p:nvSpPr>
        <p:spPr bwMode="auto">
          <a:xfrm flipH="1">
            <a:off x="8100392" y="4653136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Šipka doprava 9"/>
          <p:cNvSpPr/>
          <p:nvPr/>
        </p:nvSpPr>
        <p:spPr bwMode="auto">
          <a:xfrm flipH="1">
            <a:off x="7164288" y="4941168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 rot="10800000" flipH="1">
            <a:off x="6748605" y="553930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457723" y="472617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76256" y="56123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488123" y="501420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	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58223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766641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Generování formuláře </a:t>
            </a:r>
            <a:r>
              <a:rPr lang="cs-CZ" dirty="0" err="1"/>
              <a:t>ŽoD</a:t>
            </a:r>
            <a:r>
              <a:rPr lang="cs-CZ" dirty="0"/>
              <a:t>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2088000"/>
            <a:ext cx="8460488" cy="39604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Stáhnout a uložit </a:t>
            </a:r>
          </a:p>
          <a:p>
            <a:pPr marL="0" indent="0"/>
            <a:r>
              <a:rPr lang="cs-CZ" dirty="0" smtClean="0"/>
              <a:t>    Žádost o dotaci</a:t>
            </a:r>
          </a:p>
          <a:p>
            <a:pPr marL="0" indent="0"/>
            <a:r>
              <a:rPr lang="cs-CZ" dirty="0" smtClean="0"/>
              <a:t>    do PC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4935" y="1131313"/>
            <a:ext cx="5609065" cy="5726687"/>
          </a:xfrm>
          <a:prstGeom prst="rect">
            <a:avLst/>
          </a:prstGeom>
        </p:spPr>
      </p:pic>
      <p:sp>
        <p:nvSpPr>
          <p:cNvPr id="6" name="Šipka nahoru 5"/>
          <p:cNvSpPr/>
          <p:nvPr/>
        </p:nvSpPr>
        <p:spPr bwMode="auto">
          <a:xfrm rot="5400000" flipH="1">
            <a:off x="6776443" y="5230628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058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171145" cy="4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Formulář </a:t>
            </a:r>
            <a:r>
              <a:rPr lang="cs-CZ" dirty="0" err="1" smtClean="0"/>
              <a:t>ŽoD</a:t>
            </a:r>
            <a:r>
              <a:rPr lang="cs-CZ" dirty="0" smtClean="0"/>
              <a:t> – strana A – identifikační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000" cy="3960440"/>
          </a:xfrm>
        </p:spPr>
        <p:txBody>
          <a:bodyPr/>
          <a:lstStyle/>
          <a:p>
            <a:r>
              <a:rPr lang="cs-CZ" dirty="0" smtClean="0"/>
              <a:t>Důležité je vyplnit pole </a:t>
            </a:r>
            <a:r>
              <a:rPr lang="cs-CZ" b="1" dirty="0" smtClean="0">
                <a:solidFill>
                  <a:schemeClr val="tx1"/>
                </a:solidFill>
              </a:rPr>
              <a:t>12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chemeClr val="tx1"/>
                </a:solidFill>
              </a:rPr>
              <a:t>13</a:t>
            </a:r>
            <a:r>
              <a:rPr lang="cs-CZ" dirty="0" smtClean="0"/>
              <a:t>, aby se zobrazily všechny strany Žádosti.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4499992" y="3600453"/>
            <a:ext cx="1559998" cy="173590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827584" y="3615450"/>
            <a:ext cx="1584176" cy="143597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009" y="2420888"/>
            <a:ext cx="6319965" cy="443711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4523783" y="2547485"/>
            <a:ext cx="792088" cy="23889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6335310" y="2924944"/>
            <a:ext cx="2649327" cy="576063"/>
          </a:xfrm>
          <a:prstGeom prst="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Pod tlačítkem MENU je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lang="cs-CZ" dirty="0"/>
              <a:t>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místěn instruktážní list</a:t>
            </a:r>
          </a:p>
        </p:txBody>
      </p:sp>
    </p:spTree>
    <p:extLst>
      <p:ext uri="{BB962C8B-B14F-4D97-AF65-F5344CB8AC3E}">
        <p14:creationId xmlns="" xmlns:p14="http://schemas.microsoft.com/office/powerpoint/2010/main" val="1033500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303139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/>
              <a:t>B1 - Popis projektu - všeobecná strana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20370"/>
            <a:ext cx="8267700" cy="369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6905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3139" cy="444216"/>
          </a:xfrm>
        </p:spPr>
        <p:txBody>
          <a:bodyPr>
            <a:normAutofit fontScale="90000"/>
          </a:bodyPr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 smtClean="0"/>
              <a:t>B1 - </a:t>
            </a:r>
            <a:r>
              <a:rPr lang="pl-PL" dirty="0"/>
              <a:t>Popis projektu - všeobecná strana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31250"/>
            <a:ext cx="7920038" cy="28933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30731"/>
            <a:ext cx="8371338" cy="113803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39552" y="2114663"/>
            <a:ext cx="3204448" cy="954107"/>
          </a:xfrm>
          <a:prstGeom prst="rect">
            <a:avLst/>
          </a:prstGeom>
          <a:solidFill>
            <a:schemeClr val="accent1"/>
          </a:solidFill>
          <a:ln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Automatický výpočet data předložení </a:t>
            </a:r>
            <a:r>
              <a:rPr lang="cs-CZ" sz="1400" dirty="0" err="1" smtClean="0"/>
              <a:t>ŽoP</a:t>
            </a:r>
            <a:r>
              <a:rPr lang="cs-CZ" sz="1400" dirty="0" smtClean="0"/>
              <a:t> na MAS </a:t>
            </a:r>
            <a:br>
              <a:rPr lang="cs-CZ" sz="1400" dirty="0" smtClean="0"/>
            </a:br>
            <a:r>
              <a:rPr lang="cs-CZ" sz="1400" dirty="0" smtClean="0"/>
              <a:t>(15 kalendářních dní před termínem předložení na RO)</a:t>
            </a:r>
            <a:endParaRPr lang="cs-CZ" sz="1400" dirty="0"/>
          </a:p>
        </p:txBody>
      </p:sp>
      <p:sp>
        <p:nvSpPr>
          <p:cNvPr id="6" name="Šipka doleva 5"/>
          <p:cNvSpPr/>
          <p:nvPr/>
        </p:nvSpPr>
        <p:spPr bwMode="auto">
          <a:xfrm>
            <a:off x="5174191" y="2530990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910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1438</Words>
  <Application>Microsoft Office PowerPoint</Application>
  <PresentationFormat>Předvádění na obrazovce (4:3)</PresentationFormat>
  <Paragraphs>205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1_Motiv Office</vt:lpstr>
      <vt:lpstr>Motiv sady Office</vt:lpstr>
      <vt:lpstr>Žádost o dotaci v Portálu farmáře</vt:lpstr>
      <vt:lpstr>https://www.szif.cz/</vt:lpstr>
      <vt:lpstr>Portál farmáře</vt:lpstr>
      <vt:lpstr>      Generování ŽoD</vt:lpstr>
      <vt:lpstr>Generování formuláře ŽoD </vt:lpstr>
      <vt:lpstr>Generování formuláře ŽoD </vt:lpstr>
      <vt:lpstr>Formulář ŽoD – strana A – identifikační údaje</vt:lpstr>
      <vt:lpstr>Formulář ŽoD – strana B1 - Popis projektu - všeobecná strana</vt:lpstr>
      <vt:lpstr>Formulář ŽoD – strana B1 - Popis projektu - všeobecná strana</vt:lpstr>
      <vt:lpstr>Formulář ŽoD – strana B1 - Popis projektu - všeobecná strana</vt:lpstr>
      <vt:lpstr>Formulář ŽoD – strana B2 - specifické strany čl. 14</vt:lpstr>
      <vt:lpstr>Snímek 12</vt:lpstr>
      <vt:lpstr>Snímek 13</vt:lpstr>
      <vt:lpstr>Snímek 14</vt:lpstr>
      <vt:lpstr>Formulář ŽoD – strana B3 Zakázky</vt:lpstr>
      <vt:lpstr>Formulář ŽoD – strana C1 Výdaje projektu</vt:lpstr>
      <vt:lpstr>Formulář ŽoD – strana C2 - Struktura financování</vt:lpstr>
      <vt:lpstr>Formulář ŽoD – strana E1 - Preferenční kritéria - žadatel</vt:lpstr>
      <vt:lpstr>Formulář ŽoD – strana E2 - Preferenční kritéria přidělená MAS</vt:lpstr>
      <vt:lpstr>Formulář ŽoD – strana F - Hodnotící indikátory</vt:lpstr>
      <vt:lpstr>Formulář ŽoD – strana G - Čestná prohlášení</vt:lpstr>
      <vt:lpstr>Formulář ŽoD – strana H - Záznamový list</vt:lpstr>
      <vt:lpstr>Formulář ŽoD - Kontrola vyplněných údajů</vt:lpstr>
      <vt:lpstr>Podání Žádosti o dotaci na MAS – administrativní kroky</vt:lpstr>
      <vt:lpstr>Administrativní kontrola ŽoD na MAS  </vt:lpstr>
      <vt:lpstr>Hodnocení projektů I.</vt:lpstr>
      <vt:lpstr>Hodnocení projektů II.</vt:lpstr>
      <vt:lpstr>Formulář ŽoD - Elektronické podepsání MAS</vt:lpstr>
      <vt:lpstr>Registrace Žádosti o dotaci - žadatel</vt:lpstr>
      <vt:lpstr>Registrace Žádosti o dotaci - žadatel</vt:lpstr>
      <vt:lpstr>Registrace Žádosti o dotaci - žadatel</vt:lpstr>
      <vt:lpstr>Registrace Žádosti o dotaci - MAS</vt:lpstr>
      <vt:lpstr>Registrace Žádosti o dotaci  - Seznam vybraných a nevybraných ŽoD </vt:lpstr>
      <vt:lpstr>Snímek 34</vt:lpstr>
      <vt:lpstr>Administrace ŽoD na RO SZIF</vt:lpstr>
      <vt:lpstr>Postupy pro odvolání žadatele</vt:lpstr>
      <vt:lpstr>Kdo se moc ptá, moc se dozví!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napište název prezentace a umístěte na střed</dc:title>
  <dc:creator>Vaio</dc:creator>
  <cp:lastModifiedBy>Vaio</cp:lastModifiedBy>
  <cp:revision>6</cp:revision>
  <dcterms:created xsi:type="dcterms:W3CDTF">2017-03-21T14:22:33Z</dcterms:created>
  <dcterms:modified xsi:type="dcterms:W3CDTF">2017-03-23T07:34:58Z</dcterms:modified>
</cp:coreProperties>
</file>