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74" r:id="rId4"/>
    <p:sldId id="277" r:id="rId5"/>
    <p:sldId id="281" r:id="rId6"/>
    <p:sldId id="266" r:id="rId7"/>
    <p:sldId id="278" r:id="rId8"/>
    <p:sldId id="268" r:id="rId9"/>
    <p:sldId id="275" r:id="rId10"/>
    <p:sldId id="288" r:id="rId11"/>
    <p:sldId id="276" r:id="rId12"/>
    <p:sldId id="280" r:id="rId13"/>
    <p:sldId id="273" r:id="rId14"/>
    <p:sldId id="271" r:id="rId15"/>
    <p:sldId id="269" r:id="rId16"/>
    <p:sldId id="283" r:id="rId17"/>
    <p:sldId id="284" r:id="rId18"/>
    <p:sldId id="285" r:id="rId19"/>
    <p:sldId id="286" r:id="rId20"/>
    <p:sldId id="287" r:id="rId21"/>
    <p:sldId id="282" r:id="rId22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EDD3243D-45DB-4E3E-9649-E19726ACCCF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B6301985-8373-4E1C-B2D6-F81775B551F5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A3158CA6-D371-41DC-86BD-8489F258A6C3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DDC5AC9-1795-4CFA-96A7-8D21519C5215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BEDD42-ED63-43AA-ACE1-C22FB045552B}" type="slidenum">
              <a:t>‹#›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75199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xmlns="" id="{1FAAC0F5-681B-467E-8DDE-865C56B645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xmlns="" id="{DAAD727C-0210-4233-BF19-87025233028E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4" name="Zástupný symbol pro záhlaví 3">
            <a:extLst>
              <a:ext uri="{FF2B5EF4-FFF2-40B4-BE49-F238E27FC236}">
                <a16:creationId xmlns:a16="http://schemas.microsoft.com/office/drawing/2014/main" xmlns="" id="{C8359997-D617-4710-A801-DF62A85C0CE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9B86A443-6E80-4DF8-ADE1-52C52D24B5D0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392CF529-6B17-4F30-9F0F-D4DD5AE298C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1596A9CB-5915-4744-A452-4EEA6A5708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D1A77447-10FB-495B-AFC8-20BCC0D9BB0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965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cs-CZ" sz="20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xmlns="" id="{39AE4273-3249-4248-A3C7-F60AC8D9C38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3685516-8D42-48CA-9B0A-4B3FE51F6522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xmlns="" id="{F973D258-2646-4FF0-8F6D-5BDA4BF18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xmlns="" id="{B680435C-4202-4CC2-8452-394D1C9B9F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676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xmlns="" id="{4C0158D0-60E7-4ABC-8D91-D0D37FDAC54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00B5ED8-7A19-42F8-A72F-4FEEC56585B5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xmlns="" id="{730F3F0C-125A-4CD4-B11B-177F1C6091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xmlns="" id="{4D836C87-F210-4911-923E-4DCB9B07A0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985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783F397-5A6D-44B3-858D-CB2A738A8D4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78"/>
            <a:ext cx="7772400" cy="14698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0D53E374-BB93-47C2-92F1-BF35BCF7BBC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47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619C57B-7B36-4B3C-9987-376E174F6C5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8A1BC2-B917-4FDD-B180-E02EB309C642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8590CFD5-1CC1-4429-A7C1-BD5B8D78AC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245FF86-7FA7-45BC-B3D2-7EF70ABBCB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B4A4A9-69E0-48C2-B905-759C3EE9B743}" type="slidenum">
              <a:t>‹#›</a:t>
            </a:fld>
            <a:endParaRPr lang="cs-CZ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xmlns="" id="{362BC0CC-7310-422A-BA84-736FB79909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4515"/>
            <a:ext cx="8229243" cy="4525923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>
                <a:latin typeface="Arial" pitchFamily="18"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60312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F80BBB7-4209-4EEA-8F65-FF669F25497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4A97581D-8168-4BF4-9EA6-037F6266336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BD149EF-7DF6-4931-9875-BF4618D4A3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00192C-6D71-4169-838B-C3322B0581A2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B4BC013-A32A-498F-9E33-385741241D2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0A6C9E66-C24C-4AC4-BFB0-3A3747424C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9111D5-34F6-4D1A-B45E-E70A206093D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705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E6147B8F-E222-40EF-8A1C-2BE3A60CC3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76"/>
            <a:ext cx="2057400" cy="585143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63B13530-F6BE-496B-9AD9-1EB4753B6BA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76"/>
            <a:ext cx="6019915" cy="585143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FDEE5A4-F2D0-4AF1-8990-4D3D5AA3B60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91E4E9-5390-4791-8FDC-663D3ED6BCBF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36B9C28-2824-4528-8162-0768129DC7F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287DD88-3613-41F0-AD41-57FC30E1C2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630C38-5395-487A-870E-15E481C48E4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38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4EBB021-5CBC-4DAA-97F6-19E83CC738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2F922FA9-C687-4D53-A91D-F9253EDA94C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cs-CZ"/>
              <a:t>Kliknutím lze upravit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CF7906E-2859-4866-816B-E38523DCAE1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AA8E-5388-44B5-A716-275AE235A085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A6E2C50-A225-4D96-BECB-3BFE55CC3E0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1DB8F6C-D734-4D35-AA21-BA7EAB768A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9D9150-B1B2-4118-ACE7-2A65B07FC6A5}" type="slidenum">
              <a:t>‹#›</a:t>
            </a:fld>
            <a:endParaRPr lang="cs-CZ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xmlns="" id="{F1B11031-FC51-448F-9C17-613B33AE1C3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4515"/>
            <a:ext cx="8229243" cy="4525923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>
                <a:latin typeface="Arial" pitchFamily="18"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685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BB8FB5-2080-4876-B893-FCF8B7EAF8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156" y="4406758"/>
            <a:ext cx="7772400" cy="1362236"/>
          </a:xfrm>
        </p:spPr>
        <p:txBody>
          <a:bodyPr anchor="t" anchorCtr="0"/>
          <a:lstStyle>
            <a:lvl1pPr algn="l">
              <a:defRPr sz="4000" b="1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EBF5B16-D699-47C6-924F-5BDB42B621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156" y="2906639"/>
            <a:ext cx="7772400" cy="1500118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BE692E4-BB5A-4C43-9F3A-1C1079DE51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36123D-88A8-4A0A-A5BB-ADFE42E1BCE5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3052A83-B90F-4B2E-89AD-DA0AECD25B0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4978740-30DD-4451-BDEF-4B33EEEE6C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A5B804-B4F5-4101-A240-D5B23CA8B32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56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90098DD-FA12-4362-AA55-4261876503C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4841737E-DA1B-4570-87A0-8C39DF8F04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4038475" cy="4525923"/>
          </a:xfrm>
        </p:spPr>
        <p:txBody>
          <a:bodyPr anchor="t" anchorCtr="0"/>
          <a:lstStyle>
            <a:lvl1pPr marL="343082" indent="-343082" algn="l">
              <a:spcBef>
                <a:spcPts val="700"/>
              </a:spcBef>
              <a:buSzPct val="100000"/>
              <a:buFont typeface="Arial" pitchFamily="34"/>
              <a:buChar char="•"/>
              <a:defRPr sz="2800"/>
            </a:lvl1pPr>
          </a:lstStyle>
          <a:p>
            <a:pPr lvl="0"/>
            <a:r>
              <a:rPr lang="cs-CZ"/>
              <a:t>Kliknutím lze upravit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B49A8833-2AC4-4D52-A666-A297158F669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48315" y="1600200"/>
            <a:ext cx="4038475" cy="4525923"/>
          </a:xfrm>
        </p:spPr>
        <p:txBody>
          <a:bodyPr anchor="t" anchorCtr="0"/>
          <a:lstStyle>
            <a:lvl1pPr marL="343082" indent="-343082" algn="l">
              <a:spcBef>
                <a:spcPts val="700"/>
              </a:spcBef>
              <a:buSzPct val="100000"/>
              <a:buFont typeface="Arial" pitchFamily="34"/>
              <a:buChar char="•"/>
              <a:defRPr sz="2800"/>
            </a:lvl1pPr>
          </a:lstStyle>
          <a:p>
            <a:pPr lvl="0"/>
            <a:r>
              <a:rPr lang="cs-CZ"/>
              <a:t>Kliknutím lze upravit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EDDB4CE7-4331-4C0B-8703-D7697305A4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1AA4E5-C475-43B0-869F-9129160AD0F9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4426DBEA-7C16-43C7-8ADE-DA8D6D7F753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AE5FAD42-CAF4-4652-BCCB-A59E9E5180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CEEE2A-3465-4B10-A157-9716B48B181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57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99F79DD-3129-464D-8B2C-82B23A8F660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5CD67E86-E08B-46BC-9A99-4C7B623A62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039"/>
            <a:ext cx="4040276" cy="639723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32C21F25-37C4-4E3D-9B0F-0F13CE23FD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174763"/>
            <a:ext cx="4040276" cy="3951360"/>
          </a:xfrm>
        </p:spPr>
        <p:txBody>
          <a:bodyPr anchor="t" anchorCtr="0"/>
          <a:lstStyle>
            <a:lvl1pPr marL="343082" indent="-343082" algn="l">
              <a:spcBef>
                <a:spcPts val="600"/>
              </a:spcBef>
              <a:buSzPct val="100000"/>
              <a:buFont typeface="Arial" pitchFamily="34"/>
              <a:buChar char="•"/>
              <a:defRPr sz="2400"/>
            </a:lvl1pPr>
          </a:lstStyle>
          <a:p>
            <a:pPr lvl="0"/>
            <a:r>
              <a:rPr lang="cs-CZ"/>
              <a:t>Kliknutím lze upravit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xmlns="" id="{35DF487D-F46B-4C7B-B9D1-33AB0EE4017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78" y="1535039"/>
            <a:ext cx="4041721" cy="639723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6DE1F4C3-4595-4336-B483-3C6A33F89A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45078" y="2174763"/>
            <a:ext cx="4041721" cy="3951360"/>
          </a:xfrm>
        </p:spPr>
        <p:txBody>
          <a:bodyPr anchor="t" anchorCtr="0"/>
          <a:lstStyle>
            <a:lvl1pPr marL="343082" indent="-343082" algn="l">
              <a:spcBef>
                <a:spcPts val="600"/>
              </a:spcBef>
              <a:buSzPct val="100000"/>
              <a:buFont typeface="Arial" pitchFamily="34"/>
              <a:buChar char="•"/>
              <a:defRPr sz="2400"/>
            </a:lvl1pPr>
          </a:lstStyle>
          <a:p>
            <a:pPr lvl="0"/>
            <a:r>
              <a:rPr lang="cs-CZ"/>
              <a:t>Kliknutím lze upravit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A6834313-04BC-42FF-AC33-ADAEF8758EF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9C46D4-1818-47CA-95DB-084817D505E8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6D66AB46-9C69-4DC8-9816-F56F67E49CA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02C5976A-18F5-4FEA-A193-9F3900538B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7202D1-4C1E-4811-99AB-834660D2696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40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422DA0C-3364-4B84-8DE6-CD7EE7BCA2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D3A233CA-D93C-429B-8FA2-6D8EDEA7A9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0F8E59-76BE-4B5C-A1CE-F4DFAFD0878A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CB27AA3C-CC83-4C7E-88A7-64F52BF2B6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D0070D8E-36BB-4CEE-9B7B-8D55C5E2D6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769870-2150-45EB-8DB6-A285539900D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77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ABF4DBEF-54BC-4FB0-863F-525E638E05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FFA0F5-22FD-4D18-A024-1F589D68E67E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52909669-66CB-4BC8-B0B1-081BE3F8B1C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4AA7FCFE-703B-4AC4-9F9C-34277763FA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CA9271-2612-414C-8BF6-C3EB47A088F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07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3C5C9C1-EA57-4BBE-B7B9-EBEE7D6BB7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2884"/>
            <a:ext cx="3008156" cy="1162083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8201A4F1-455B-431C-8D62-987146D80F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575157" y="272884"/>
            <a:ext cx="5111642" cy="5853238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cs-CZ"/>
              <a:t>Kliknutím lze upravit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56450E08-FA47-4F40-9DF9-BCD9C8E176C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4958"/>
            <a:ext cx="3008156" cy="469115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F2B04AD7-CE02-46D8-A1B2-F64C15D5BC1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DEA446-0A6F-4FAD-A3B7-0018A5ABD6AF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2352FF82-DC20-42BA-BC06-80A7681D57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E2E1F0F2-AE81-4E21-B3A4-176B4BD354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15ADEC-076C-413D-A975-CAF1F2A5E61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64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61F84EE-03CE-4D11-AE5E-DBB2C2B9D3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443" y="4800600"/>
            <a:ext cx="5486400" cy="566644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rázek 2">
            <a:extLst>
              <a:ext uri="{FF2B5EF4-FFF2-40B4-BE49-F238E27FC236}">
                <a16:creationId xmlns:a16="http://schemas.microsoft.com/office/drawing/2014/main" xmlns="" id="{42553CA8-538A-46E2-9821-ABA5C4BBB1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92443" y="612721"/>
            <a:ext cx="5486400" cy="4114800"/>
          </a:xfrm>
        </p:spPr>
        <p:txBody>
          <a:bodyPr anchor="t"/>
          <a:lstStyle>
            <a:lvl1pPr hangingPunct="0">
              <a:defRPr>
                <a:latin typeface="Arial" pitchFamily="18"/>
              </a:defRPr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3C03F613-83D5-4655-BD29-7E9AAFD183B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443" y="5367244"/>
            <a:ext cx="5486400" cy="80495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F17F1034-14ED-46A0-B73B-B7E1C4A5FC6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798ECA-F1F8-42E0-A502-062301AB1CDC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2D57624C-C614-40B0-932A-762490BBC7F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253FED31-3A25-4899-BC31-04E0D932CC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0D5D2C-4D38-402C-944B-CA664E10955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07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xmlns="" id="{6EDAB30A-252E-40AB-9802-F1DA348960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9C79740F-FE4E-4F9E-87F2-BD0E38485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5ED23E8-0135-4DE9-A121-780963226C0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515"/>
            <a:ext cx="213371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CD4D7F6C-4F67-4BD8-8B17-0C6AEF13B50C}" type="datetime1">
              <a:rPr lang="cs-CZ"/>
              <a:pPr lvl="0"/>
              <a:t>06.04.2021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336F3AA-9440-417F-833B-FB947F7B0B3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5" y="6356515"/>
            <a:ext cx="289547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220186A-D386-4E75-AF25-5B9A867B1AC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4" y="6356515"/>
            <a:ext cx="213371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B422C605-AA5B-49AE-AC17-CF0A83C39EEC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Mangal" pitchFamily="2"/>
        </a:defRPr>
      </a:lvl1pPr>
    </p:titleStyle>
    <p:bodyStyle>
      <a:lvl1pPr marL="343082" marR="0" lvl="0" indent="-343082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cs-CZ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Mangal" pitchFamily="2"/>
        </a:defRPr>
      </a:lvl1pPr>
      <a:lvl2pPr marL="743041" marR="0" lvl="1" indent="-285841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cs-CZ" sz="28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Mangal" pitchFamily="2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Mangal" pitchFamily="2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Mangal" pitchFamily="2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Mangal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zsraskovice.cz/wp-content/uploads/2014/&#353;kola8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E857999-DDBA-4E9A-95FF-3F269728ED8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24139" y="1446663"/>
            <a:ext cx="7935684" cy="1460309"/>
          </a:xfrm>
        </p:spPr>
        <p:txBody>
          <a:bodyPr/>
          <a:lstStyle/>
          <a:p>
            <a:pPr lvl="0"/>
            <a:r>
              <a:rPr lang="cs-CZ" b="1" dirty="0" smtClean="0">
                <a:solidFill>
                  <a:srgbClr val="0070C0"/>
                </a:solidFill>
              </a:rPr>
              <a:t/>
            </a:r>
            <a:br>
              <a:rPr lang="cs-CZ" b="1" dirty="0" smtClean="0">
                <a:solidFill>
                  <a:srgbClr val="0070C0"/>
                </a:solidFill>
              </a:rPr>
            </a:br>
            <a:r>
              <a:rPr lang="pt-BR" b="1" dirty="0" smtClean="0">
                <a:solidFill>
                  <a:srgbClr val="0070C0"/>
                </a:solidFill>
              </a:rPr>
              <a:t>PŘIJÍMACÍ </a:t>
            </a:r>
            <a:r>
              <a:rPr lang="pt-BR" b="1" dirty="0">
                <a:solidFill>
                  <a:srgbClr val="0070C0"/>
                </a:solidFill>
              </a:rPr>
              <a:t>ŘÍZENÍ DO MŠ A ZŠ 2021 </a:t>
            </a:r>
            <a:r>
              <a:rPr lang="cs-CZ" b="1" dirty="0">
                <a:solidFill>
                  <a:srgbClr val="0070C0"/>
                </a:solidFill>
              </a:rPr>
              <a:t/>
            </a:r>
            <a:br>
              <a:rPr lang="cs-CZ" b="1" dirty="0">
                <a:solidFill>
                  <a:srgbClr val="0070C0"/>
                </a:solidFill>
              </a:rPr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024D62D-453F-4AB4-A667-049D88B9EDE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03640" y="3179928"/>
            <a:ext cx="6400800" cy="2505545"/>
          </a:xfrm>
        </p:spPr>
        <p:txBody>
          <a:bodyPr/>
          <a:lstStyle/>
          <a:p>
            <a:pPr lvl="0"/>
            <a:r>
              <a:rPr lang="cs-CZ" sz="1600" dirty="0" smtClean="0">
                <a:solidFill>
                  <a:srgbClr val="002060"/>
                </a:solidFill>
              </a:rPr>
              <a:t>Mgr</a:t>
            </a:r>
            <a:r>
              <a:rPr lang="cs-CZ" sz="1600" dirty="0">
                <a:solidFill>
                  <a:srgbClr val="002060"/>
                </a:solidFill>
              </a:rPr>
              <a:t>. Hana </a:t>
            </a:r>
            <a:r>
              <a:rPr lang="cs-CZ" sz="1600" dirty="0" err="1" smtClean="0">
                <a:solidFill>
                  <a:srgbClr val="002060"/>
                </a:solidFill>
              </a:rPr>
              <a:t>Kachtíková</a:t>
            </a:r>
            <a:endParaRPr lang="cs-CZ" sz="1600" dirty="0" smtClean="0">
              <a:solidFill>
                <a:srgbClr val="002060"/>
              </a:solidFill>
            </a:endParaRPr>
          </a:p>
          <a:p>
            <a:pPr lvl="0"/>
            <a:endParaRPr lang="cs-CZ" sz="1600" dirty="0">
              <a:solidFill>
                <a:srgbClr val="002060"/>
              </a:solidFill>
            </a:endParaRPr>
          </a:p>
          <a:p>
            <a:pPr lvl="0"/>
            <a:r>
              <a:rPr lang="cs-CZ" sz="1600" dirty="0"/>
              <a:t>Místní akční plán Frýdek-Místek </a:t>
            </a:r>
            <a:r>
              <a:rPr lang="cs-CZ" sz="1600" dirty="0" smtClean="0"/>
              <a:t>II</a:t>
            </a:r>
          </a:p>
          <a:p>
            <a:r>
              <a:rPr lang="cs-CZ" sz="1600" b="1" dirty="0"/>
              <a:t>Metodického klubu společného vzdělávání</a:t>
            </a:r>
          </a:p>
          <a:p>
            <a:pPr lvl="0"/>
            <a:r>
              <a:rPr lang="cs-CZ" sz="1600" dirty="0"/>
              <a:t>MAP FM II, CZ.02.3.68/0.0/0.0/17_047/0008616</a:t>
            </a:r>
            <a:endParaRPr lang="cs-CZ" sz="1600" dirty="0">
              <a:solidFill>
                <a:srgbClr val="17375E"/>
              </a:solidFill>
            </a:endParaRPr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256" y="5403714"/>
            <a:ext cx="5759450" cy="1108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!!!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pokud je dítě přijato na jinou než spádovou ZŠ, oznámí ředitel této školy tuto skutečnost řediteli školy spádové,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to nejpozději do </a:t>
            </a:r>
            <a:r>
              <a:rPr lang="cs-CZ" u="sng" dirty="0">
                <a:solidFill>
                  <a:srgbClr val="FF0000"/>
                </a:solidFill>
              </a:rPr>
              <a:t>konce května </a:t>
            </a:r>
            <a:r>
              <a:rPr lang="cs-CZ" dirty="0"/>
              <a:t>kalendářního roku, v němž má dítě zahájit PŠD,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to </a:t>
            </a:r>
            <a:r>
              <a:rPr lang="cs-CZ" dirty="0"/>
              <a:t>samé platí v MŠ do </a:t>
            </a:r>
            <a:r>
              <a:rPr lang="cs-CZ" u="sng" dirty="0">
                <a:solidFill>
                  <a:srgbClr val="FF0000"/>
                </a:solidFill>
              </a:rPr>
              <a:t>konce června </a:t>
            </a:r>
            <a:r>
              <a:rPr lang="cs-CZ" dirty="0"/>
              <a:t>– povinné předškolní vzdělávání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4766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2FCFE55-8C5B-4F20-848D-FF6746686A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844440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ODKLAD </a:t>
            </a:r>
            <a:r>
              <a:rPr lang="cs-CZ" dirty="0"/>
              <a:t>PŠD (§ 37 ŠZ)</a:t>
            </a:r>
            <a:br>
              <a:rPr lang="cs-CZ" dirty="0"/>
            </a:b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FBE141A2-E595-4EDF-B8C7-0E4A8E4060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34369" y="1381836"/>
            <a:ext cx="8229600" cy="4186451"/>
          </a:xfrm>
        </p:spPr>
        <p:txBody>
          <a:bodyPr/>
          <a:lstStyle/>
          <a:p>
            <a:pPr algn="l"/>
            <a:r>
              <a:rPr lang="cs-CZ" dirty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2800" dirty="0" smtClean="0"/>
              <a:t>není-li </a:t>
            </a:r>
            <a:r>
              <a:rPr lang="cs-CZ" sz="2800" dirty="0"/>
              <a:t>dítě tělesně nebo duševně přiměřeně vyspělé a požádá-li o to písemně zákonný zástupce dítěte v době zápisu dítěte k PŠD → odklad PŠD o jeden školní rok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3200" dirty="0" smtClean="0"/>
              <a:t> </a:t>
            </a:r>
            <a:r>
              <a:rPr lang="cs-CZ" sz="3200" dirty="0"/>
              <a:t>žádost musí být doložena doporučujícím posouzením příslušného školského </a:t>
            </a:r>
            <a:r>
              <a:rPr lang="cs-CZ" sz="3200" dirty="0">
                <a:solidFill>
                  <a:srgbClr val="FF0000"/>
                </a:solidFill>
              </a:rPr>
              <a:t>poradenského zařízení a odborného lékaře nebo klinického psychologa </a:t>
            </a:r>
            <a:r>
              <a:rPr lang="cs-CZ" sz="3200" dirty="0" smtClean="0">
                <a:solidFill>
                  <a:srgbClr val="FF0000"/>
                </a:solidFill>
              </a:rPr>
              <a:t/>
            </a:r>
            <a:br>
              <a:rPr lang="cs-CZ" sz="3200" dirty="0" smtClean="0">
                <a:solidFill>
                  <a:srgbClr val="FF0000"/>
                </a:solidFill>
              </a:rPr>
            </a:br>
            <a:r>
              <a:rPr lang="cs-CZ" sz="3200" dirty="0" smtClean="0"/>
              <a:t>při </a:t>
            </a:r>
            <a:r>
              <a:rPr lang="cs-CZ" sz="3200" dirty="0"/>
              <a:t>zápisu do prvního ročníku základní škola </a:t>
            </a:r>
            <a:r>
              <a:rPr lang="cs-CZ" sz="3200" dirty="0">
                <a:solidFill>
                  <a:srgbClr val="FF0000"/>
                </a:solidFill>
              </a:rPr>
              <a:t>informuje zákonného zástupce dítěte o možnosti odkladu PŠD</a:t>
            </a:r>
            <a:br>
              <a:rPr lang="cs-CZ" sz="3200" dirty="0">
                <a:solidFill>
                  <a:srgbClr val="FF0000"/>
                </a:solidFill>
              </a:rPr>
            </a:br>
            <a:endParaRPr lang="cs-CZ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0B52BB7-26F4-4BCA-866D-F0B4BC37B0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ORGANIZACE ZÁPISU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6ACE2448-4127-40DF-A4B9-5B550060955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CCF76FC3-1E01-4A19-9C66-ABC33E2734B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zápis k PŠD je složen z formální části (zákonný zástupce dítěte požádá o zápis</a:t>
            </a:r>
            <a:r>
              <a:rPr lang="cs-CZ" dirty="0" smtClean="0"/>
              <a:t>)</a:t>
            </a:r>
          </a:p>
          <a:p>
            <a:r>
              <a:rPr lang="cs-CZ" dirty="0" smtClean="0"/>
              <a:t>Forma:</a:t>
            </a:r>
          </a:p>
          <a:p>
            <a:r>
              <a:rPr lang="cs-CZ" dirty="0" smtClean="0"/>
              <a:t>Osobně</a:t>
            </a:r>
          </a:p>
          <a:p>
            <a:r>
              <a:rPr lang="cs-CZ" dirty="0" smtClean="0"/>
              <a:t>Datovou schránkou</a:t>
            </a:r>
          </a:p>
          <a:p>
            <a:r>
              <a:rPr lang="cs-CZ" dirty="0" smtClean="0"/>
              <a:t>E-mailem s elektronickým podpisem</a:t>
            </a:r>
          </a:p>
          <a:p>
            <a:r>
              <a:rPr lang="cs-CZ" dirty="0" smtClean="0"/>
              <a:t>Poštou</a:t>
            </a:r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C95DB385-D399-4130-82BD-BCD83694ABDD}"/>
              </a:ext>
            </a:extLst>
          </p:cNvPr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solidFill>
            <a:srgbClr val="F4F4F4"/>
          </a:solidFill>
          <a:ln cap="flat">
            <a:noFill/>
            <a:prstDash val="solid"/>
          </a:ln>
        </p:spPr>
        <p:txBody>
          <a:bodyPr vert="horz" wrap="square" lIns="12691" tIns="17455" rIns="12691" bIns="17455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C73430B7-641D-4B51-993D-561A0B738CD2}"/>
              </a:ext>
            </a:extLst>
          </p:cNvPr>
          <p:cNvSpPr/>
          <p:nvPr/>
        </p:nvSpPr>
        <p:spPr>
          <a:xfrm>
            <a:off x="2355851" y="49710971"/>
            <a:ext cx="435133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O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ZŠ Raškovice - Foto 5 / 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B7C433D-7BC3-4905-99D0-4B92FD8C11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b="1" dirty="0">
                <a:solidFill>
                  <a:srgbClr val="0070C0"/>
                </a:solidFill>
              </a:rPr>
              <a:t>PŘIJÍMACÍ ŘÍZENÍ </a:t>
            </a:r>
            <a:r>
              <a:rPr lang="cs-CZ" b="1" dirty="0" smtClean="0">
                <a:solidFill>
                  <a:srgbClr val="0070C0"/>
                </a:solidFill>
              </a:rPr>
              <a:t>DO MŠ a </a:t>
            </a:r>
            <a:r>
              <a:rPr lang="cs-CZ" b="1" dirty="0">
                <a:solidFill>
                  <a:srgbClr val="0070C0"/>
                </a:solidFill>
              </a:rPr>
              <a:t>ZŠ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5BC05F9A-2FB9-41C5-9005-3839C2EA517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310185"/>
            <a:ext cx="8468435" cy="4820253"/>
          </a:xfrm>
        </p:spPr>
        <p:txBody>
          <a:bodyPr/>
          <a:lstStyle/>
          <a:p>
            <a:pPr marL="0" lv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MŠ</a:t>
            </a:r>
            <a:r>
              <a:rPr lang="cs-CZ" dirty="0" smtClean="0"/>
              <a:t> </a:t>
            </a:r>
            <a:r>
              <a:rPr lang="cs-CZ" sz="2800" dirty="0" smtClean="0"/>
              <a:t>rozhodování </a:t>
            </a:r>
            <a:r>
              <a:rPr lang="cs-CZ" sz="2800" dirty="0"/>
              <a:t>dle </a:t>
            </a:r>
            <a:r>
              <a:rPr lang="cs-CZ" sz="2800" dirty="0">
                <a:solidFill>
                  <a:srgbClr val="FF0000"/>
                </a:solidFill>
              </a:rPr>
              <a:t>§ 165 odst. 2 písm. b)</a:t>
            </a:r>
            <a:r>
              <a:rPr lang="cs-CZ" sz="2800" dirty="0"/>
              <a:t> ŠZ </a:t>
            </a:r>
            <a:endParaRPr lang="cs-CZ" sz="2800" dirty="0" smtClean="0"/>
          </a:p>
          <a:p>
            <a:pPr marL="0" lvl="0" indent="0">
              <a:buNone/>
            </a:pPr>
            <a:r>
              <a:rPr lang="cs-CZ" sz="2800" dirty="0" smtClean="0">
                <a:solidFill>
                  <a:srgbClr val="FF0000"/>
                </a:solidFill>
              </a:rPr>
              <a:t>ZŠ </a:t>
            </a:r>
            <a:r>
              <a:rPr lang="cs-CZ" sz="2800" dirty="0" smtClean="0"/>
              <a:t>rozhodování </a:t>
            </a:r>
            <a:r>
              <a:rPr lang="cs-CZ" sz="2800" dirty="0"/>
              <a:t>dle </a:t>
            </a:r>
            <a:r>
              <a:rPr lang="cs-CZ" sz="2800" dirty="0">
                <a:solidFill>
                  <a:srgbClr val="FF0000"/>
                </a:solidFill>
              </a:rPr>
              <a:t>§ 165 odst. 2 písm. e) </a:t>
            </a:r>
            <a:r>
              <a:rPr lang="cs-CZ" sz="2800" dirty="0" smtClean="0"/>
              <a:t>ŠZ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smtClean="0"/>
              <a:t>evidence </a:t>
            </a:r>
            <a:r>
              <a:rPr lang="cs-CZ" sz="2800" dirty="0"/>
              <a:t>žádostí (přihlášek) </a:t>
            </a:r>
            <a:r>
              <a:rPr lang="cs-CZ" sz="2800" b="1" dirty="0" smtClean="0">
                <a:solidFill>
                  <a:srgbClr val="FF0000"/>
                </a:solidFill>
              </a:rPr>
              <a:t>SPIS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smtClean="0"/>
              <a:t>zahájení </a:t>
            </a:r>
            <a:r>
              <a:rPr lang="cs-CZ" sz="2800" dirty="0"/>
              <a:t>správního řízení na žádost/přerušení řízení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smtClean="0"/>
              <a:t>žádost </a:t>
            </a:r>
            <a:r>
              <a:rPr lang="cs-CZ" sz="2800" dirty="0"/>
              <a:t>o odklad PŠD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smtClean="0"/>
              <a:t>založení </a:t>
            </a:r>
            <a:r>
              <a:rPr lang="cs-CZ" sz="2800" dirty="0"/>
              <a:t>spisu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smtClean="0"/>
              <a:t>informace </a:t>
            </a:r>
            <a:r>
              <a:rPr lang="cs-CZ" sz="2800" dirty="0"/>
              <a:t>o registračním čísle uchazeče a možnosti vyjádřit se k podkladům rozhodnutí </a:t>
            </a:r>
            <a:r>
              <a:rPr lang="cs-CZ" sz="2800" dirty="0" smtClean="0"/>
              <a:t>oznámení </a:t>
            </a:r>
            <a:r>
              <a:rPr lang="cs-CZ" sz="2800" dirty="0"/>
              <a:t>rozhodnutí </a:t>
            </a:r>
            <a:r>
              <a:rPr lang="cs-CZ" sz="2800" b="1" dirty="0" smtClean="0">
                <a:solidFill>
                  <a:srgbClr val="FF0000"/>
                </a:solidFill>
              </a:rPr>
              <a:t>– jen do spisu přijetí, nepřijetí písemně</a:t>
            </a:r>
            <a:endParaRPr lang="cs-CZ" sz="2800" b="1" dirty="0">
              <a:solidFill>
                <a:srgbClr val="FF0000"/>
              </a:solidFill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smtClean="0"/>
              <a:t>evidence </a:t>
            </a:r>
            <a:r>
              <a:rPr lang="cs-CZ" sz="2800" dirty="0"/>
              <a:t>odvolání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sz="2800" dirty="0" err="1" smtClean="0"/>
              <a:t>autoremedura</a:t>
            </a:r>
            <a:r>
              <a:rPr lang="cs-CZ" sz="2800" dirty="0" smtClean="0"/>
              <a:t>/předání </a:t>
            </a:r>
            <a:r>
              <a:rPr lang="cs-CZ" sz="2800" dirty="0"/>
              <a:t>spisů odvolacímu orgánu </a:t>
            </a:r>
            <a:r>
              <a:rPr lang="cs-CZ" sz="2800" dirty="0" smtClean="0"/>
              <a:t> </a:t>
            </a:r>
            <a:r>
              <a:rPr lang="cs-CZ" sz="2800" dirty="0"/>
              <a:t>uzavření spisů</a:t>
            </a:r>
          </a:p>
          <a:p>
            <a:pPr marL="0" lv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71FF0398-8678-4888-A42E-A813E93975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395786"/>
            <a:ext cx="8229600" cy="5730338"/>
          </a:xfrm>
        </p:spPr>
        <p:txBody>
          <a:bodyPr/>
          <a:lstStyle/>
          <a:p>
            <a:pPr algn="l"/>
            <a:r>
              <a:rPr lang="cs-CZ" sz="3200" dirty="0" smtClean="0"/>
              <a:t>nedostatky </a:t>
            </a:r>
            <a:r>
              <a:rPr lang="cs-CZ" sz="3200" dirty="0"/>
              <a:t>nebo vady žádosti → odstranění na místě nebo výzva k jejich odstranění (</a:t>
            </a:r>
            <a:r>
              <a:rPr lang="cs-CZ" sz="3200" dirty="0">
                <a:solidFill>
                  <a:srgbClr val="FF0000"/>
                </a:solidFill>
              </a:rPr>
              <a:t>přerušení řízení </a:t>
            </a:r>
            <a:r>
              <a:rPr lang="cs-CZ" sz="3200" dirty="0"/>
              <a:t>+ stanovení přiměřené lhůty k odstranění</a:t>
            </a:r>
            <a:r>
              <a:rPr lang="cs-CZ" sz="3200" dirty="0" smtClean="0"/>
              <a:t>)</a:t>
            </a:r>
            <a:br>
              <a:rPr lang="cs-CZ" sz="3200" dirty="0" smtClean="0"/>
            </a:br>
            <a:r>
              <a:rPr lang="cs-CZ" sz="3200" b="1" u="sng" dirty="0" smtClean="0">
                <a:solidFill>
                  <a:srgbClr val="FF0000"/>
                </a:solidFill>
              </a:rPr>
              <a:t>na dobu nezbytně nutnou</a:t>
            </a:r>
            <a:br>
              <a:rPr lang="cs-CZ" sz="3200" b="1" u="sng" dirty="0" smtClean="0">
                <a:solidFill>
                  <a:srgbClr val="FF0000"/>
                </a:solidFill>
              </a:rPr>
            </a:br>
            <a:r>
              <a:rPr lang="cs-CZ" sz="3200" dirty="0" smtClean="0"/>
              <a:t> nepřípustná </a:t>
            </a:r>
            <a:r>
              <a:rPr lang="cs-CZ" sz="3200" dirty="0"/>
              <a:t>žádost → usnesení o zastavení řízení </a:t>
            </a:r>
            <a:br>
              <a:rPr lang="cs-CZ" sz="3200" dirty="0"/>
            </a:br>
            <a:r>
              <a:rPr lang="cs-CZ" sz="3200" dirty="0" smtClean="0"/>
              <a:t>zpětvzetí </a:t>
            </a:r>
            <a:r>
              <a:rPr lang="cs-CZ" sz="3200" dirty="0"/>
              <a:t>žádosti (před vydáním rozhodnutí) → usnesení o zastavení </a:t>
            </a:r>
            <a:r>
              <a:rPr lang="cs-CZ" sz="3200" dirty="0" smtClean="0"/>
              <a:t>řízení (přijetí na jinou školu)</a:t>
            </a:r>
            <a:br>
              <a:rPr lang="cs-CZ" sz="3200" dirty="0" smtClean="0"/>
            </a:br>
            <a:r>
              <a:rPr lang="cs-CZ" sz="3200" b="1" dirty="0" smtClean="0">
                <a:solidFill>
                  <a:srgbClr val="FF0000"/>
                </a:solidFill>
              </a:rPr>
              <a:t>PO TERMÍNU oficiální žádost o ukončení vzdělávání</a:t>
            </a:r>
            <a:r>
              <a:rPr lang="cs-CZ" sz="3200" b="1" dirty="0">
                <a:solidFill>
                  <a:srgbClr val="FF0000"/>
                </a:solidFill>
              </a:rPr>
              <a:t/>
            </a:r>
            <a:br>
              <a:rPr lang="cs-CZ" sz="3200" b="1" dirty="0">
                <a:solidFill>
                  <a:srgbClr val="FF0000"/>
                </a:solidFill>
              </a:rPr>
            </a:br>
            <a:endParaRPr lang="cs-CZ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C93F94E-969B-4845-A3DB-A2E9C86107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>
                <a:solidFill>
                  <a:srgbClr val="0070C0"/>
                </a:solidFill>
              </a:rPr>
              <a:t>EVIDENCE DOKUMENTŮ (§ 64 AZ)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DAFDF34F-8F1E-42C2-912C-7D326BF715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pPr algn="l"/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>
                <a:solidFill>
                  <a:srgbClr val="FF0000"/>
                </a:solidFill>
              </a:rPr>
              <a:t>podací </a:t>
            </a:r>
            <a:r>
              <a:rPr lang="cs-CZ" sz="2400" dirty="0">
                <a:solidFill>
                  <a:srgbClr val="FF0000"/>
                </a:solidFill>
              </a:rPr>
              <a:t>deník / el. systém SSL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pořadová </a:t>
            </a:r>
            <a:r>
              <a:rPr lang="cs-CZ" sz="2400" dirty="0"/>
              <a:t>čísla tvoří číselnou řadu, která začíná číslem 1 a je složena z celých kladných čísel nepřetržitě po sobě jdoucích (ukončení číselné řady koncem roku) </a:t>
            </a:r>
            <a:br>
              <a:rPr lang="cs-CZ" sz="2400" dirty="0"/>
            </a:br>
            <a:r>
              <a:rPr lang="cs-CZ" sz="2400" dirty="0" smtClean="0"/>
              <a:t>číslo </a:t>
            </a:r>
            <a:r>
              <a:rPr lang="cs-CZ" sz="2400" dirty="0"/>
              <a:t>jednací (zkratka školy, pořadové číslo, kalendářní rok) </a:t>
            </a:r>
            <a:br>
              <a:rPr lang="cs-CZ" sz="2400" dirty="0"/>
            </a:br>
            <a:r>
              <a:rPr lang="cs-CZ" sz="2400" dirty="0" smtClean="0"/>
              <a:t>samostatná </a:t>
            </a:r>
            <a:r>
              <a:rPr lang="cs-CZ" sz="2400" dirty="0"/>
              <a:t>evidence dokumentů (např. správní řízení) → evidenční číslo</a:t>
            </a:r>
            <a:br>
              <a:rPr lang="cs-CZ" sz="2400" dirty="0"/>
            </a:br>
            <a:r>
              <a:rPr lang="cs-CZ" sz="2400" dirty="0"/>
              <a:t>spis musí být označen spisovou značkou (číslo jednací iniciačního dokumentu vloženého ve spisu, nebo jiné označení - § 12 vyhlášky č. 259/2012 Sb.) </a:t>
            </a:r>
            <a:br>
              <a:rPr lang="cs-CZ" sz="2400" dirty="0"/>
            </a:br>
            <a:r>
              <a:rPr lang="cs-CZ" sz="2400" dirty="0" smtClean="0"/>
              <a:t>spis </a:t>
            </a:r>
            <a:r>
              <a:rPr lang="cs-CZ" sz="2400" dirty="0"/>
              <a:t>tvoří - podání, protokoly, záznamy, písemná vyhotovení rozhodnutí a další písemnosti, které se vztahují k dané věci </a:t>
            </a:r>
            <a:br>
              <a:rPr lang="cs-CZ" sz="2400" dirty="0"/>
            </a:br>
            <a:r>
              <a:rPr lang="cs-CZ" sz="2400" dirty="0" smtClean="0"/>
              <a:t>spis </a:t>
            </a:r>
            <a:r>
              <a:rPr lang="cs-CZ" sz="2400" dirty="0"/>
              <a:t>musí obsahovat soupis všech svých součástí, včetně příloh, s určením data, kdy byly do spisu vloženy = sběrný arch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PŘERUŠENÍ  </a:t>
            </a:r>
            <a:r>
              <a:rPr lang="cs-CZ" dirty="0"/>
              <a:t>ŘÍZENÍ (§ 64 - § 65 SŘ)</a:t>
            </a:r>
            <a:br>
              <a:rPr lang="cs-CZ" dirty="0"/>
            </a:b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/>
              <a:t>správní orgán může z moci úřední řízení usnesením přerušit (např. současně s výzvou k odstranění nedostatků žádosti) </a:t>
            </a:r>
            <a:br>
              <a:rPr lang="cs-CZ" sz="2800" dirty="0"/>
            </a:br>
            <a:r>
              <a:rPr lang="cs-CZ" sz="2800" dirty="0" smtClean="0"/>
              <a:t>řízení </a:t>
            </a:r>
            <a:r>
              <a:rPr lang="cs-CZ" sz="2800" dirty="0"/>
              <a:t>lze přerušit na dobu nezbytně nutnou (stanovení lhůty přerušení, oznámení do VR, lze se odvolat) </a:t>
            </a:r>
            <a:br>
              <a:rPr lang="cs-CZ" sz="2800" dirty="0"/>
            </a:br>
            <a:r>
              <a:rPr lang="cs-CZ" sz="2800" dirty="0" smtClean="0"/>
              <a:t>lhůty </a:t>
            </a:r>
            <a:r>
              <a:rPr lang="cs-CZ" sz="2800" dirty="0"/>
              <a:t>týkající se provádění úkonů v řízení neběží (vydání rozhodnutí do 15 dnů ode dne skončení přerušení řízení) </a:t>
            </a:r>
            <a:br>
              <a:rPr lang="cs-CZ" sz="2800" dirty="0"/>
            </a:br>
            <a:r>
              <a:rPr lang="cs-CZ" sz="2800" dirty="0" smtClean="0"/>
              <a:t>po </a:t>
            </a:r>
            <a:r>
              <a:rPr lang="cs-CZ" sz="2800" dirty="0"/>
              <a:t>odstranění překážky vyrozumí správní orgán účastníky o pokračování řízení a provede o tom záznam do spisu</a:t>
            </a:r>
            <a:br>
              <a:rPr lang="cs-CZ" sz="2800" dirty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2426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ÚČASTNÍCI ŘÍZENÍ A JEJICH ZASTOUPENÍ (§ 27 - § 35 SŘ)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zastoupení účastníka řízení: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zákonný zástupce – stačí jeden ve shodě </a:t>
            </a:r>
            <a:br>
              <a:rPr lang="cs-CZ" dirty="0" smtClean="0"/>
            </a:br>
            <a:r>
              <a:rPr lang="cs-CZ" dirty="0" smtClean="0"/>
              <a:t>opatrovník - </a:t>
            </a:r>
            <a:r>
              <a:rPr lang="cs-CZ" dirty="0"/>
              <a:t>ustanoví správní orgán usnesením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zmocněnec - soud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účastník </a:t>
            </a:r>
            <a:r>
              <a:rPr lang="cs-CZ" dirty="0"/>
              <a:t>řízení nemá procesní způsobilost </a:t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písemnosti </a:t>
            </a:r>
            <a:r>
              <a:rPr lang="cs-CZ" dirty="0">
                <a:solidFill>
                  <a:srgbClr val="FF0000"/>
                </a:solidFill>
              </a:rPr>
              <a:t>se doručují </a:t>
            </a:r>
            <a:r>
              <a:rPr lang="cs-CZ" dirty="0" err="1" smtClean="0">
                <a:solidFill>
                  <a:srgbClr val="FF0000"/>
                </a:solidFill>
              </a:rPr>
              <a:t>zák.zástupci</a:t>
            </a:r>
            <a:r>
              <a:rPr lang="cs-CZ" dirty="0">
                <a:solidFill>
                  <a:srgbClr val="FF0000"/>
                </a:solidFill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4159608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SPRÁVNÍ ORGÁN -  ŠKOLA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správním </a:t>
            </a:r>
            <a:r>
              <a:rPr lang="cs-CZ" dirty="0"/>
              <a:t>orgánem ve škole je </a:t>
            </a:r>
            <a:r>
              <a:rPr lang="cs-CZ" dirty="0">
                <a:solidFill>
                  <a:srgbClr val="FF0000"/>
                </a:solidFill>
              </a:rPr>
              <a:t>právnická osoba vykonávající činnost školy = subjekt veřejné správy,</a:t>
            </a:r>
            <a:r>
              <a:rPr lang="cs-CZ" dirty="0"/>
              <a:t> ředitel je pouze vykonavatelem státní správy, který jménem právnické osoby jedná </a:t>
            </a:r>
            <a:br>
              <a:rPr lang="cs-CZ" dirty="0"/>
            </a:br>
            <a:r>
              <a:rPr lang="cs-CZ" dirty="0" smtClean="0"/>
              <a:t> ředitel </a:t>
            </a:r>
            <a:r>
              <a:rPr lang="cs-CZ" dirty="0"/>
              <a:t>školy je oprávněná úřední osoba (§ 15 odst. 2 SŘ</a:t>
            </a:r>
            <a:r>
              <a:rPr lang="cs-CZ" dirty="0" smtClean="0"/>
              <a:t>)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/>
              <a:t>v případě nepřítomnosti ředitele školy jej zastupuje zástupce ředitele nebo jiná pověřená osoba (v souladu s vnitřními předpisy školy) = v z. (</a:t>
            </a:r>
            <a:r>
              <a:rPr lang="cs-CZ" dirty="0">
                <a:solidFill>
                  <a:srgbClr val="FF0000"/>
                </a:solidFill>
              </a:rPr>
              <a:t>v zastoupení) </a:t>
            </a:r>
          </a:p>
        </p:txBody>
      </p:sp>
    </p:spTree>
    <p:extLst>
      <p:ext uri="{BB962C8B-B14F-4D97-AF65-F5344CB8AC3E}">
        <p14:creationId xmlns:p14="http://schemas.microsoft.com/office/powerpoint/2010/main" val="4236080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(§ 67 - § 70 SŘ)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>
          <a:xfrm>
            <a:off x="457200" y="1228299"/>
            <a:ext cx="8229600" cy="5349921"/>
          </a:xfrm>
        </p:spPr>
        <p:txBody>
          <a:bodyPr/>
          <a:lstStyle/>
          <a:p>
            <a:pPr marL="0" indent="0">
              <a:buNone/>
            </a:pPr>
            <a:r>
              <a:rPr lang="cs-CZ" sz="2800" dirty="0" smtClean="0">
                <a:solidFill>
                  <a:srgbClr val="FF0000"/>
                </a:solidFill>
              </a:rPr>
              <a:t>rozhodnutí </a:t>
            </a:r>
            <a:r>
              <a:rPr lang="cs-CZ" sz="2800" dirty="0"/>
              <a:t>obsahuje výrokovou část, odůvodnění a poučení účastníků </a:t>
            </a:r>
            <a:br>
              <a:rPr lang="cs-CZ" sz="2800" dirty="0"/>
            </a:br>
            <a:r>
              <a:rPr lang="cs-CZ" sz="2800" dirty="0" smtClean="0">
                <a:solidFill>
                  <a:srgbClr val="FF0000"/>
                </a:solidFill>
              </a:rPr>
              <a:t>výroková </a:t>
            </a:r>
            <a:r>
              <a:rPr lang="cs-CZ" sz="2800" dirty="0">
                <a:solidFill>
                  <a:srgbClr val="FF0000"/>
                </a:solidFill>
              </a:rPr>
              <a:t>část </a:t>
            </a:r>
            <a:r>
              <a:rPr lang="cs-CZ" sz="2800" dirty="0"/>
              <a:t>- řešení otázky, která je předmětem řízení, právní ustanovení, podle nichž bylo rozhodováno, označení účastníků, lhůta ke splnění ukládané povinnosti </a:t>
            </a:r>
            <a:br>
              <a:rPr lang="cs-CZ" sz="2800" dirty="0"/>
            </a:br>
            <a:r>
              <a:rPr lang="cs-CZ" sz="2800" dirty="0" smtClean="0">
                <a:solidFill>
                  <a:srgbClr val="FF0000"/>
                </a:solidFill>
              </a:rPr>
              <a:t>odůvodnění</a:t>
            </a:r>
            <a:r>
              <a:rPr lang="cs-CZ" sz="2800" dirty="0" smtClean="0"/>
              <a:t> </a:t>
            </a:r>
            <a:r>
              <a:rPr lang="cs-CZ" sz="2800" dirty="0"/>
              <a:t>- důvody výroku, podklady pro jeho vydání, úvahy, kterými se správní orgán řídil, a informace o tom, jak se správní orgán vypořádal s návrhy a námitkami účastníků a s jejich vyjádřením k podkladům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(není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třeba, jestliže správní orgán prvního stupně všem účastníkům v plném rozsahu vyhoví)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0505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>
            <a:extLst>
              <a:ext uri="{FF2B5EF4-FFF2-40B4-BE49-F238E27FC236}">
                <a16:creationId xmlns:a16="http://schemas.microsoft.com/office/drawing/2014/main" xmlns="" id="{FF4CC6D0-8BB6-4C52-98A7-80D8227C49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>
                <a:solidFill>
                  <a:srgbClr val="0070C0"/>
                </a:solidFill>
              </a:rPr>
              <a:t>PLATNÁ LEGISLATIVA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xmlns="" id="{2173F74A-63A2-49F7-8279-DB1627884E1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23"/>
          </a:xfrm>
        </p:spPr>
        <p:txBody>
          <a:bodyPr lIns="91440" tIns="45720" rIns="91440" bIns="45720"/>
          <a:lstStyle/>
          <a:p>
            <a:pPr lvl="0" hangingPunct="1">
              <a:spcBef>
                <a:spcPts val="800"/>
              </a:spcBef>
              <a:spcAft>
                <a:spcPts val="0"/>
              </a:spcAft>
            </a:pPr>
            <a:r>
              <a:rPr lang="cs-CZ" dirty="0">
                <a:latin typeface="Calibri" pitchFamily="18"/>
              </a:rPr>
              <a:t> zákon č. 561/2004 Sb., o předškolním, základním, středním, vyšším odborném a jiném vzdělávání (školský zákon), ve znění pozdějších předpisů (dále jen ŠZ)</a:t>
            </a:r>
          </a:p>
          <a:p>
            <a:pPr lvl="0" hangingPunct="1">
              <a:spcBef>
                <a:spcPts val="800"/>
              </a:spcBef>
              <a:spcAft>
                <a:spcPts val="0"/>
              </a:spcAft>
            </a:pPr>
            <a:r>
              <a:rPr lang="cs-CZ" dirty="0" smtClean="0">
                <a:latin typeface="Calibri" pitchFamily="18"/>
              </a:rPr>
              <a:t> </a:t>
            </a:r>
            <a:r>
              <a:rPr lang="cs-CZ" dirty="0">
                <a:latin typeface="Calibri" pitchFamily="18"/>
              </a:rPr>
              <a:t>zákon č. 500/2004 Sb., správní řád, ve znění pozdějších předpisů (dále jen SŘ)</a:t>
            </a:r>
          </a:p>
          <a:p>
            <a:pPr lvl="0" hangingPunct="1">
              <a:spcBef>
                <a:spcPts val="800"/>
              </a:spcBef>
              <a:spcAft>
                <a:spcPts val="0"/>
              </a:spcAft>
            </a:pPr>
            <a:r>
              <a:rPr lang="cs-CZ" dirty="0" smtClean="0">
                <a:latin typeface="Calibri" pitchFamily="18"/>
              </a:rPr>
              <a:t> </a:t>
            </a:r>
            <a:r>
              <a:rPr lang="cs-CZ" dirty="0">
                <a:latin typeface="Calibri" pitchFamily="18"/>
              </a:rPr>
              <a:t>zákon č. 89/2012 Sb., občanský zákoník, ve znění pozdějších předpisů</a:t>
            </a:r>
          </a:p>
          <a:p>
            <a:pPr lvl="0" hangingPunct="1">
              <a:spcBef>
                <a:spcPts val="800"/>
              </a:spcBef>
              <a:spcAft>
                <a:spcPts val="0"/>
              </a:spcAft>
            </a:pPr>
            <a:endParaRPr lang="cs-CZ" dirty="0">
              <a:latin typeface="Calibri" pitchFamily="18"/>
            </a:endParaRPr>
          </a:p>
          <a:p>
            <a:pPr lvl="0" hangingPunct="1">
              <a:spcBef>
                <a:spcPts val="800"/>
              </a:spcBef>
              <a:spcAft>
                <a:spcPts val="0"/>
              </a:spcAft>
            </a:pPr>
            <a:endParaRPr lang="cs-CZ" b="1" i="1" dirty="0">
              <a:latin typeface="Calibri" pitchFamily="18"/>
            </a:endParaRPr>
          </a:p>
          <a:p>
            <a:pPr lvl="0" hangingPunct="1">
              <a:spcBef>
                <a:spcPts val="800"/>
              </a:spcBef>
              <a:spcAft>
                <a:spcPts val="0"/>
              </a:spcAft>
            </a:pPr>
            <a:endParaRPr lang="cs-CZ" b="1" i="1" dirty="0">
              <a:latin typeface="Calibri" pitchFamily="18"/>
            </a:endParaRPr>
          </a:p>
          <a:p>
            <a:pPr lvl="0" hangingPunct="1">
              <a:spcBef>
                <a:spcPts val="800"/>
              </a:spcBef>
              <a:spcAft>
                <a:spcPts val="0"/>
              </a:spcAft>
            </a:pPr>
            <a:endParaRPr lang="cs-CZ" dirty="0">
              <a:latin typeface="Calibri" pitchFamily="1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75"/>
            <a:ext cx="8229600" cy="1868023"/>
          </a:xfrm>
        </p:spPr>
        <p:txBody>
          <a:bodyPr/>
          <a:lstStyle/>
          <a:p>
            <a:r>
              <a:rPr lang="cs-CZ" dirty="0"/>
              <a:t>OZNAMOVÁNÍ ROZHODNUTÍ O PŘIJETÍ DO MŠ, ZŠ ( § 183 odst. 2 ŠZ)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>
          <a:xfrm>
            <a:off x="457200" y="2402006"/>
            <a:ext cx="8229600" cy="3724117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rozhodnutí, kterým se vyhovuje žádosti o přijetí ke vzdělávání, se oznamují zveřejněním seznamu uchazečů pod přiděleným registračním číslem s výsledkem řízení u každého uchazeče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sz="2800" dirty="0" smtClean="0">
                <a:solidFill>
                  <a:srgbClr val="FF0000"/>
                </a:solidFill>
              </a:rPr>
              <a:t>seznam </a:t>
            </a:r>
            <a:r>
              <a:rPr lang="cs-CZ" sz="2800" dirty="0">
                <a:solidFill>
                  <a:srgbClr val="FF0000"/>
                </a:solidFill>
              </a:rPr>
              <a:t>se zveřejňuje na veřejně přístupném místě ve škole a v případě základní, střední a vyšší odborné školy též způsobem umožňujícím dálkový přístup, a to alespoň na dobu 15 </a:t>
            </a:r>
            <a:r>
              <a:rPr lang="cs-CZ" sz="2800" dirty="0" smtClean="0">
                <a:solidFill>
                  <a:srgbClr val="FF0000"/>
                </a:solidFill>
              </a:rPr>
              <a:t>dnů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526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8890077-8BBA-455F-9C88-8F84A40B9A1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F81B66E7-61AB-4A81-B1C8-CB7A933A2F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endParaRPr lang="cs-CZ"/>
          </a:p>
        </p:txBody>
      </p:sp>
      <p:pic>
        <p:nvPicPr>
          <p:cNvPr id="4" name="Picture 2" descr="http://smileys.cz/smiles/smajlici-skola/smileys-cz-33.gif">
            <a:extLst>
              <a:ext uri="{FF2B5EF4-FFF2-40B4-BE49-F238E27FC236}">
                <a16:creationId xmlns:a16="http://schemas.microsoft.com/office/drawing/2014/main" xmlns="" id="{816A1D74-7832-4BF8-A4A3-58DAB13EC9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25998" y="2117165"/>
            <a:ext cx="3492002" cy="349200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3922540-66FE-47A0-B016-FF8C6F9BF9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84444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PROVÁDĚCÍ PŘEDPISY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337481"/>
            <a:ext cx="8229600" cy="4981431"/>
          </a:xfrm>
        </p:spPr>
        <p:txBody>
          <a:bodyPr/>
          <a:lstStyle/>
          <a:p>
            <a:r>
              <a:rPr lang="cs-CZ" sz="2800" dirty="0" smtClean="0"/>
              <a:t>vyhláška </a:t>
            </a:r>
            <a:r>
              <a:rPr lang="cs-CZ" sz="2800" dirty="0"/>
              <a:t>č. 14/2005 Sb., o předškolním vzdělávání, ve znění pozdějších předpisů</a:t>
            </a:r>
          </a:p>
          <a:p>
            <a:r>
              <a:rPr lang="cs-CZ" sz="2800" dirty="0" smtClean="0"/>
              <a:t>vyhláška </a:t>
            </a:r>
            <a:r>
              <a:rPr lang="cs-CZ" sz="2800" dirty="0"/>
              <a:t>č. 48/2005 Sb., o základním vzdělávání a některých náležitostech plnění povinné školní docházky, ve znění pozdějších předpisů</a:t>
            </a:r>
          </a:p>
          <a:p>
            <a:r>
              <a:rPr lang="cs-CZ" sz="2800" dirty="0" smtClean="0"/>
              <a:t>vyhláška </a:t>
            </a:r>
            <a:r>
              <a:rPr lang="cs-CZ" sz="2800" dirty="0"/>
              <a:t>č. 27/2016 Sb., o vzdělávání žáků se speciálními vzdělávacími potřebami a žáků nadaných, ve znění pozdějších předpisů</a:t>
            </a:r>
          </a:p>
          <a:p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0B3295-2A3C-4885-BBF0-A9840A4AD5C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273EC67A-F1ED-4F50-B871-CED9E07BEEB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6F11D728-E17A-4483-A9D0-5D06F7BFFCE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Picture 2" descr="https://www.zsraskovice.cz/wp-content/uploads/2014/škola8.jpg">
            <a:hlinkClick r:id="rId2"/>
            <a:extLst>
              <a:ext uri="{FF2B5EF4-FFF2-40B4-BE49-F238E27FC236}">
                <a16:creationId xmlns:a16="http://schemas.microsoft.com/office/drawing/2014/main" xmlns="" id="{D66F00A7-F971-4744-BC80-CB99F68974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00764" y="1052995"/>
            <a:ext cx="8542114" cy="475199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F47909E-4CCD-4942-B121-C8F0FCD6441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86604"/>
            <a:ext cx="8229600" cy="5839520"/>
          </a:xfrm>
        </p:spPr>
        <p:txBody>
          <a:bodyPr/>
          <a:lstStyle/>
          <a:p>
            <a:pPr algn="l"/>
            <a:r>
              <a:rPr lang="cs-CZ" sz="3200" dirty="0"/>
              <a:t>obecní úřad obce, na jejímž území je školský obvod mateřské </a:t>
            </a:r>
            <a:r>
              <a:rPr lang="cs-CZ" sz="3200" dirty="0" smtClean="0"/>
              <a:t>a základní školy</a:t>
            </a:r>
            <a:r>
              <a:rPr lang="cs-CZ" sz="3200" dirty="0"/>
              <a:t>, </a:t>
            </a:r>
            <a:r>
              <a:rPr lang="cs-CZ" sz="3200" b="1" dirty="0">
                <a:solidFill>
                  <a:srgbClr val="0070C0"/>
                </a:solidFill>
              </a:rPr>
              <a:t>poskytuje</a:t>
            </a:r>
            <a:r>
              <a:rPr lang="cs-CZ" sz="3200" dirty="0"/>
              <a:t> této škole s dostatečným předstihem před termínem zápisu seznam dětí (obsahuje vždy jméno, popřípadě jména, a příjmení, datum narození a adresu místa trvalého pobytu dítěte, v případě cizince místo pobytu dítěte) </a:t>
            </a:r>
            <a:br>
              <a:rPr lang="cs-CZ" sz="3200" dirty="0"/>
            </a:b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CA7C414-5C3C-442E-8370-5EEAF05B58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5"/>
            <a:ext cx="8229600" cy="2291103"/>
          </a:xfrm>
        </p:spPr>
        <p:txBody>
          <a:bodyPr/>
          <a:lstStyle/>
          <a:p>
            <a:pPr lvl="0"/>
            <a:r>
              <a:rPr lang="cs-CZ" dirty="0">
                <a:solidFill>
                  <a:srgbClr val="0070C0"/>
                </a:solidFill>
              </a:rPr>
              <a:t>PŘEDŠKOLNÍ VZDĚLÁVÁNÍ (§ 34 </a:t>
            </a:r>
            <a:r>
              <a:rPr lang="cs-CZ" dirty="0" smtClean="0">
                <a:solidFill>
                  <a:srgbClr val="0070C0"/>
                </a:solidFill>
              </a:rPr>
              <a:t>ŠZ)</a:t>
            </a:r>
            <a:br>
              <a:rPr lang="cs-CZ" dirty="0" smtClean="0">
                <a:solidFill>
                  <a:srgbClr val="0070C0"/>
                </a:solidFill>
              </a:rPr>
            </a:br>
            <a:r>
              <a:rPr lang="cs-CZ" dirty="0" smtClean="0">
                <a:solidFill>
                  <a:srgbClr val="0070C0"/>
                </a:solidFill>
              </a:rPr>
              <a:t>Zápis do MŠ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FE703E5-E8A0-4F03-A758-9316D19706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934268"/>
            <a:ext cx="8229600" cy="3480179"/>
          </a:xfrm>
        </p:spPr>
        <p:txBody>
          <a:bodyPr/>
          <a:lstStyle/>
          <a:p>
            <a:pPr algn="l"/>
            <a:r>
              <a:rPr lang="cs-CZ" sz="3200" dirty="0" smtClean="0"/>
              <a:t>období </a:t>
            </a:r>
            <a:r>
              <a:rPr lang="cs-CZ" sz="3200" dirty="0"/>
              <a:t>od 2. května do 16. </a:t>
            </a:r>
            <a:r>
              <a:rPr lang="cs-CZ" sz="3200" dirty="0" smtClean="0"/>
              <a:t>května 2021</a:t>
            </a:r>
            <a:br>
              <a:rPr lang="cs-CZ" sz="3200" dirty="0" smtClean="0"/>
            </a:br>
            <a:r>
              <a:rPr lang="cs-CZ" sz="3200" dirty="0" smtClean="0">
                <a:solidFill>
                  <a:srgbClr val="FF0000"/>
                </a:solidFill>
              </a:rPr>
              <a:t>dítě </a:t>
            </a:r>
            <a:r>
              <a:rPr lang="cs-CZ" sz="3200" dirty="0">
                <a:solidFill>
                  <a:srgbClr val="FF0000"/>
                </a:solidFill>
              </a:rPr>
              <a:t>mladší 3 let nemá na přijetí do MŠ právní nárok </a:t>
            </a:r>
            <a:br>
              <a:rPr lang="cs-CZ" sz="3200" dirty="0">
                <a:solidFill>
                  <a:srgbClr val="FF0000"/>
                </a:solidFill>
              </a:rPr>
            </a:br>
            <a:r>
              <a:rPr lang="cs-CZ" sz="2400" dirty="0">
                <a:solidFill>
                  <a:srgbClr val="FF0000"/>
                </a:solidFill>
              </a:rPr>
              <a:t>za každé ve třídě zařazené dítě mladší 3 let se do doby dovršení 3 let věku dítěte nejvyšší počet dětí ve třídě (24 dětí) snižuje o 2 děti → lze snížit nejvyšší počet dětí ve třídě nejvýše o 6</a:t>
            </a:r>
            <a:br>
              <a:rPr lang="cs-CZ" sz="2400" dirty="0">
                <a:solidFill>
                  <a:srgbClr val="FF0000"/>
                </a:solidFill>
              </a:rPr>
            </a:br>
            <a:r>
              <a:rPr lang="cs-CZ" sz="3200" b="1" dirty="0">
                <a:solidFill>
                  <a:srgbClr val="FF0000"/>
                </a:solidFill>
              </a:rPr>
              <a:t>povinné očkování (§ 50 zákona č. 258/2000 Sb.) → kromě dětí, pro které je vzdělávání povinné</a:t>
            </a:r>
            <a:br>
              <a:rPr lang="cs-CZ" sz="3200" b="1" dirty="0">
                <a:solidFill>
                  <a:srgbClr val="FF0000"/>
                </a:solidFill>
              </a:rPr>
            </a:br>
            <a:endParaRPr lang="cs-CZ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6C51E99-DBAF-448A-81D0-987343D198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2100034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0070C0"/>
                </a:solidFill>
              </a:rPr>
              <a:t>PŘIJÍMÁNÍ </a:t>
            </a:r>
            <a:r>
              <a:rPr lang="cs-CZ" dirty="0">
                <a:solidFill>
                  <a:srgbClr val="0070C0"/>
                </a:solidFill>
              </a:rPr>
              <a:t>ŽÁKŮ DO ZŠ (§ 36 ŠZ</a:t>
            </a:r>
            <a:r>
              <a:rPr lang="cs-CZ" dirty="0" smtClean="0">
                <a:solidFill>
                  <a:srgbClr val="0070C0"/>
                </a:solidFill>
              </a:rPr>
              <a:t>)</a:t>
            </a:r>
            <a:br>
              <a:rPr lang="cs-CZ" dirty="0" smtClean="0">
                <a:solidFill>
                  <a:srgbClr val="0070C0"/>
                </a:solidFill>
              </a:rPr>
            </a:br>
            <a:r>
              <a:rPr lang="cs-CZ" dirty="0" smtClean="0">
                <a:solidFill>
                  <a:srgbClr val="0070C0"/>
                </a:solidFill>
              </a:rPr>
              <a:t>ZÁPIS DO ZŠ</a:t>
            </a:r>
            <a:r>
              <a:rPr lang="cs-CZ" dirty="0">
                <a:solidFill>
                  <a:srgbClr val="0070C0"/>
                </a:solidFill>
              </a:rPr>
              <a:t/>
            </a:r>
            <a:br>
              <a:rPr lang="cs-CZ" dirty="0">
                <a:solidFill>
                  <a:srgbClr val="0070C0"/>
                </a:solidFill>
              </a:rPr>
            </a:b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90B4F963-836F-41DB-9455-D6E3F1EF2EF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279176"/>
            <a:ext cx="8229600" cy="3846947"/>
          </a:xfrm>
        </p:spPr>
        <p:txBody>
          <a:bodyPr/>
          <a:lstStyle/>
          <a:p>
            <a:pPr algn="l"/>
            <a:r>
              <a:rPr lang="cs-CZ" sz="3600" dirty="0"/>
              <a:t>období od 1</a:t>
            </a:r>
            <a:r>
              <a:rPr lang="cs-CZ" sz="3600" dirty="0" smtClean="0"/>
              <a:t>. dubna </a:t>
            </a:r>
            <a:r>
              <a:rPr lang="cs-CZ" sz="3600" dirty="0"/>
              <a:t>do </a:t>
            </a:r>
            <a:r>
              <a:rPr lang="cs-CZ" sz="3600" dirty="0" smtClean="0"/>
              <a:t>30.dubna 2021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200" dirty="0" smtClean="0"/>
              <a:t>žák </a:t>
            </a:r>
            <a:r>
              <a:rPr lang="cs-CZ" sz="3200" dirty="0"/>
              <a:t>plní povinnou školní docházku (dále jen PŠD) v základní škole zřízené obcí nebo svazkem obcí se sídlem ve školském obvodu, v němž má žák místo trvalého </a:t>
            </a:r>
            <a:r>
              <a:rPr lang="cs-CZ" sz="3200" dirty="0" smtClean="0"/>
              <a:t>pobytu </a:t>
            </a:r>
            <a:br>
              <a:rPr lang="cs-CZ" sz="3200" dirty="0" smtClean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E360D55-8570-4445-8AA5-32DA7A03B49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>
                <a:solidFill>
                  <a:srgbClr val="0070C0"/>
                </a:solidFill>
              </a:rPr>
              <a:t>Kritéria pro přijímání dětí k předškolnímu </a:t>
            </a:r>
            <a:r>
              <a:rPr lang="cs-CZ" dirty="0" smtClean="0">
                <a:solidFill>
                  <a:srgbClr val="0070C0"/>
                </a:solidFill>
              </a:rPr>
              <a:t>vzdělávání, PŠD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xmlns="" id="{660D216A-BA45-4687-954A-42A7C3E5F12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pPr algn="l"/>
            <a:r>
              <a:rPr lang="cs-CZ" dirty="0"/>
              <a:t>věk </a:t>
            </a:r>
            <a:r>
              <a:rPr lang="cs-CZ" dirty="0" smtClean="0"/>
              <a:t>dítěte</a:t>
            </a:r>
            <a:br>
              <a:rPr lang="cs-CZ" dirty="0" smtClean="0"/>
            </a:br>
            <a:r>
              <a:rPr lang="cs-CZ" dirty="0" smtClean="0"/>
              <a:t>místo trvalého bydliště </a:t>
            </a:r>
            <a:r>
              <a:rPr lang="cs-CZ" dirty="0"/>
              <a:t>(„spádová </a:t>
            </a:r>
            <a:r>
              <a:rPr lang="cs-CZ" dirty="0" smtClean="0"/>
              <a:t>škola“)</a:t>
            </a:r>
            <a:br>
              <a:rPr lang="cs-CZ" dirty="0" smtClean="0"/>
            </a:br>
            <a:r>
              <a:rPr lang="cs-CZ" dirty="0" smtClean="0"/>
              <a:t>nejvyšší </a:t>
            </a:r>
            <a:r>
              <a:rPr lang="cs-CZ" dirty="0"/>
              <a:t>povolený počet dětí </a:t>
            </a:r>
            <a:r>
              <a:rPr lang="cs-CZ" dirty="0" smtClean="0"/>
              <a:t>v rejstříku</a:t>
            </a:r>
            <a:br>
              <a:rPr lang="cs-CZ" dirty="0" smtClean="0"/>
            </a:br>
            <a:r>
              <a:rPr lang="cs-CZ" dirty="0" smtClean="0"/>
              <a:t>sourozenci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144F926-C2A3-4C2D-BD65-D87FE9FF049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368490"/>
            <a:ext cx="8229600" cy="5757633"/>
          </a:xfrm>
        </p:spPr>
        <p:txBody>
          <a:bodyPr/>
          <a:lstStyle/>
          <a:p>
            <a:pPr algn="l"/>
            <a:r>
              <a:rPr lang="cs-CZ" sz="3200" dirty="0"/>
              <a:t>ředitel spádové školy je </a:t>
            </a:r>
            <a:r>
              <a:rPr lang="cs-CZ" sz="3200" dirty="0">
                <a:solidFill>
                  <a:srgbClr val="FF0000"/>
                </a:solidFill>
              </a:rPr>
              <a:t>povinen</a:t>
            </a:r>
            <a:r>
              <a:rPr lang="cs-CZ" sz="3200" dirty="0"/>
              <a:t> přednostně přijmout žáky s místem trvalého pobytu v příslušném školském obvodu a žáky umístěné v tomto obvodu ve školském zařízení pro výkon ústavní výchovy, ochranné výchovy nebo ve školském zařízení pro preventivně výchovnou péči, a to do </a:t>
            </a:r>
            <a:r>
              <a:rPr lang="cs-CZ" sz="3200" dirty="0">
                <a:solidFill>
                  <a:srgbClr val="FF0000"/>
                </a:solidFill>
              </a:rPr>
              <a:t>výše povoleného počtu žáků uvedené ve školském rejstříku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E8E480E7-02F5-4642-8D99-06AAF0AC9C57}"/>
              </a:ext>
            </a:extLst>
          </p:cNvPr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solidFill>
            <a:srgbClr val="F4F4F4"/>
          </a:solidFill>
          <a:ln cap="flat">
            <a:noFill/>
            <a:prstDash val="solid"/>
          </a:ln>
        </p:spPr>
        <p:txBody>
          <a:bodyPr vert="horz" wrap="square" lIns="12691" tIns="17455" rIns="12691" bIns="17455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9D75F487-8739-4908-8336-32BC09CF258C}"/>
              </a:ext>
            </a:extLst>
          </p:cNvPr>
          <p:cNvSpPr/>
          <p:nvPr/>
        </p:nvSpPr>
        <p:spPr>
          <a:xfrm>
            <a:off x="1071567" y="5325547"/>
            <a:ext cx="184727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AF578AB-1500-4967-8EB4-DCA2951AAD2A}"/>
              </a:ext>
            </a:extLst>
          </p:cNvPr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solidFill>
            <a:srgbClr val="F4F4F4"/>
          </a:solidFill>
          <a:ln cap="flat">
            <a:noFill/>
            <a:prstDash val="solid"/>
          </a:ln>
        </p:spPr>
        <p:txBody>
          <a:bodyPr vert="horz" wrap="square" lIns="12691" tIns="17455" rIns="12691" bIns="17455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576</Words>
  <Application>Microsoft Office PowerPoint</Application>
  <PresentationFormat>Předvádění na obrazovce (4:3)</PresentationFormat>
  <Paragraphs>62</Paragraphs>
  <Slides>21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Arial Unicode MS</vt:lpstr>
      <vt:lpstr>Microsoft YaHei</vt:lpstr>
      <vt:lpstr>Arial</vt:lpstr>
      <vt:lpstr>Calibri</vt:lpstr>
      <vt:lpstr>Mangal</vt:lpstr>
      <vt:lpstr>Tahoma</vt:lpstr>
      <vt:lpstr>Times New Roman</vt:lpstr>
      <vt:lpstr>Motiv systému Office</vt:lpstr>
      <vt:lpstr> PŘIJÍMACÍ ŘÍZENÍ DO MŠ A ZŠ 2021  </vt:lpstr>
      <vt:lpstr>PLATNÁ LEGISLATIVA</vt:lpstr>
      <vt:lpstr>PROVÁDĚCÍ PŘEDPISY</vt:lpstr>
      <vt:lpstr>Prezentace aplikace PowerPoint</vt:lpstr>
      <vt:lpstr>obecní úřad obce, na jejímž území je školský obvod mateřské a základní školy, poskytuje této škole s dostatečným předstihem před termínem zápisu seznam dětí (obsahuje vždy jméno, popřípadě jména, a příjmení, datum narození a adresu místa trvalého pobytu dítěte, v případě cizince místo pobytu dítěte)   </vt:lpstr>
      <vt:lpstr>PŘEDŠKOLNÍ VZDĚLÁVÁNÍ (§ 34 ŠZ) Zápis do MŠ</vt:lpstr>
      <vt:lpstr> PŘIJÍMÁNÍ ŽÁKŮ DO ZŠ (§ 36 ŠZ) ZÁPIS DO ZŠ </vt:lpstr>
      <vt:lpstr>Kritéria pro přijímání dětí k předškolnímu vzdělávání, PŠD</vt:lpstr>
      <vt:lpstr>ředitel spádové školy je povinen přednostně přijmout žáky s místem trvalého pobytu v příslušném školském obvodu a žáky umístěné v tomto obvodu ve školském zařízení pro výkon ústavní výchovy, ochranné výchovy nebo ve školském zařízení pro preventivně výchovnou péči, a to do výše povoleného počtu žáků uvedené ve školském rejstříku </vt:lpstr>
      <vt:lpstr>!!!</vt:lpstr>
      <vt:lpstr> ODKLAD PŠD (§ 37 ŠZ) </vt:lpstr>
      <vt:lpstr> ORGANIZACE ZÁPISU </vt:lpstr>
      <vt:lpstr>PŘIJÍMACÍ ŘÍZENÍ DO MŠ a ZŠ</vt:lpstr>
      <vt:lpstr>nedostatky nebo vady žádosti → odstranění na místě nebo výzva k jejich odstranění (přerušení řízení + stanovení přiměřené lhůty k odstranění) na dobu nezbytně nutnou  nepřípustná žádost → usnesení o zastavení řízení  zpětvzetí žádosti (před vydáním rozhodnutí) → usnesení o zastavení řízení (přijetí na jinou školu) PO TERMÍNU oficiální žádost o ukončení vzdělávání </vt:lpstr>
      <vt:lpstr>EVIDENCE DOKUMENTŮ (§ 64 AZ)</vt:lpstr>
      <vt:lpstr> PŘERUŠENÍ  ŘÍZENÍ (§ 64 - § 65 SŘ) </vt:lpstr>
      <vt:lpstr>ÚČASTNÍCI ŘÍZENÍ A JEJICH ZASTOUPENÍ (§ 27 - § 35 SŘ) </vt:lpstr>
      <vt:lpstr>SPRÁVNÍ ORGÁN -  ŠKOLA</vt:lpstr>
      <vt:lpstr>ROZHODNUTÍ (§ 67 - § 70 SŘ) </vt:lpstr>
      <vt:lpstr>OZNAMOVÁNÍ ROZHODNUTÍ O PŘIJETÍ DO MŠ, ZŠ ( § 183 odst. 2 ŠZ)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ředitel</dc:creator>
  <cp:lastModifiedBy>nojoo</cp:lastModifiedBy>
  <cp:revision>22</cp:revision>
  <dcterms:created xsi:type="dcterms:W3CDTF">2018-11-09T12:24:45Z</dcterms:created>
  <dcterms:modified xsi:type="dcterms:W3CDTF">2021-04-06T16:15:06Z</dcterms:modified>
</cp:coreProperties>
</file>