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86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9" r:id="rId16"/>
    <p:sldId id="280" r:id="rId17"/>
    <p:sldId id="277" r:id="rId18"/>
    <p:sldId id="287" r:id="rId19"/>
  </p:sldIdLst>
  <p:sldSz cx="9144000" cy="6858000" type="screen4x3"/>
  <p:notesSz cx="6797675" cy="9926638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6481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32962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99443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65925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332406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98887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65368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731849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5443" userDrawn="1">
          <p15:clr>
            <a:srgbClr val="A4A3A4"/>
          </p15:clr>
        </p15:guide>
        <p15:guide id="3" orient="horz" pos="3838">
          <p15:clr>
            <a:srgbClr val="A4A3A4"/>
          </p15:clr>
        </p15:guide>
        <p15:guide id="4" pos="11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575756"/>
    <a:srgbClr val="084686"/>
    <a:srgbClr val="004289"/>
    <a:srgbClr val="A6A6A6"/>
    <a:srgbClr val="C4241F"/>
    <a:srgbClr val="E41F18"/>
    <a:srgbClr val="B0B1B3"/>
    <a:srgbClr val="98A2A8"/>
    <a:srgbClr val="0B2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1367" autoAdjust="0"/>
  </p:normalViewPr>
  <p:slideViewPr>
    <p:cSldViewPr snapToGrid="0">
      <p:cViewPr varScale="1">
        <p:scale>
          <a:sx n="106" d="100"/>
          <a:sy n="106" d="100"/>
        </p:scale>
        <p:origin x="1686" y="108"/>
      </p:cViewPr>
      <p:guideLst>
        <p:guide orient="horz" pos="3952"/>
        <p:guide pos="5443"/>
        <p:guide orient="horz" pos="3838"/>
        <p:guide pos="11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2670" y="144"/>
      </p:cViewPr>
      <p:guideLst>
        <p:guide orient="horz" pos="3120"/>
        <p:guide pos="2098"/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t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0" y="0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t" anchorCtr="0" compatLnSpc="1">
            <a:prstTxWarp prst="textNoShape">
              <a:avLst/>
            </a:prstTxWarp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fld id="{457EA0C0-5B0D-4D8E-8448-29C33B29C874}" type="datetime1">
              <a:rPr lang="en-US"/>
              <a:pPr/>
              <a:t>1/20/2020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6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0" y="9430306"/>
            <a:ext cx="294614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fld id="{93680765-A157-41AD-8F94-E152B15695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61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17538" y="487363"/>
            <a:ext cx="562610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5628" y="5591625"/>
            <a:ext cx="5729738" cy="34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dirty="0"/>
              <a:t>Click to edit Master text styles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33200" y="9548027"/>
            <a:ext cx="542583" cy="182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/>
            </a:lvl1pPr>
          </a:lstStyle>
          <a:p>
            <a:fld id="{42689D1E-D6FA-469F-A168-9573E3DAE983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4685" y="1509677"/>
            <a:ext cx="51990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2290" tIns="46145" rIns="92290" bIns="46145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92732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632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94367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388734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583101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777469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332406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6pPr>
    <a:lvl7pPr marL="2798887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7pPr>
    <a:lvl8pPr marL="3265368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8pPr>
    <a:lvl9pPr marL="3731849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409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084686"/>
                </a:solidFill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odnadpis 2"/>
          <p:cNvSpPr txBox="1">
            <a:spLocks/>
          </p:cNvSpPr>
          <p:nvPr userDrawn="1"/>
        </p:nvSpPr>
        <p:spPr>
          <a:xfrm>
            <a:off x="6999439" y="5758699"/>
            <a:ext cx="739193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>
                <a:solidFill>
                  <a:srgbClr val="575756"/>
                </a:solidFill>
              </a:rPr>
              <a:t>Datum:</a:t>
            </a:r>
          </a:p>
        </p:txBody>
      </p:sp>
      <p:sp>
        <p:nvSpPr>
          <p:cNvPr id="13" name="Podnadpis 2"/>
          <p:cNvSpPr txBox="1">
            <a:spLocks/>
          </p:cNvSpPr>
          <p:nvPr userDrawn="1"/>
        </p:nvSpPr>
        <p:spPr>
          <a:xfrm>
            <a:off x="4136692" y="5755354"/>
            <a:ext cx="1040849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>
                <a:solidFill>
                  <a:srgbClr val="575756"/>
                </a:solidFill>
              </a:rPr>
              <a:t>Zpracoval(a):</a:t>
            </a:r>
          </a:p>
        </p:txBody>
      </p:sp>
      <p:sp>
        <p:nvSpPr>
          <p:cNvPr id="19" name="Zástupný symbol pro text 18"/>
          <p:cNvSpPr>
            <a:spLocks noGrp="1"/>
          </p:cNvSpPr>
          <p:nvPr>
            <p:ph type="body" sz="quarter" idx="13" hasCustomPrompt="1"/>
          </p:nvPr>
        </p:nvSpPr>
        <p:spPr>
          <a:xfrm>
            <a:off x="7633172" y="5755355"/>
            <a:ext cx="1060501" cy="216000"/>
          </a:xfrm>
        </p:spPr>
        <p:txBody>
          <a:bodyPr>
            <a:noAutofit/>
          </a:bodyPr>
          <a:lstStyle>
            <a:lvl1pPr marL="0" indent="0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4" hasCustomPrompt="1"/>
          </p:nvPr>
        </p:nvSpPr>
        <p:spPr>
          <a:xfrm>
            <a:off x="5085300" y="5756879"/>
            <a:ext cx="2042886" cy="216047"/>
          </a:xfrm>
        </p:spPr>
        <p:txBody>
          <a:bodyPr>
            <a:noAutofit/>
          </a:bodyPr>
          <a:lstStyle>
            <a:lvl1pPr marL="0" indent="0" algn="l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Jméno</a:t>
            </a:r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cxnSp>
        <p:nvCxnSpPr>
          <p:cNvPr id="4" name="Přímá spojnice 3"/>
          <p:cNvCxnSpPr/>
          <p:nvPr userDrawn="1"/>
        </p:nvCxnSpPr>
        <p:spPr>
          <a:xfrm>
            <a:off x="1814790" y="2490323"/>
            <a:ext cx="4888" cy="3570235"/>
          </a:xfrm>
          <a:prstGeom prst="line">
            <a:avLst/>
          </a:prstGeom>
          <a:ln w="25400">
            <a:solidFill>
              <a:srgbClr val="A6A6A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10" y="5096111"/>
            <a:ext cx="2199684" cy="98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7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725213"/>
            <a:ext cx="5486400" cy="4002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1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7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788276"/>
            <a:ext cx="2057400" cy="53378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04041"/>
            <a:ext cx="6019800" cy="5322122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7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alternativní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004289"/>
                </a:solidFill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5756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sp>
        <p:nvSpPr>
          <p:cNvPr id="27" name="Zástupný symbol pro text 20"/>
          <p:cNvSpPr>
            <a:spLocks noGrp="1"/>
          </p:cNvSpPr>
          <p:nvPr>
            <p:ph type="body" sz="quarter" idx="14" hasCustomPrompt="1"/>
          </p:nvPr>
        </p:nvSpPr>
        <p:spPr>
          <a:xfrm>
            <a:off x="4231757" y="5756879"/>
            <a:ext cx="4475973" cy="229251"/>
          </a:xfrm>
        </p:spPr>
        <p:txBody>
          <a:bodyPr>
            <a:noAutofit/>
          </a:bodyPr>
          <a:lstStyle>
            <a:lvl1pPr marL="0" indent="0" algn="l">
              <a:buNone/>
              <a:defRPr sz="1100" baseline="0">
                <a:solidFill>
                  <a:srgbClr val="575756"/>
                </a:solidFill>
              </a:defRPr>
            </a:lvl1pPr>
          </a:lstStyle>
          <a:p>
            <a:pPr lvl="0"/>
            <a:r>
              <a:rPr lang="cs-CZ" dirty="0"/>
              <a:t>Alternativní text</a:t>
            </a:r>
          </a:p>
        </p:txBody>
      </p:sp>
      <p:cxnSp>
        <p:nvCxnSpPr>
          <p:cNvPr id="23" name="Přímá spojnice 22"/>
          <p:cNvCxnSpPr/>
          <p:nvPr userDrawn="1"/>
        </p:nvCxnSpPr>
        <p:spPr>
          <a:xfrm>
            <a:off x="1814790" y="2490323"/>
            <a:ext cx="4888" cy="3570235"/>
          </a:xfrm>
          <a:prstGeom prst="line">
            <a:avLst/>
          </a:prstGeom>
          <a:ln w="25400">
            <a:solidFill>
              <a:srgbClr val="A6A6A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10" y="5096111"/>
            <a:ext cx="2199684" cy="98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31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53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3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61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21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3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45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40882"/>
            <a:ext cx="3008313" cy="10582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740883"/>
            <a:ext cx="5111750" cy="54260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902934"/>
            <a:ext cx="3008313" cy="42720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12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14669" y="1084519"/>
            <a:ext cx="4837814" cy="5564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65005"/>
            <a:ext cx="8229600" cy="4361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i="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31" name="Skupina 30"/>
          <p:cNvGrpSpPr/>
          <p:nvPr/>
        </p:nvGrpSpPr>
        <p:grpSpPr>
          <a:xfrm>
            <a:off x="3576141" y="280533"/>
            <a:ext cx="5318902" cy="248207"/>
            <a:chOff x="3219371" y="280533"/>
            <a:chExt cx="5318902" cy="248207"/>
          </a:xfrm>
        </p:grpSpPr>
        <p:pic>
          <p:nvPicPr>
            <p:cNvPr id="14" name="Obrázek 13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9371" y="280533"/>
              <a:ext cx="367775" cy="246253"/>
            </a:xfrm>
            <a:prstGeom prst="rect">
              <a:avLst/>
            </a:prstGeom>
          </p:spPr>
        </p:pic>
        <p:pic>
          <p:nvPicPr>
            <p:cNvPr id="15" name="Obrázek 14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9353" y="281510"/>
              <a:ext cx="367775" cy="246253"/>
            </a:xfrm>
            <a:prstGeom prst="rect">
              <a:avLst/>
            </a:prstGeom>
          </p:spPr>
        </p:pic>
        <p:pic>
          <p:nvPicPr>
            <p:cNvPr id="16" name="Obrázek 15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17" name="Obrázek 16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18" name="Obrázek 17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19" name="Obrázek 18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20" name="Obrázek 19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21" name="Obrázek 20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22" name="Obrázek 2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23" name="Obrázek 22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24" name="Obrázek 23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25" name="Obrázek 24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30" name="Obrázek 29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38" y="151974"/>
            <a:ext cx="2039569" cy="91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6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C4241F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•"/>
        <a:defRPr sz="32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–"/>
        <a:defRPr sz="28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•"/>
        <a:defRPr sz="24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–"/>
        <a:defRPr sz="20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4241F"/>
        </a:buClr>
        <a:buFont typeface="Arial" panose="020B0604020202020204" pitchFamily="34" charset="0"/>
        <a:buChar char="»"/>
        <a:defRPr sz="2000" kern="1200">
          <a:solidFill>
            <a:srgbClr val="57575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soskova@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59104" y="885074"/>
            <a:ext cx="6767623" cy="434583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>NOVELIZACE </a:t>
            </a:r>
            <a:br>
              <a:rPr lang="cs-CZ" sz="3600" dirty="0"/>
            </a:br>
            <a:r>
              <a:rPr lang="cs-CZ" sz="3600" dirty="0"/>
              <a:t>VYHL. 27/2016 Sb.</a:t>
            </a:r>
            <a:br>
              <a:rPr lang="cs-CZ" sz="3600" dirty="0"/>
            </a:br>
            <a:r>
              <a:rPr lang="cs-CZ" sz="3600" dirty="0"/>
              <a:t>VYHL. 72/2005 Sb.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000" dirty="0"/>
              <a:t>Seminář pro </a:t>
            </a:r>
            <a:r>
              <a:rPr lang="cs-CZ" sz="2000" dirty="0" smtClean="0"/>
              <a:t>pedagogy v rámci MAP II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    ZŠ Raškovice	</a:t>
            </a:r>
            <a:br>
              <a:rPr lang="cs-CZ" sz="2000" dirty="0"/>
            </a:br>
            <a:r>
              <a:rPr lang="cs-CZ" sz="2000" dirty="0"/>
              <a:t>21. 1. 2020</a:t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Pedagogicko-psychologická poradna Frýdek-Místek, p. o.</a:t>
            </a:r>
            <a:br>
              <a:rPr lang="cs-CZ" sz="2000" dirty="0"/>
            </a:br>
            <a:r>
              <a:rPr lang="cs-CZ" sz="2000" dirty="0"/>
              <a:t>	</a:t>
            </a:r>
            <a:endParaRPr lang="cs-CZ" sz="2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17. 1. 2020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Mgr. Marie Sošková</a:t>
            </a:r>
          </a:p>
        </p:txBody>
      </p:sp>
    </p:spTree>
    <p:extLst>
      <p:ext uri="{BB962C8B-B14F-4D97-AF65-F5344CB8AC3E}">
        <p14:creationId xmlns:p14="http://schemas.microsoft.com/office/powerpoint/2010/main" val="16873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165608"/>
            <a:ext cx="7772400" cy="5274103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pPr algn="r"/>
            <a:endParaRPr lang="cs-CZ" dirty="0">
              <a:solidFill>
                <a:srgbClr val="5F5F5F"/>
              </a:solidFill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16 – Vyhodnocování PO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Nejpozději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lhůtě 1 roku od vydání doporučení se budou vyhodnocovat pouze podpory personální </a:t>
            </a:r>
            <a:r>
              <a:rPr lang="cs-CZ" dirty="0">
                <a:solidFill>
                  <a:srgbClr val="5F5F5F"/>
                </a:solidFill>
              </a:rPr>
              <a:t>(AP, další </a:t>
            </a:r>
            <a:r>
              <a:rPr lang="cs-CZ" dirty="0" err="1">
                <a:solidFill>
                  <a:srgbClr val="5F5F5F"/>
                </a:solidFill>
              </a:rPr>
              <a:t>pedag</a:t>
            </a:r>
            <a:r>
              <a:rPr lang="cs-CZ" dirty="0">
                <a:solidFill>
                  <a:srgbClr val="5F5F5F"/>
                </a:solidFill>
              </a:rPr>
              <a:t>. pracovník, tlumočník českého znak. jazyka, přepisovatel pro neslyšící nebo možnosti působení osob poskytujících žákovi po dobu jeho pobytu ve škole podporu podle jiných právních </a:t>
            </a:r>
            <a:r>
              <a:rPr lang="cs-CZ" dirty="0" smtClean="0">
                <a:solidFill>
                  <a:srgbClr val="5F5F5F"/>
                </a:solidFill>
              </a:rPr>
              <a:t>předpisů). </a:t>
            </a: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V ostatních případech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lhůtě přiměřené povaze speciálních vzdělávacích potřeb a době platnosti doporučení 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20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636" y="1155560"/>
            <a:ext cx="7772400" cy="5325627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5" name="Obdélník 4"/>
          <p:cNvSpPr>
            <a:spLocks noChangeAspect="1"/>
          </p:cNvSpPr>
          <p:nvPr/>
        </p:nvSpPr>
        <p:spPr>
          <a:xfrm>
            <a:off x="753036" y="1620001"/>
            <a:ext cx="7514791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000" i="0" dirty="0" err="1">
                <a:solidFill>
                  <a:srgbClr val="575756"/>
                </a:solidFill>
              </a:rPr>
              <a:t>Vyhl</a:t>
            </a:r>
            <a:r>
              <a:rPr lang="cs-CZ" sz="2000" i="0" dirty="0">
                <a:solidFill>
                  <a:srgbClr val="575756"/>
                </a:solidFill>
              </a:rPr>
              <a:t>. č. 27/2016 Sb.</a:t>
            </a:r>
          </a:p>
          <a:p>
            <a:pPr algn="r"/>
            <a:endParaRPr lang="cs-CZ" sz="2000" i="0" dirty="0">
              <a:solidFill>
                <a:srgbClr val="575756"/>
              </a:solidFill>
            </a:endParaRPr>
          </a:p>
          <a:p>
            <a:pPr algn="l"/>
            <a:r>
              <a:rPr lang="cs-CZ" sz="2000" i="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17 – Organizace vzdělávání žáků s přiznanými PO</a:t>
            </a:r>
          </a:p>
          <a:p>
            <a:pPr algn="l"/>
            <a:endParaRPr lang="cs-CZ" sz="2000" i="0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cs-CZ" sz="2000" i="0" dirty="0">
                <a:solidFill>
                  <a:srgbClr val="5F5F5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 běžných třídách mohou vykonávat přímou </a:t>
            </a:r>
            <a:r>
              <a:rPr lang="cs-CZ" sz="2000" i="0" dirty="0" err="1">
                <a:solidFill>
                  <a:srgbClr val="5F5F5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pedag</a:t>
            </a:r>
            <a:r>
              <a:rPr lang="cs-CZ" sz="2000" i="0" dirty="0">
                <a:solidFill>
                  <a:srgbClr val="5F5F5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činnost </a:t>
            </a:r>
            <a:r>
              <a:rPr lang="cs-CZ" sz="2000" i="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nejvýše 3 pedagogičtí pracovníci</a:t>
            </a:r>
          </a:p>
          <a:p>
            <a:pPr algn="l"/>
            <a:endParaRPr lang="cs-CZ" sz="2000" i="0" dirty="0">
              <a:solidFill>
                <a:srgbClr val="5F5F5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cs-CZ" sz="2000" i="0" dirty="0">
                <a:solidFill>
                  <a:srgbClr val="5F5F5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Omezení ve smyslu počtu žáků s PO 2. a vyšších st. vzdělávaných v jedné třídě (5) či ve smyslu celkového podílu (1/3) nelze v případě spádovosti uplatnit.</a:t>
            </a:r>
          </a:p>
          <a:p>
            <a:pPr algn="l"/>
            <a:endParaRPr lang="cs-CZ" sz="2000" i="0" dirty="0">
              <a:solidFill>
                <a:srgbClr val="5757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cs-CZ" sz="2000" i="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cs-CZ" sz="2000" i="0" dirty="0">
              <a:solidFill>
                <a:srgbClr val="5757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cs-CZ" sz="2000" i="0" dirty="0">
              <a:solidFill>
                <a:srgbClr val="575756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cs-CZ" sz="2000" i="0" dirty="0">
              <a:solidFill>
                <a:srgbClr val="5757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5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body" idx="1"/>
          </p:nvPr>
        </p:nvSpPr>
        <p:spPr>
          <a:xfrm>
            <a:off x="722313" y="1235947"/>
            <a:ext cx="7772400" cy="5353112"/>
          </a:xfrm>
        </p:spPr>
        <p:txBody>
          <a:bodyPr>
            <a:noAutofit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18 – ZRUŠEN!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31. 12. 2019 </a:t>
            </a:r>
            <a:r>
              <a:rPr lang="cs-CZ" dirty="0">
                <a:solidFill>
                  <a:srgbClr val="5F5F5F"/>
                </a:solidFill>
              </a:rPr>
              <a:t>možnost AP nad rámec poskytovaných PO v případě počtu žáků s PO 2. a vyšších stupňů vyšším než 5 ve třídě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19</a:t>
            </a: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Zrušeno ustanovení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přednostním vzdělávání žáků uvedených v § 16 odst. 9 zákona ve škole, třídě, oddělení nebo studijní skupině, která není zřízena podle § 16 odst. 9 zákona.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Nově ŠPZ doporučí zařazení žáka do školy, třídy, oddělení nebo studijní skupiny zřízené podle § 16 odst. 9 zákona pakliže shledá, že by samotná PO v běžné třídě nebo škole nepostačovala k naplňování vzdělávacích možností žáka a k uplatnění jeho práva na vzdělávání.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Zrušena </a:t>
            </a:r>
            <a:r>
              <a:rPr lang="cs-CZ" dirty="0" err="1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jednodruhovost</a:t>
            </a:r>
            <a:r>
              <a:rPr lang="cs-CZ" dirty="0">
                <a:solidFill>
                  <a:srgbClr val="5F5F5F"/>
                </a:solidFill>
              </a:rPr>
              <a:t> škol zřízených dle §16, odst. 9 ŠZ</a:t>
            </a:r>
          </a:p>
        </p:txBody>
      </p:sp>
    </p:spTree>
    <p:extLst>
      <p:ext uri="{BB962C8B-B14F-4D97-AF65-F5344CB8AC3E}">
        <p14:creationId xmlns:p14="http://schemas.microsoft.com/office/powerpoint/2010/main" val="2109002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235947"/>
            <a:ext cx="7772400" cy="5312771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endParaRPr lang="cs-CZ" sz="2400" dirty="0">
              <a:solidFill>
                <a:srgbClr val="5F5F5F"/>
              </a:solidFill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20 - Zařazování žáků do školy, třídy, oddělení nebo studijní skupiny zřízené podle § 16 odst. 9 zákona </a:t>
            </a:r>
          </a:p>
          <a:p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vzdělávání žáka ve škole, třídě, oddělení nebo studijní skupině zřízené dle §16, odst. 9 ŠZ nově pouze na základě</a:t>
            </a:r>
            <a:r>
              <a:rPr lang="cs-CZ" b="1" dirty="0">
                <a:solidFill>
                  <a:srgbClr val="5F5F5F"/>
                </a:solidFill>
              </a:rPr>
              <a:t>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písemné</a:t>
            </a:r>
            <a:r>
              <a:rPr lang="cs-CZ" dirty="0">
                <a:solidFill>
                  <a:srgbClr val="5F5F5F"/>
                </a:solidFill>
              </a:rPr>
              <a:t> žádosti zákonného zástupce</a:t>
            </a:r>
          </a:p>
          <a:p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doba platnosti doporučení: „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nejvýše po dobu 2 let, přičemž v odůvodněných případech lze stanovit platnost až 4 roky</a:t>
            </a:r>
            <a:r>
              <a:rPr lang="cs-CZ" dirty="0">
                <a:solidFill>
                  <a:srgbClr val="5F5F5F"/>
                </a:solidFill>
              </a:rPr>
              <a:t>. V případě doporučení zařazení žáka do školy nebo třídy pro žáky s lehkým mentálním postižením je první doporučení platné nejvýše po dobu 1 roku a dále pak nejvýše po dobu 2 let.“    </a:t>
            </a:r>
          </a:p>
          <a:p>
            <a:endParaRPr lang="cs-CZ" sz="24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360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body" idx="1"/>
          </p:nvPr>
        </p:nvSpPr>
        <p:spPr>
          <a:xfrm>
            <a:off x="722313" y="1295399"/>
            <a:ext cx="7772400" cy="5475051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cs-CZ" sz="2400" dirty="0" err="1">
                <a:solidFill>
                  <a:srgbClr val="575756"/>
                </a:solidFill>
              </a:rPr>
              <a:t>Vyhl</a:t>
            </a:r>
            <a:r>
              <a:rPr lang="cs-CZ" sz="2400" dirty="0">
                <a:solidFill>
                  <a:srgbClr val="575756"/>
                </a:solidFill>
              </a:rPr>
              <a:t>. č. 27/2016 Sb.</a:t>
            </a:r>
          </a:p>
          <a:p>
            <a:endParaRPr lang="cs-CZ" sz="2400" dirty="0">
              <a:solidFill>
                <a:srgbClr val="575756"/>
              </a:solidFill>
            </a:endParaRPr>
          </a:p>
          <a:p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22 - Převedení žáka do vzdělávacího programu základní školy speciální </a:t>
            </a:r>
          </a:p>
          <a:p>
            <a:endParaRPr lang="cs-CZ" sz="2400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5F5F5F"/>
                </a:solidFill>
              </a:rPr>
              <a:t>Doporučení ŠPZ k převedení žáka do vzdělávacího programu základní školy speciální je platné po dobu v něm stanovenou, </a:t>
            </a:r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nejvýše po dobu 2 let, přičemž v odůvodněných případech lze stanovit platnost až 4 roky. </a:t>
            </a:r>
          </a:p>
          <a:p>
            <a:endParaRPr lang="cs-CZ" sz="2400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23 – Přezkoumání podmínek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5F5F5F"/>
                </a:solidFill>
              </a:rPr>
              <a:t>ŠPZ vyhodnocuje, zda vzdělávání ve škole, třídě, oddělení nebo studijní skupině zřízené podle § 16 odst. 9 zákona nebo vzdělávání podle vzdělávacího programu základní školy speciální odpovídá speciálním vzdělávacím potřebám žáka. Vyhodnocení se provádí </a:t>
            </a:r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nejpozději do 1 roku po zařazení nebo převedení žáka; </a:t>
            </a:r>
            <a:r>
              <a:rPr lang="cs-CZ" sz="2400" dirty="0">
                <a:solidFill>
                  <a:srgbClr val="5F5F5F"/>
                </a:solidFill>
              </a:rPr>
              <a:t>další vyhodnocení se provádí nejpozději do 2 let od předešlého vyhodnocení, přičemž v odůvodněných případech lze vyhodnocení provést až do 4 let od předešlého vyhodnocení.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závěry vyhodnocení seznámí ŠPZ zletilého žáka nebo zákonného zástupce žáka.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622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245996"/>
            <a:ext cx="7772400" cy="52200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cs-CZ" sz="2400" dirty="0">
                <a:solidFill>
                  <a:srgbClr val="5F5F5F"/>
                </a:solidFill>
              </a:rPr>
              <a:t>Příloha č. 1 k vyhlášce č. 27/2016 Sb., část A</a:t>
            </a:r>
          </a:p>
          <a:p>
            <a:endParaRPr lang="cs-CZ" sz="2400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Financování PO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sz="2400" dirty="0">
                <a:solidFill>
                  <a:srgbClr val="5F5F5F"/>
                </a:solidFill>
              </a:rPr>
              <a:t>U podpůrných opatření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</a:t>
            </a:r>
            <a:r>
              <a:rPr lang="it-IT" sz="2400" dirty="0">
                <a:solidFill>
                  <a:srgbClr val="5F5F5F"/>
                </a:solidFill>
              </a:rPr>
              <a:t>a) spočívajících v činnosti asistenta pedagoga,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b) spočívajících v činnosti speciálního pedagoga,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c) spočívajících v činnosti školního speciálního pedagoga,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d) spočívajících v činnosti školního psychologa,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e) pedagogické intervence,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f) předmětu speciálně pedagogické péče,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g) speciálních učebnic,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h) speciálních učebních pomůcek a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     i) kompenzačních pomůcek </a:t>
            </a:r>
          </a:p>
          <a:p>
            <a:r>
              <a:rPr lang="cs-CZ" sz="2400" dirty="0">
                <a:solidFill>
                  <a:srgbClr val="5F5F5F"/>
                </a:solidFill>
              </a:rPr>
              <a:t>je uvedená </a:t>
            </a:r>
            <a:r>
              <a:rPr lang="cs-CZ" sz="24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normovaná finanční náročnost podmíněná (PNFN)</a:t>
            </a:r>
            <a:r>
              <a:rPr lang="cs-CZ" sz="2400" dirty="0">
                <a:solidFill>
                  <a:srgbClr val="5F5F5F"/>
                </a:solidFill>
              </a:rPr>
              <a:t>; finanční prostředky ze státního rozpočtu na tato podpůrná opatření se poskytují pouze v případě, pokud žák nemůže využít již dříve doporučené podpůrné opatření financované ze státního rozpočtu na základě doporučení pro jiného žáka.</a:t>
            </a:r>
          </a:p>
          <a:p>
            <a:endParaRPr lang="cs-CZ" sz="22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634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306286"/>
            <a:ext cx="7772400" cy="4571999"/>
          </a:xfrm>
        </p:spPr>
        <p:txBody>
          <a:bodyPr>
            <a:normAutofit/>
          </a:bodyPr>
          <a:lstStyle/>
          <a:p>
            <a:pPr algn="r"/>
            <a:r>
              <a:rPr lang="cs-CZ" dirty="0">
                <a:solidFill>
                  <a:srgbClr val="5F5F5F"/>
                </a:solidFill>
              </a:rPr>
              <a:t>Příloha č. 1 k vyhlášce č. 27/2016 Sb., část B</a:t>
            </a:r>
          </a:p>
          <a:p>
            <a:endParaRPr lang="cs-CZ" dirty="0">
              <a:solidFill>
                <a:srgbClr val="5F5F5F"/>
              </a:solidFill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Pomůcky: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Formou PO </a:t>
            </a:r>
            <a:r>
              <a:rPr lang="cs-CZ" dirty="0">
                <a:solidFill>
                  <a:srgbClr val="5F5F5F"/>
                </a:solidFill>
              </a:rPr>
              <a:t>jen pomůcky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 částce 500,- Kč a </a:t>
            </a:r>
            <a:r>
              <a:rPr lang="cs-CZ" dirty="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vyšší</a:t>
            </a:r>
            <a:r>
              <a:rPr lang="cs-CZ" dirty="0" smtClean="0">
                <a:solidFill>
                  <a:srgbClr val="5F5F5F"/>
                </a:solidFill>
              </a:rPr>
              <a:t>, </a:t>
            </a:r>
            <a:r>
              <a:rPr lang="cs-CZ" dirty="0">
                <a:solidFill>
                  <a:srgbClr val="5F5F5F"/>
                </a:solidFill>
              </a:rPr>
              <a:t>pomůcky v pořizovací hodnotě nižší než 500,- Kč škola financuje z ONIV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Formou PO v režimu PNFN</a:t>
            </a:r>
            <a:r>
              <a:rPr lang="cs-CZ" dirty="0">
                <a:solidFill>
                  <a:srgbClr val="5F5F5F"/>
                </a:solidFill>
              </a:rPr>
              <a:t>: finanční prostředky ze státního rozpočtu na toto podpůrné opatření se poskytují pouze v případě, pokud žák nemůže využít již dříve doporučené PO financované ze státního rozpočtu na základě doporučení pro jiného žáka.</a:t>
            </a:r>
          </a:p>
          <a:p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1280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185705"/>
            <a:ext cx="7772400" cy="4699529"/>
          </a:xfrm>
        </p:spPr>
        <p:txBody>
          <a:bodyPr>
            <a:normAutofit fontScale="25000" lnSpcReduction="20000"/>
          </a:bodyPr>
          <a:lstStyle/>
          <a:p>
            <a:endParaRPr lang="cs-CZ" dirty="0">
              <a:solidFill>
                <a:srgbClr val="575756"/>
              </a:solidFill>
            </a:endParaRPr>
          </a:p>
          <a:p>
            <a:endParaRPr lang="cs-CZ" dirty="0">
              <a:solidFill>
                <a:srgbClr val="575756"/>
              </a:solidFill>
            </a:endParaRPr>
          </a:p>
          <a:p>
            <a:endParaRPr lang="cs-CZ" dirty="0">
              <a:solidFill>
                <a:srgbClr val="57575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75756"/>
              </a:solidFill>
            </a:endParaRPr>
          </a:p>
          <a:p>
            <a:endParaRPr lang="cs-CZ" dirty="0">
              <a:solidFill>
                <a:srgbClr val="575756"/>
              </a:solidFill>
            </a:endParaRPr>
          </a:p>
          <a:p>
            <a:endParaRPr lang="cs-CZ" sz="6200" dirty="0"/>
          </a:p>
          <a:p>
            <a:pPr algn="r"/>
            <a:r>
              <a:rPr lang="cs-CZ" sz="8000" dirty="0" err="1">
                <a:solidFill>
                  <a:srgbClr val="5F5F5F"/>
                </a:solidFill>
              </a:rPr>
              <a:t>Vyhl</a:t>
            </a:r>
            <a:r>
              <a:rPr lang="cs-CZ" sz="8000" dirty="0">
                <a:solidFill>
                  <a:srgbClr val="5F5F5F"/>
                </a:solidFill>
              </a:rPr>
              <a:t>. č. 72/2005 Sb.</a:t>
            </a:r>
          </a:p>
          <a:p>
            <a:endParaRPr lang="cs-CZ" sz="8000" dirty="0">
              <a:solidFill>
                <a:srgbClr val="5F5F5F"/>
              </a:solidFill>
            </a:endParaRPr>
          </a:p>
          <a:p>
            <a:r>
              <a:rPr lang="cs-CZ" sz="80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Změna v § 1 – Poskytování poradenských služeb</a:t>
            </a:r>
          </a:p>
          <a:p>
            <a:endParaRPr lang="cs-CZ" sz="6200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8000" dirty="0">
                <a:solidFill>
                  <a:srgbClr val="5F5F5F"/>
                </a:solidFill>
              </a:rPr>
              <a:t>ŠPZ poradenskou službu směřující k zjišťování speciálních vzdělávacích potřeb nebo mimořádného nadání žáka </a:t>
            </a:r>
            <a:r>
              <a:rPr lang="cs-CZ" sz="80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neposkytne, je-li platné dříve vydané doporučení, </a:t>
            </a:r>
            <a:r>
              <a:rPr lang="cs-CZ" sz="8000" dirty="0">
                <a:solidFill>
                  <a:srgbClr val="5F5F5F"/>
                </a:solidFill>
              </a:rPr>
              <a:t>které bylo žadateli vydáno stejným nebo jiným školským poradenským zařízením,</a:t>
            </a:r>
          </a:p>
          <a:p>
            <a:endParaRPr lang="cs-CZ" sz="6200" dirty="0">
              <a:solidFill>
                <a:srgbClr val="5F5F5F"/>
              </a:solidFill>
            </a:endParaRPr>
          </a:p>
          <a:p>
            <a:r>
              <a:rPr lang="cs-CZ" sz="8000" dirty="0">
                <a:solidFill>
                  <a:srgbClr val="5F5F5F"/>
                </a:solidFill>
              </a:rPr>
              <a:t> s výjimkou </a:t>
            </a:r>
          </a:p>
          <a:p>
            <a:endParaRPr lang="cs-CZ" sz="6200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8000" dirty="0">
                <a:solidFill>
                  <a:srgbClr val="5F5F5F"/>
                </a:solidFill>
              </a:rPr>
              <a:t>případu uvedeného v §15, odst. 4 </a:t>
            </a:r>
            <a:r>
              <a:rPr lang="cs-CZ" sz="8000" dirty="0" err="1">
                <a:solidFill>
                  <a:srgbClr val="5F5F5F"/>
                </a:solidFill>
              </a:rPr>
              <a:t>vyhl</a:t>
            </a:r>
            <a:r>
              <a:rPr lang="cs-CZ" sz="8000" dirty="0">
                <a:solidFill>
                  <a:srgbClr val="5F5F5F"/>
                </a:solidFill>
              </a:rPr>
              <a:t>. 27/2016 </a:t>
            </a:r>
            <a:r>
              <a:rPr lang="cs-CZ" sz="8000" dirty="0" err="1">
                <a:solidFill>
                  <a:srgbClr val="5F5F5F"/>
                </a:solidFill>
              </a:rPr>
              <a:t>Sb</a:t>
            </a:r>
            <a:r>
              <a:rPr lang="cs-CZ" sz="8000" dirty="0">
                <a:solidFill>
                  <a:srgbClr val="5F5F5F"/>
                </a:solidFill>
              </a:rPr>
              <a:t> ve znění účinném od 1. 1. 2020: Nové doporučení může ŠPZ před vypršením doby vydat, </a:t>
            </a:r>
            <a:r>
              <a:rPr lang="cs-CZ" sz="80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pouze pokud došlo ke změně vzdělávacích potřeb žáka nebo potřebě změny doporučeného podpůrného opatření</a:t>
            </a:r>
            <a:r>
              <a:rPr lang="cs-CZ" sz="8000" dirty="0">
                <a:solidFill>
                  <a:srgbClr val="5F5F5F"/>
                </a:solidFill>
              </a:rPr>
              <a:t>). </a:t>
            </a:r>
            <a:endParaRPr lang="cs-CZ" b="1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srgbClr val="5757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1862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C97ED738-ADD5-42C4-A8E9-63C46B719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101174"/>
            <a:ext cx="7772400" cy="3161489"/>
          </a:xfrm>
        </p:spPr>
        <p:txBody>
          <a:bodyPr/>
          <a:lstStyle/>
          <a:p>
            <a:pPr algn="ctr"/>
            <a:r>
              <a:rPr lang="cs-CZ" sz="2400" dirty="0">
                <a:solidFill>
                  <a:srgbClr val="575756"/>
                </a:solidFill>
              </a:rPr>
              <a:t>Děkuji za pozornost. </a:t>
            </a:r>
            <a:r>
              <a:rPr lang="cs-CZ" sz="2400">
                <a:solidFill>
                  <a:srgbClr val="575756"/>
                </a:solidFill>
                <a:sym typeface="Wingdings" panose="05000000000000000000" pitchFamily="2" charset="2"/>
              </a:rPr>
              <a:t></a:t>
            </a:r>
            <a:endParaRPr lang="cs-CZ" sz="2400" dirty="0">
              <a:solidFill>
                <a:srgbClr val="575756"/>
              </a:solidFill>
            </a:endParaRPr>
          </a:p>
          <a:p>
            <a:pPr algn="ctr"/>
            <a:endParaRPr lang="cs-CZ" sz="2400" dirty="0">
              <a:solidFill>
                <a:srgbClr val="575756"/>
              </a:solidFill>
            </a:endParaRPr>
          </a:p>
          <a:p>
            <a:pPr algn="ctr"/>
            <a:r>
              <a:rPr lang="cs-CZ" u="sng" dirty="0">
                <a:solidFill>
                  <a:srgbClr val="57575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soskova@</a:t>
            </a:r>
            <a:r>
              <a:rPr lang="cs-CZ" u="sng" dirty="0">
                <a:solidFill>
                  <a:srgbClr val="575756"/>
                </a:solidFill>
              </a:rPr>
              <a:t>pppfm.cz</a:t>
            </a:r>
          </a:p>
          <a:p>
            <a:pPr algn="ctr"/>
            <a:endParaRPr lang="cs-CZ" dirty="0">
              <a:solidFill>
                <a:schemeClr val="tx2"/>
              </a:solidFill>
            </a:endParaRPr>
          </a:p>
          <a:p>
            <a:pPr algn="ctr"/>
            <a:endParaRPr lang="cs-CZ" dirty="0">
              <a:solidFill>
                <a:schemeClr val="tx2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42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129553"/>
            <a:ext cx="7772400" cy="494851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cs-CZ" dirty="0"/>
          </a:p>
          <a:p>
            <a:pPr>
              <a:spcBef>
                <a:spcPts val="1200"/>
              </a:spcBef>
            </a:pPr>
            <a:r>
              <a:rPr lang="cs-CZ" sz="2600" b="1" dirty="0">
                <a:solidFill>
                  <a:schemeClr val="tx2"/>
                </a:solidFill>
              </a:rPr>
              <a:t>Novelizované legislativní normy:                       </a:t>
            </a:r>
          </a:p>
          <a:p>
            <a:pPr>
              <a:spcBef>
                <a:spcPts val="1200"/>
              </a:spcBef>
            </a:pPr>
            <a:endParaRPr lang="cs-CZ" dirty="0">
              <a:solidFill>
                <a:srgbClr val="575756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5F5F5F"/>
                </a:solidFill>
              </a:rPr>
              <a:t>Vyhláška 27/2016 Sb. o vzdělávání žáků se SVP a žáků nadaných </a:t>
            </a:r>
            <a:r>
              <a:rPr lang="cs-CZ" dirty="0">
                <a:solidFill>
                  <a:srgbClr val="5F5F5F"/>
                </a:solidFill>
              </a:rPr>
              <a:t>(doposud novelizovaná vyhláškami č. 270/2017 Sb., č. 416/2017 Sb. a č. 244/2018 Sb.) nově ve znění </a:t>
            </a:r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248/2019 Sb. účinném od 1. 1. 2020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cs-CZ" b="1" dirty="0">
              <a:solidFill>
                <a:srgbClr val="5F5F5F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5F5F5F"/>
                </a:solidFill>
              </a:rPr>
              <a:t>Vyhláška 72/2005 Sb. o poskytování poradenských služeb ve školách a školských poradenských zařízeních </a:t>
            </a:r>
            <a:r>
              <a:rPr lang="cs-CZ" dirty="0">
                <a:solidFill>
                  <a:srgbClr val="5F5F5F"/>
                </a:solidFill>
              </a:rPr>
              <a:t>(doposud novelizovaná vyhláškami č. 116/2011 Sb., č. 103/2014 Sb. a č. 197/2016 Sb.) nově ve znění </a:t>
            </a:r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248/2019 Sb. účinném od 1. 1. 2020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60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749207" y="1559857"/>
            <a:ext cx="7772400" cy="4821487"/>
          </a:xfrm>
        </p:spPr>
        <p:txBody>
          <a:bodyPr>
            <a:normAutofit lnSpcReduction="10000"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3 – IVP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IVP škola nově zpracovává pouze na základě doporučení školského poradenského zařízení,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 zletilého žáka nebo zákonného zástupce již není zapotřebí </a:t>
            </a:r>
            <a:r>
              <a:rPr lang="cs-CZ" dirty="0">
                <a:solidFill>
                  <a:srgbClr val="5F5F5F"/>
                </a:solidFill>
              </a:rPr>
              <a:t>(úprava ve formuláři Doporučení – zatím jen provizorní, příslušný oddíl ponechán s doplněním poznámky: „od 1/2020 není povinné“)</a:t>
            </a:r>
          </a:p>
          <a:p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V §3, odst. 1 nově </a:t>
            </a:r>
            <a:r>
              <a:rPr lang="cs-CZ" dirty="0" smtClean="0">
                <a:solidFill>
                  <a:srgbClr val="5F5F5F"/>
                </a:solidFill>
              </a:rPr>
              <a:t>ustanovení: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„Individuální vzdělávací plán školské poradenské zařízení zpravidla nedoporučuje, pokud jsou všechny informace podstatné pro vzdělávání žáka uvedeny v doporučení podle § 15.“.</a:t>
            </a:r>
          </a:p>
          <a:p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§3, odst. 6: „zpracování a provádění IVP zajišťuje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škola“</a:t>
            </a:r>
            <a:r>
              <a:rPr lang="cs-CZ" dirty="0">
                <a:solidFill>
                  <a:srgbClr val="5F5F5F"/>
                </a:solidFill>
              </a:rPr>
              <a:t> (nikoliv </a:t>
            </a:r>
            <a:r>
              <a:rPr lang="cs-CZ" dirty="0">
                <a:solidFill>
                  <a:srgbClr val="5F5F5F"/>
                </a:solidFill>
              </a:rPr>
              <a:t>ředitel školy jako doposud)</a:t>
            </a: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7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12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1556425"/>
            <a:ext cx="7772400" cy="449046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endParaRPr lang="cs-CZ" dirty="0">
              <a:solidFill>
                <a:schemeClr val="tx1"/>
              </a:solidFill>
            </a:endParaRPr>
          </a:p>
          <a:p>
            <a:pPr algn="r">
              <a:lnSpc>
                <a:spcPct val="110000"/>
              </a:lnSpc>
            </a:pPr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pPr>
              <a:lnSpc>
                <a:spcPct val="110000"/>
              </a:lnSpc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5 – Asistent pedagoga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„Asistent pedagoga poskytuje podporu jinému pedagogickému pracovníkovi při vzdělávání žáka či žáků se speciálními vzdělávacími potřebami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rozsahu podpůrného opatření“ </a:t>
            </a:r>
            <a:r>
              <a:rPr lang="cs-CZ" dirty="0">
                <a:solidFill>
                  <a:srgbClr val="5F5F5F"/>
                </a:solidFill>
              </a:rPr>
              <a:t>(odkaz na §18, odst. 1, tedy možnost poskytovat podporu nad rámec PO novelou zrušen)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Zrušeno omezení počtu žáků</a:t>
            </a:r>
            <a:r>
              <a:rPr lang="cs-CZ" dirty="0">
                <a:solidFill>
                  <a:srgbClr val="5F5F5F"/>
                </a:solidFill>
              </a:rPr>
              <a:t>, kterým lze v rámci třídy poskytovat podporu AP (do 31. 12. 2019 – 4 žáci)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Finance ze státního rozpočtu poskytované na AP nově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pouze na hodiny přímé pedagogické práce.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9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body" idx="1"/>
          </p:nvPr>
        </p:nvSpPr>
        <p:spPr>
          <a:xfrm>
            <a:off x="739588" y="1116107"/>
            <a:ext cx="7714783" cy="4895588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</a:pPr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pPr>
              <a:lnSpc>
                <a:spcPct val="110000"/>
              </a:lnSpc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ve financování PO Asistent pedagoga:</a:t>
            </a:r>
          </a:p>
          <a:p>
            <a:pPr>
              <a:lnSpc>
                <a:spcPct val="110000"/>
              </a:lnSpc>
            </a:pP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Podmíněná normovaná finanční náročnost (PNFN)</a:t>
            </a:r>
            <a:r>
              <a:rPr lang="cs-CZ" dirty="0">
                <a:solidFill>
                  <a:srgbClr val="5F5F5F"/>
                </a:solidFill>
              </a:rPr>
              <a:t>, tzn., že</a:t>
            </a:r>
            <a:r>
              <a:rPr lang="cs-CZ" u="sng" dirty="0">
                <a:solidFill>
                  <a:srgbClr val="5F5F5F"/>
                </a:solidFill>
              </a:rPr>
              <a:t> „</a:t>
            </a:r>
            <a:r>
              <a:rPr lang="cs-CZ" dirty="0">
                <a:solidFill>
                  <a:srgbClr val="5F5F5F"/>
                </a:solidFill>
              </a:rPr>
              <a:t>finanční prostředky ze státního rozpočtu na toto podpůrné opatření se poskytují pouze v případě, pokud žák nemůže využít již dříve doporučené PO financované ze státního rozpočtu na základě doporučení pro jiného žáka“</a:t>
            </a:r>
          </a:p>
          <a:p>
            <a:pPr>
              <a:lnSpc>
                <a:spcPct val="110000"/>
              </a:lnSpc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Dle důvodové zprávy –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odpovědnost za využití doporučení bude mít ředitel školy</a:t>
            </a:r>
            <a:r>
              <a:rPr lang="cs-CZ" dirty="0">
                <a:solidFill>
                  <a:srgbClr val="5F5F5F"/>
                </a:solidFill>
              </a:rPr>
              <a:t>, který před požadavkem přidělení finančních prostředků posoudí konkrétní podmínky </a:t>
            </a:r>
            <a:r>
              <a:rPr lang="cs-CZ" dirty="0" smtClean="0">
                <a:solidFill>
                  <a:srgbClr val="5F5F5F"/>
                </a:solidFill>
              </a:rPr>
              <a:t>školy/třídy.</a:t>
            </a:r>
            <a:endParaRPr lang="cs-CZ" dirty="0">
              <a:solidFill>
                <a:srgbClr val="5F5F5F"/>
              </a:solidFill>
            </a:endParaRPr>
          </a:p>
          <a:p>
            <a:pPr>
              <a:lnSpc>
                <a:spcPct val="110000"/>
              </a:lnSpc>
            </a:pPr>
            <a:endParaRPr lang="cs-CZ" dirty="0">
              <a:solidFill>
                <a:srgbClr val="57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58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body" idx="1"/>
          </p:nvPr>
        </p:nvSpPr>
        <p:spPr>
          <a:xfrm>
            <a:off x="722313" y="1277470"/>
            <a:ext cx="7772400" cy="464349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sz="2200" dirty="0" err="1">
                <a:solidFill>
                  <a:srgbClr val="5F5F5F"/>
                </a:solidFill>
              </a:rPr>
              <a:t>Vyhl</a:t>
            </a:r>
            <a:r>
              <a:rPr lang="cs-CZ" sz="2200" dirty="0">
                <a:solidFill>
                  <a:srgbClr val="5F5F5F"/>
                </a:solidFill>
              </a:rPr>
              <a:t>. č. 27/2016 Sb.</a:t>
            </a:r>
          </a:p>
          <a:p>
            <a:pPr algn="r"/>
            <a:endParaRPr lang="cs-CZ" dirty="0">
              <a:solidFill>
                <a:srgbClr val="5F5F5F"/>
              </a:solidFill>
            </a:endParaRPr>
          </a:p>
          <a:p>
            <a:r>
              <a:rPr lang="cs-CZ" sz="22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§10 – nově „Podrobnosti k poskytování PO 1. st. školou“</a:t>
            </a:r>
          </a:p>
          <a:p>
            <a:endParaRPr lang="cs-CZ" sz="2200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rgbClr val="5F5F5F"/>
                </a:solidFill>
              </a:rPr>
              <a:t>Poskytování PO 1. st. škola průběžně vyhodnocuje, nejpozději po 3 měsících vyhodnotí, zda vedou k naplnění stanovených cílů, pokud ne, doporučí rodičům vyšetření v příslušném ŠPZ; do doby zahájení poskytování PO 2. – 5. stupně poskytuje </a:t>
            </a:r>
            <a:r>
              <a:rPr lang="cs-CZ" sz="2200" dirty="0" smtClean="0">
                <a:solidFill>
                  <a:srgbClr val="5F5F5F"/>
                </a:solidFill>
              </a:rPr>
              <a:t>PO</a:t>
            </a:r>
            <a:r>
              <a:rPr lang="cs-CZ" sz="2200" dirty="0" smtClean="0">
                <a:solidFill>
                  <a:srgbClr val="5F5F5F"/>
                </a:solidFill>
              </a:rPr>
              <a:t> </a:t>
            </a:r>
            <a:r>
              <a:rPr lang="cs-CZ" sz="2200" dirty="0">
                <a:solidFill>
                  <a:srgbClr val="5F5F5F"/>
                </a:solidFill>
              </a:rPr>
              <a:t>1. st.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200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rgbClr val="5F5F5F"/>
                </a:solidFill>
              </a:rPr>
              <a:t>Škola </a:t>
            </a:r>
            <a:r>
              <a:rPr lang="cs-CZ" sz="22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může </a:t>
            </a:r>
            <a:r>
              <a:rPr lang="cs-CZ" sz="2200" dirty="0">
                <a:solidFill>
                  <a:srgbClr val="5F5F5F"/>
                </a:solidFill>
              </a:rPr>
              <a:t>zpracovat PLPP zejména v situaci, kdy nepostačuje samotné zohlednění individuálních vzdělávacích potřeb žáka při vzdělávání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200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Formulář PLPP není nově již přílohou vyhlášky</a:t>
            </a:r>
            <a:r>
              <a:rPr lang="cs-CZ" sz="2200" dirty="0">
                <a:solidFill>
                  <a:srgbClr val="5F5F5F"/>
                </a:solidFill>
              </a:rPr>
              <a:t>, jeho podobu si škola tvoří sama.</a:t>
            </a:r>
          </a:p>
        </p:txBody>
      </p:sp>
    </p:spTree>
    <p:extLst>
      <p:ext uri="{BB962C8B-B14F-4D97-AF65-F5344CB8AC3E}">
        <p14:creationId xmlns:p14="http://schemas.microsoft.com/office/powerpoint/2010/main" val="244584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body" idx="1"/>
          </p:nvPr>
        </p:nvSpPr>
        <p:spPr>
          <a:xfrm>
            <a:off x="722313" y="1206500"/>
            <a:ext cx="7772400" cy="4805002"/>
          </a:xfrm>
        </p:spPr>
        <p:txBody>
          <a:bodyPr>
            <a:noAutofit/>
          </a:bodyPr>
          <a:lstStyle/>
          <a:p>
            <a:pPr algn="r"/>
            <a:r>
              <a:rPr lang="cs-CZ" dirty="0" err="1">
                <a:solidFill>
                  <a:srgbClr val="575756"/>
                </a:solidFill>
              </a:rPr>
              <a:t>Vyhl</a:t>
            </a:r>
            <a:r>
              <a:rPr lang="cs-CZ" dirty="0">
                <a:solidFill>
                  <a:srgbClr val="575756"/>
                </a:solidFill>
              </a:rPr>
              <a:t>. č. 27/2016 Sb.</a:t>
            </a:r>
          </a:p>
          <a:p>
            <a:pPr algn="r"/>
            <a:endParaRPr lang="cs-CZ" dirty="0">
              <a:solidFill>
                <a:srgbClr val="575756"/>
              </a:solidFill>
            </a:endParaRPr>
          </a:p>
          <a:p>
            <a:r>
              <a:rPr lang="cs-CZ" dirty="0">
                <a:solidFill>
                  <a:srgbClr val="5757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11 – postup před přiznáním PO 2. – 5. stupně</a:t>
            </a:r>
          </a:p>
          <a:p>
            <a:endParaRPr lang="cs-CZ" sz="1800" dirty="0">
              <a:solidFill>
                <a:srgbClr val="5757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Odstavec 2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zrušen</a:t>
            </a:r>
            <a:r>
              <a:rPr lang="cs-CZ" dirty="0">
                <a:solidFill>
                  <a:srgbClr val="5F5F5F"/>
                </a:solidFill>
              </a:rPr>
              <a:t> („</a:t>
            </a:r>
            <a:r>
              <a:rPr lang="cs-CZ" strike="sngStrike" dirty="0">
                <a:solidFill>
                  <a:srgbClr val="5F5F5F"/>
                </a:solidFill>
              </a:rPr>
              <a:t>Pro účely poskytování poradenské pomoci školským poradenským zařízením zajistí škola bezodkladné předání plánu pedagogické podpory školskému poradenskému zařízení, pokud se žák podle něho vzdělával.</a:t>
            </a:r>
            <a:r>
              <a:rPr lang="cs-CZ" dirty="0">
                <a:solidFill>
                  <a:srgbClr val="5F5F5F"/>
                </a:solidFill>
              </a:rPr>
              <a:t>“)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Škola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nově </a:t>
            </a:r>
            <a:r>
              <a:rPr lang="cs-CZ" dirty="0">
                <a:solidFill>
                  <a:srgbClr val="5F5F5F"/>
                </a:solidFill>
              </a:rPr>
              <a:t>namísto PLPP bude ŠPZ poskytovat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informace o podpůrných opatřeních prvního stupně poskytovaných žákovi</a:t>
            </a:r>
            <a:r>
              <a:rPr lang="cs-CZ" dirty="0">
                <a:solidFill>
                  <a:srgbClr val="5F5F5F"/>
                </a:solidFill>
              </a:rPr>
              <a:t> (pro PPP FM prostřednictvím přílohy k „Žádosti o vyšetření“ dostupné ke stažení na webových stránkách)</a:t>
            </a:r>
          </a:p>
        </p:txBody>
      </p:sp>
    </p:spTree>
    <p:extLst>
      <p:ext uri="{BB962C8B-B14F-4D97-AF65-F5344CB8AC3E}">
        <p14:creationId xmlns:p14="http://schemas.microsoft.com/office/powerpoint/2010/main" val="675407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1175657"/>
            <a:ext cx="7772400" cy="5413402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15 – Doporučení ke vzdělávání</a:t>
            </a:r>
          </a:p>
          <a:p>
            <a:endParaRPr lang="cs-CZ" dirty="0">
              <a:solidFill>
                <a:srgbClr val="5F5F5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ŠPZ v doporučení stanoví dobu, po kterou je poskytování podpůrného opatření nezbytné; tato doba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nepřesáhne 2 roky, přičemž v odůvodněných případech lze stanovit dobu až 4 roky.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Pro vzdělávání žáka lze v daném období vydat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pouze 1 doporučení. </a:t>
            </a:r>
            <a:r>
              <a:rPr lang="cs-CZ" dirty="0">
                <a:solidFill>
                  <a:srgbClr val="5F5F5F"/>
                </a:solidFill>
              </a:rPr>
              <a:t>Toto ustanovení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neplatí, pokud je vzhledem k více druhům znevýhodnění žáka uvedených </a:t>
            </a:r>
            <a:r>
              <a:rPr lang="cs-CZ" u="sng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§ 16 odst. 9 zákona </a:t>
            </a:r>
            <a:r>
              <a:rPr lang="cs-CZ" dirty="0">
                <a:solidFill>
                  <a:srgbClr val="5F5F5F"/>
                </a:solidFill>
              </a:rPr>
              <a:t>nezbytné vydání doporučení různými školskými poradenskými zařízeními s ohledem na jejich zaměření nebo je-li žákovi souběžně poskytováno vzdělávání nebo školské služby ve více školách. </a:t>
            </a: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800" dirty="0">
              <a:solidFill>
                <a:srgbClr val="57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60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2216" y="1798653"/>
            <a:ext cx="7772400" cy="4451421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rgbClr val="5F5F5F"/>
                </a:solidFill>
              </a:rPr>
              <a:t>Vyhl</a:t>
            </a:r>
            <a:r>
              <a:rPr lang="cs-CZ" dirty="0">
                <a:solidFill>
                  <a:srgbClr val="5F5F5F"/>
                </a:solidFill>
              </a:rPr>
              <a:t>. č. 27/2016 Sb.</a:t>
            </a:r>
          </a:p>
          <a:p>
            <a:pPr algn="r"/>
            <a:endParaRPr lang="cs-CZ" dirty="0">
              <a:solidFill>
                <a:srgbClr val="5F5F5F"/>
              </a:solidFill>
            </a:endParaRPr>
          </a:p>
          <a:p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v § 15 – Doporučení ke vzdělávání</a:t>
            </a:r>
          </a:p>
          <a:p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Nově může ŠPZ při vydání doporučení vycházet ze zpráv jiných odborníků (např. lékařů, klin. psychologů ad.)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starších 6 měsíců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>
              <a:solidFill>
                <a:srgbClr val="5F5F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5F5F5F"/>
                </a:solidFill>
              </a:rPr>
              <a:t>Nově </a:t>
            </a:r>
            <a:r>
              <a:rPr lang="cs-CZ" dirty="0">
                <a:solidFill>
                  <a:srgbClr val="5F5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musí doporučení obsahovat i podpis vedoucího pracoviště ŠPZ</a:t>
            </a:r>
            <a:r>
              <a:rPr lang="cs-CZ" dirty="0">
                <a:solidFill>
                  <a:srgbClr val="5F5F5F"/>
                </a:solidFill>
              </a:rPr>
              <a:t>, pakliže není škole zasíláno prostřednictvím datové schránky</a:t>
            </a:r>
          </a:p>
          <a:p>
            <a:endParaRPr lang="cs-CZ" sz="2200" dirty="0">
              <a:solidFill>
                <a:srgbClr val="575756"/>
              </a:solidFill>
            </a:endParaRPr>
          </a:p>
          <a:p>
            <a:endParaRPr lang="cs-CZ" sz="2200" dirty="0">
              <a:solidFill>
                <a:srgbClr val="57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258935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_prezentace-světlé_pozadí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1272</Words>
  <Application>Microsoft Office PowerPoint</Application>
  <PresentationFormat>Předvádění na obrazovce (4:3)</PresentationFormat>
  <Paragraphs>142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Tahoma</vt:lpstr>
      <vt:lpstr>Times New Roman</vt:lpstr>
      <vt:lpstr>Wingdings</vt:lpstr>
      <vt:lpstr>šablona_prezentace-světlé_pozadí1</vt:lpstr>
      <vt:lpstr> NOVELIZACE  VYHL. 27/2016 Sb. VYHL. 72/2005 Sb.  Seminář pro pedagogy v rámci MAP II     ZŠ Raškovice  21. 1. 2020   Pedagogicko-psychologická poradna Frýdek-Místek, p. o.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2014-11-23T20:28:28Z</dcterms:created>
  <dcterms:modified xsi:type="dcterms:W3CDTF">2020-01-20T06:36:29Z</dcterms:modified>
</cp:coreProperties>
</file>