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86" r:id="rId1"/>
  </p:sldMasterIdLst>
  <p:notesMasterIdLst>
    <p:notesMasterId r:id="rId28"/>
  </p:notesMasterIdLst>
  <p:handoutMasterIdLst>
    <p:handoutMasterId r:id="rId29"/>
  </p:handoutMasterIdLst>
  <p:sldIdLst>
    <p:sldId id="256" r:id="rId2"/>
    <p:sldId id="258" r:id="rId3"/>
    <p:sldId id="275" r:id="rId4"/>
    <p:sldId id="259" r:id="rId5"/>
    <p:sldId id="260" r:id="rId6"/>
    <p:sldId id="261" r:id="rId7"/>
    <p:sldId id="262" r:id="rId8"/>
    <p:sldId id="263" r:id="rId9"/>
    <p:sldId id="264" r:id="rId10"/>
    <p:sldId id="265" r:id="rId11"/>
    <p:sldId id="266" r:id="rId12"/>
    <p:sldId id="267" r:id="rId13"/>
    <p:sldId id="270" r:id="rId14"/>
    <p:sldId id="271" r:id="rId15"/>
    <p:sldId id="272" r:id="rId16"/>
    <p:sldId id="279" r:id="rId17"/>
    <p:sldId id="280" r:id="rId18"/>
    <p:sldId id="277" r:id="rId19"/>
    <p:sldId id="278" r:id="rId20"/>
    <p:sldId id="281" r:id="rId21"/>
    <p:sldId id="282" r:id="rId22"/>
    <p:sldId id="283" r:id="rId23"/>
    <p:sldId id="289" r:id="rId24"/>
    <p:sldId id="288" r:id="rId25"/>
    <p:sldId id="285" r:id="rId26"/>
    <p:sldId id="287" r:id="rId27"/>
  </p:sldIdLst>
  <p:sldSz cx="9144000" cy="6858000" type="screen4x3"/>
  <p:notesSz cx="6797675" cy="9926638"/>
  <p:defaultTextStyle>
    <a:defPPr>
      <a:defRPr lang="en-US"/>
    </a:defPPr>
    <a:lvl1pPr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1pPr>
    <a:lvl2pPr marL="466481"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2pPr>
    <a:lvl3pPr marL="932962"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3pPr>
    <a:lvl4pPr marL="1399443"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4pPr>
    <a:lvl5pPr marL="1865925" algn="ctr" rtl="0" eaLnBrk="0" fontAlgn="base" hangingPunct="0">
      <a:spcBef>
        <a:spcPct val="50000"/>
      </a:spcBef>
      <a:spcAft>
        <a:spcPct val="0"/>
      </a:spcAft>
      <a:buClr>
        <a:schemeClr val="accent2"/>
      </a:buClr>
      <a:buFont typeface="Wingdings" pitchFamily="2" charset="2"/>
      <a:defRPr sz="1428" i="1" kern="1200">
        <a:solidFill>
          <a:schemeClr val="tx1"/>
        </a:solidFill>
        <a:latin typeface="Arial" pitchFamily="34" charset="0"/>
        <a:ea typeface="+mn-ea"/>
        <a:cs typeface="+mn-cs"/>
      </a:defRPr>
    </a:lvl5pPr>
    <a:lvl6pPr marL="2332406" algn="l" defTabSz="932962" rtl="0" eaLnBrk="1" latinLnBrk="0" hangingPunct="1">
      <a:defRPr sz="1428" i="1" kern="1200">
        <a:solidFill>
          <a:schemeClr val="tx1"/>
        </a:solidFill>
        <a:latin typeface="Arial" pitchFamily="34" charset="0"/>
        <a:ea typeface="+mn-ea"/>
        <a:cs typeface="+mn-cs"/>
      </a:defRPr>
    </a:lvl6pPr>
    <a:lvl7pPr marL="2798887" algn="l" defTabSz="932962" rtl="0" eaLnBrk="1" latinLnBrk="0" hangingPunct="1">
      <a:defRPr sz="1428" i="1" kern="1200">
        <a:solidFill>
          <a:schemeClr val="tx1"/>
        </a:solidFill>
        <a:latin typeface="Arial" pitchFamily="34" charset="0"/>
        <a:ea typeface="+mn-ea"/>
        <a:cs typeface="+mn-cs"/>
      </a:defRPr>
    </a:lvl7pPr>
    <a:lvl8pPr marL="3265368" algn="l" defTabSz="932962" rtl="0" eaLnBrk="1" latinLnBrk="0" hangingPunct="1">
      <a:defRPr sz="1428" i="1" kern="1200">
        <a:solidFill>
          <a:schemeClr val="tx1"/>
        </a:solidFill>
        <a:latin typeface="Arial" pitchFamily="34" charset="0"/>
        <a:ea typeface="+mn-ea"/>
        <a:cs typeface="+mn-cs"/>
      </a:defRPr>
    </a:lvl8pPr>
    <a:lvl9pPr marL="3731849" algn="l" defTabSz="932962" rtl="0" eaLnBrk="1" latinLnBrk="0" hangingPunct="1">
      <a:defRPr sz="1428" i="1"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3952" userDrawn="1">
          <p15:clr>
            <a:srgbClr val="A4A3A4"/>
          </p15:clr>
        </p15:guide>
        <p15:guide id="2" pos="5443" userDrawn="1">
          <p15:clr>
            <a:srgbClr val="A4A3A4"/>
          </p15:clr>
        </p15:guide>
        <p15:guide id="3" orient="horz" pos="3838">
          <p15:clr>
            <a:srgbClr val="A4A3A4"/>
          </p15:clr>
        </p15:guide>
        <p15:guide id="4" pos="1196">
          <p15:clr>
            <a:srgbClr val="A4A3A4"/>
          </p15:clr>
        </p15:guide>
      </p15:sldGuideLst>
    </p:ext>
    <p:ext uri="{2D200454-40CA-4A62-9FC3-DE9A4176ACB9}">
      <p15:notesGuideLst xmlns:p15="http://schemas.microsoft.com/office/powerpoint/2012/main">
        <p15:guide id="1" orient="horz" pos="3120">
          <p15:clr>
            <a:srgbClr val="A4A3A4"/>
          </p15:clr>
        </p15:guide>
        <p15:guide id="2" pos="2098">
          <p15:clr>
            <a:srgbClr val="A4A3A4"/>
          </p15:clr>
        </p15:guide>
        <p15:guide id="3" orient="horz" pos="3127">
          <p15:clr>
            <a:srgbClr val="A4A3A4"/>
          </p15:clr>
        </p15:guide>
        <p15:guide id="4" pos="214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75756"/>
    <a:srgbClr val="084686"/>
    <a:srgbClr val="A6A6A6"/>
    <a:srgbClr val="C4241F"/>
    <a:srgbClr val="004289"/>
    <a:srgbClr val="E41F18"/>
    <a:srgbClr val="5F5F5F"/>
    <a:srgbClr val="B0B1B3"/>
    <a:srgbClr val="98A2A8"/>
    <a:srgbClr val="0B24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15" autoAdjust="0"/>
    <p:restoredTop sz="91367" autoAdjust="0"/>
  </p:normalViewPr>
  <p:slideViewPr>
    <p:cSldViewPr snapToGrid="0">
      <p:cViewPr varScale="1">
        <p:scale>
          <a:sx n="71" d="100"/>
          <a:sy n="71" d="100"/>
        </p:scale>
        <p:origin x="1476" y="72"/>
      </p:cViewPr>
      <p:guideLst>
        <p:guide orient="horz" pos="3952"/>
        <p:guide pos="5443"/>
        <p:guide orient="horz" pos="3838"/>
        <p:guide pos="119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60" d="100"/>
        <a:sy n="160" d="100"/>
      </p:scale>
      <p:origin x="0" y="0"/>
    </p:cViewPr>
  </p:sorterViewPr>
  <p:notesViewPr>
    <p:cSldViewPr snapToGrid="0">
      <p:cViewPr>
        <p:scale>
          <a:sx n="75" d="100"/>
          <a:sy n="75" d="100"/>
        </p:scale>
        <p:origin x="-2670" y="144"/>
      </p:cViewPr>
      <p:guideLst>
        <p:guide orient="horz" pos="3120"/>
        <p:guide pos="2098"/>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1" y="0"/>
            <a:ext cx="2946145" cy="496332"/>
          </a:xfrm>
          <a:prstGeom prst="rect">
            <a:avLst/>
          </a:prstGeom>
          <a:noFill/>
          <a:ln w="9525">
            <a:noFill/>
            <a:miter lim="800000"/>
            <a:headEnd/>
            <a:tailEnd/>
          </a:ln>
          <a:effectLst/>
        </p:spPr>
        <p:txBody>
          <a:bodyPr vert="horz" wrap="square" lIns="91828" tIns="45915" rIns="91828" bIns="45915" numCol="1" anchor="t" anchorCtr="0" compatLnSpc="1">
            <a:prstTxWarp prst="textNoShape">
              <a:avLst/>
            </a:prstTxWarp>
          </a:bodyPr>
          <a:lstStyle>
            <a:lvl1pPr algn="l" defTabSz="919699" eaLnBrk="1" hangingPunct="1">
              <a:spcBef>
                <a:spcPct val="0"/>
              </a:spcBef>
              <a:buClrTx/>
              <a:buFontTx/>
              <a:buNone/>
              <a:defRPr sz="1200" i="0">
                <a:latin typeface="Times New Roman" pitchFamily="18" charset="0"/>
              </a:defRPr>
            </a:lvl1pPr>
          </a:lstStyle>
          <a:p>
            <a:endParaRPr lang="en-US"/>
          </a:p>
        </p:txBody>
      </p:sp>
      <p:sp>
        <p:nvSpPr>
          <p:cNvPr id="7171" name="Rectangle 3"/>
          <p:cNvSpPr>
            <a:spLocks noGrp="1" noChangeArrowheads="1"/>
          </p:cNvSpPr>
          <p:nvPr>
            <p:ph type="dt" sz="quarter" idx="1"/>
          </p:nvPr>
        </p:nvSpPr>
        <p:spPr bwMode="auto">
          <a:xfrm>
            <a:off x="3851530" y="0"/>
            <a:ext cx="2946145" cy="496332"/>
          </a:xfrm>
          <a:prstGeom prst="rect">
            <a:avLst/>
          </a:prstGeom>
          <a:noFill/>
          <a:ln w="9525">
            <a:noFill/>
            <a:miter lim="800000"/>
            <a:headEnd/>
            <a:tailEnd/>
          </a:ln>
          <a:effectLst/>
        </p:spPr>
        <p:txBody>
          <a:bodyPr vert="horz" wrap="square" lIns="91828" tIns="45915" rIns="91828" bIns="45915" numCol="1" anchor="t" anchorCtr="0" compatLnSpc="1">
            <a:prstTxWarp prst="textNoShape">
              <a:avLst/>
            </a:prstTxWarp>
          </a:bodyPr>
          <a:lstStyle>
            <a:lvl1pPr algn="r" defTabSz="919699" eaLnBrk="1" hangingPunct="1">
              <a:spcBef>
                <a:spcPct val="0"/>
              </a:spcBef>
              <a:buClrTx/>
              <a:buFontTx/>
              <a:buNone/>
              <a:defRPr sz="1200" i="0">
                <a:latin typeface="Times New Roman" pitchFamily="18" charset="0"/>
              </a:defRPr>
            </a:lvl1pPr>
          </a:lstStyle>
          <a:p>
            <a:fld id="{457EA0C0-5B0D-4D8E-8448-29C33B29C874}" type="datetime1">
              <a:rPr lang="en-US"/>
              <a:pPr/>
              <a:t>4/24/2019</a:t>
            </a:fld>
            <a:endParaRPr lang="en-US"/>
          </a:p>
        </p:txBody>
      </p:sp>
      <p:sp>
        <p:nvSpPr>
          <p:cNvPr id="7172" name="Rectangle 4"/>
          <p:cNvSpPr>
            <a:spLocks noGrp="1" noChangeArrowheads="1"/>
          </p:cNvSpPr>
          <p:nvPr>
            <p:ph type="ftr" sz="quarter" idx="2"/>
          </p:nvPr>
        </p:nvSpPr>
        <p:spPr bwMode="auto">
          <a:xfrm>
            <a:off x="1" y="9430306"/>
            <a:ext cx="2946145" cy="496332"/>
          </a:xfrm>
          <a:prstGeom prst="rect">
            <a:avLst/>
          </a:prstGeom>
          <a:noFill/>
          <a:ln w="9525">
            <a:noFill/>
            <a:miter lim="800000"/>
            <a:headEnd/>
            <a:tailEnd/>
          </a:ln>
          <a:effectLst/>
        </p:spPr>
        <p:txBody>
          <a:bodyPr vert="horz" wrap="square" lIns="91828" tIns="45915" rIns="91828" bIns="45915" numCol="1" anchor="b" anchorCtr="0" compatLnSpc="1">
            <a:prstTxWarp prst="textNoShape">
              <a:avLst/>
            </a:prstTxWarp>
          </a:bodyPr>
          <a:lstStyle>
            <a:lvl1pPr algn="l" defTabSz="919699" eaLnBrk="1" hangingPunct="1">
              <a:spcBef>
                <a:spcPct val="0"/>
              </a:spcBef>
              <a:buClrTx/>
              <a:buFontTx/>
              <a:buNone/>
              <a:defRPr sz="1200" i="0">
                <a:latin typeface="Times New Roman" pitchFamily="18" charset="0"/>
              </a:defRPr>
            </a:lvl1pPr>
          </a:lstStyle>
          <a:p>
            <a:endParaRPr lang="en-US"/>
          </a:p>
        </p:txBody>
      </p:sp>
      <p:sp>
        <p:nvSpPr>
          <p:cNvPr id="7173" name="Rectangle 5"/>
          <p:cNvSpPr>
            <a:spLocks noGrp="1" noChangeArrowheads="1"/>
          </p:cNvSpPr>
          <p:nvPr>
            <p:ph type="sldNum" sz="quarter" idx="3"/>
          </p:nvPr>
        </p:nvSpPr>
        <p:spPr bwMode="auto">
          <a:xfrm>
            <a:off x="3851530" y="9430306"/>
            <a:ext cx="2946145" cy="496332"/>
          </a:xfrm>
          <a:prstGeom prst="rect">
            <a:avLst/>
          </a:prstGeom>
          <a:noFill/>
          <a:ln w="9525">
            <a:noFill/>
            <a:miter lim="800000"/>
            <a:headEnd/>
            <a:tailEnd/>
          </a:ln>
          <a:effectLst/>
        </p:spPr>
        <p:txBody>
          <a:bodyPr vert="horz" wrap="square" lIns="91828" tIns="45915" rIns="91828" bIns="45915" numCol="1" anchor="b" anchorCtr="0" compatLnSpc="1">
            <a:prstTxWarp prst="textNoShape">
              <a:avLst/>
            </a:prstTxWarp>
          </a:bodyPr>
          <a:lstStyle>
            <a:lvl1pPr algn="r" defTabSz="919699" eaLnBrk="1" hangingPunct="1">
              <a:spcBef>
                <a:spcPct val="0"/>
              </a:spcBef>
              <a:buClrTx/>
              <a:buFontTx/>
              <a:buNone/>
              <a:defRPr sz="1200" i="0">
                <a:latin typeface="Times New Roman" pitchFamily="18" charset="0"/>
              </a:defRPr>
            </a:lvl1pPr>
          </a:lstStyle>
          <a:p>
            <a:fld id="{93680765-A157-41AD-8F94-E152B15695BF}" type="slidenum">
              <a:rPr lang="en-US"/>
              <a:pPr/>
              <a:t>‹#›</a:t>
            </a:fld>
            <a:endParaRPr lang="en-US"/>
          </a:p>
        </p:txBody>
      </p:sp>
    </p:spTree>
    <p:extLst>
      <p:ext uri="{BB962C8B-B14F-4D97-AF65-F5344CB8AC3E}">
        <p14:creationId xmlns:p14="http://schemas.microsoft.com/office/powerpoint/2010/main" val="40471619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4" name="Rectangle 4"/>
          <p:cNvSpPr>
            <a:spLocks noGrp="1" noRot="1" noChangeAspect="1" noChangeArrowheads="1" noTextEdit="1"/>
          </p:cNvSpPr>
          <p:nvPr>
            <p:ph type="sldImg" idx="2"/>
          </p:nvPr>
        </p:nvSpPr>
        <p:spPr bwMode="auto">
          <a:xfrm>
            <a:off x="617538" y="487363"/>
            <a:ext cx="5626100" cy="4219575"/>
          </a:xfrm>
          <a:prstGeom prst="rect">
            <a:avLst/>
          </a:prstGeom>
          <a:noFill/>
          <a:ln w="9525">
            <a:noFill/>
            <a:miter lim="800000"/>
            <a:headEnd/>
            <a:tailEnd/>
          </a:ln>
          <a:effectLst/>
        </p:spPr>
      </p:sp>
      <p:sp>
        <p:nvSpPr>
          <p:cNvPr id="5125" name="Rectangle 5"/>
          <p:cNvSpPr>
            <a:spLocks noGrp="1" noChangeArrowheads="1"/>
          </p:cNvSpPr>
          <p:nvPr>
            <p:ph type="body" sz="quarter" idx="3"/>
          </p:nvPr>
        </p:nvSpPr>
        <p:spPr bwMode="auto">
          <a:xfrm>
            <a:off x="565628" y="5591625"/>
            <a:ext cx="5729738" cy="3427125"/>
          </a:xfrm>
          <a:prstGeom prst="rect">
            <a:avLst/>
          </a:prstGeom>
          <a:noFill/>
          <a:ln w="9525">
            <a:noFill/>
            <a:miter lim="800000"/>
            <a:headEnd/>
            <a:tailEnd/>
          </a:ln>
          <a:effectLst/>
        </p:spPr>
        <p:txBody>
          <a:bodyPr vert="horz" wrap="square" lIns="0" tIns="0" rIns="0" bIns="0" numCol="1" anchor="t" anchorCtr="0" compatLnSpc="1">
            <a:prstTxWarp prst="textNoShape">
              <a:avLst/>
            </a:prstTxWarp>
            <a:normAutofit/>
          </a:bodyPr>
          <a:lstStyle/>
          <a:p>
            <a:pPr lvl="0"/>
            <a:r>
              <a:rPr lang="cs-CZ" dirty="0"/>
              <a:t>Click to edit Master text styles</a:t>
            </a:r>
          </a:p>
        </p:txBody>
      </p:sp>
      <p:sp>
        <p:nvSpPr>
          <p:cNvPr id="5127" name="pg num"/>
          <p:cNvSpPr>
            <a:spLocks noGrp="1" noChangeArrowheads="1"/>
          </p:cNvSpPr>
          <p:nvPr>
            <p:ph type="sldNum" sz="quarter" idx="5"/>
          </p:nvPr>
        </p:nvSpPr>
        <p:spPr bwMode="auto">
          <a:xfrm>
            <a:off x="6033200" y="9548027"/>
            <a:ext cx="542583" cy="182943"/>
          </a:xfrm>
          <a:prstGeom prst="rect">
            <a:avLst/>
          </a:prstGeom>
          <a:noFill/>
          <a:ln w="9525">
            <a:noFill/>
            <a:miter lim="800000"/>
            <a:headEnd/>
            <a:tailEnd/>
          </a:ln>
          <a:effectLst/>
        </p:spPr>
        <p:txBody>
          <a:bodyPr vert="horz" wrap="square" lIns="0" tIns="0" rIns="0" bIns="0" numCol="1" anchor="b" anchorCtr="0" compatLnSpc="1">
            <a:prstTxWarp prst="textNoShape">
              <a:avLst/>
            </a:prstTxWarp>
            <a:spAutoFit/>
          </a:bodyPr>
          <a:lstStyle>
            <a:lvl1pPr algn="r" defTabSz="919699" eaLnBrk="1" hangingPunct="1">
              <a:spcBef>
                <a:spcPct val="0"/>
              </a:spcBef>
              <a:buClrTx/>
              <a:buFontTx/>
              <a:buNone/>
              <a:defRPr sz="1200" i="0"/>
            </a:lvl1pPr>
          </a:lstStyle>
          <a:p>
            <a:fld id="{42689D1E-D6FA-469F-A168-9573E3DAE983}" type="slidenum">
              <a:rPr lang="cs-CZ"/>
              <a:pPr/>
              <a:t>‹#›</a:t>
            </a:fld>
            <a:endParaRPr lang="cs-CZ"/>
          </a:p>
        </p:txBody>
      </p:sp>
      <p:sp>
        <p:nvSpPr>
          <p:cNvPr id="5137" name="McK Separator" hidden="1"/>
          <p:cNvSpPr>
            <a:spLocks noChangeShapeType="1"/>
          </p:cNvSpPr>
          <p:nvPr/>
        </p:nvSpPr>
        <p:spPr bwMode="auto">
          <a:xfrm>
            <a:off x="814685" y="1509677"/>
            <a:ext cx="5199079" cy="0"/>
          </a:xfrm>
          <a:prstGeom prst="line">
            <a:avLst/>
          </a:prstGeom>
          <a:noFill/>
          <a:ln w="9525">
            <a:solidFill>
              <a:schemeClr val="tx1"/>
            </a:solidFill>
            <a:round/>
            <a:headEnd/>
            <a:tailEnd/>
          </a:ln>
          <a:effectLst/>
        </p:spPr>
        <p:txBody>
          <a:bodyPr lIns="92290" tIns="46145" rIns="92290" bIns="46145"/>
          <a:lstStyle/>
          <a:p>
            <a:endParaRPr lang="cs-CZ"/>
          </a:p>
        </p:txBody>
      </p:sp>
    </p:spTree>
    <p:extLst>
      <p:ext uri="{BB962C8B-B14F-4D97-AF65-F5344CB8AC3E}">
        <p14:creationId xmlns:p14="http://schemas.microsoft.com/office/powerpoint/2010/main" val="2929927327"/>
      </p:ext>
    </p:extLst>
  </p:cSld>
  <p:clrMap bg1="lt1" tx1="dk1" bg2="lt2" tx2="dk2" accent1="accent1" accent2="accent2" accent3="accent3" accent4="accent4" accent5="accent5" accent6="accent6" hlink="hlink" folHlink="folHlink"/>
  <p:hf hdr="0" dt="0"/>
  <p:notesStyle>
    <a:lvl1pPr algn="l" rtl="0" fontAlgn="base">
      <a:lnSpc>
        <a:spcPct val="90000"/>
      </a:lnSpc>
      <a:spcBef>
        <a:spcPct val="30000"/>
      </a:spcBef>
      <a:spcAft>
        <a:spcPct val="0"/>
      </a:spcAft>
      <a:defRPr sz="1632" b="1" kern="1200">
        <a:solidFill>
          <a:schemeClr val="tx1"/>
        </a:solidFill>
        <a:latin typeface="Arial" pitchFamily="34" charset="0"/>
        <a:ea typeface="+mn-ea"/>
        <a:cs typeface="+mn-cs"/>
      </a:defRPr>
    </a:lvl1pPr>
    <a:lvl2pPr marL="194367" algn="l" rtl="0" fontAlgn="base">
      <a:spcBef>
        <a:spcPct val="30000"/>
      </a:spcBef>
      <a:spcAft>
        <a:spcPct val="0"/>
      </a:spcAft>
      <a:defRPr sz="1224" kern="1200">
        <a:solidFill>
          <a:schemeClr val="tx1"/>
        </a:solidFill>
        <a:latin typeface="Times New Roman" pitchFamily="18" charset="0"/>
        <a:ea typeface="+mn-ea"/>
        <a:cs typeface="+mn-cs"/>
      </a:defRPr>
    </a:lvl2pPr>
    <a:lvl3pPr marL="388734" algn="l" rtl="0" fontAlgn="base">
      <a:spcBef>
        <a:spcPct val="30000"/>
      </a:spcBef>
      <a:spcAft>
        <a:spcPct val="0"/>
      </a:spcAft>
      <a:defRPr sz="1224" kern="1200">
        <a:solidFill>
          <a:schemeClr val="tx1"/>
        </a:solidFill>
        <a:latin typeface="Times New Roman" pitchFamily="18" charset="0"/>
        <a:ea typeface="+mn-ea"/>
        <a:cs typeface="+mn-cs"/>
      </a:defRPr>
    </a:lvl3pPr>
    <a:lvl4pPr marL="583101" algn="l" rtl="0" fontAlgn="base">
      <a:spcBef>
        <a:spcPct val="30000"/>
      </a:spcBef>
      <a:spcAft>
        <a:spcPct val="0"/>
      </a:spcAft>
      <a:defRPr sz="1224" kern="1200">
        <a:solidFill>
          <a:schemeClr val="tx1"/>
        </a:solidFill>
        <a:latin typeface="Times New Roman" pitchFamily="18" charset="0"/>
        <a:ea typeface="+mn-ea"/>
        <a:cs typeface="+mn-cs"/>
      </a:defRPr>
    </a:lvl4pPr>
    <a:lvl5pPr marL="777469" algn="l" rtl="0" fontAlgn="base">
      <a:spcBef>
        <a:spcPct val="30000"/>
      </a:spcBef>
      <a:spcAft>
        <a:spcPct val="0"/>
      </a:spcAft>
      <a:defRPr sz="1224" kern="1200">
        <a:solidFill>
          <a:schemeClr val="tx1"/>
        </a:solidFill>
        <a:latin typeface="Times New Roman" pitchFamily="18" charset="0"/>
        <a:ea typeface="+mn-ea"/>
        <a:cs typeface="+mn-cs"/>
      </a:defRPr>
    </a:lvl5pPr>
    <a:lvl6pPr marL="2332406" algn="l" defTabSz="932962" rtl="0" eaLnBrk="1" latinLnBrk="0" hangingPunct="1">
      <a:defRPr sz="1224" kern="1200">
        <a:solidFill>
          <a:schemeClr val="tx1"/>
        </a:solidFill>
        <a:latin typeface="+mn-lt"/>
        <a:ea typeface="+mn-ea"/>
        <a:cs typeface="+mn-cs"/>
      </a:defRPr>
    </a:lvl6pPr>
    <a:lvl7pPr marL="2798887" algn="l" defTabSz="932962" rtl="0" eaLnBrk="1" latinLnBrk="0" hangingPunct="1">
      <a:defRPr sz="1224" kern="1200">
        <a:solidFill>
          <a:schemeClr val="tx1"/>
        </a:solidFill>
        <a:latin typeface="+mn-lt"/>
        <a:ea typeface="+mn-ea"/>
        <a:cs typeface="+mn-cs"/>
      </a:defRPr>
    </a:lvl7pPr>
    <a:lvl8pPr marL="3265368" algn="l" defTabSz="932962" rtl="0" eaLnBrk="1" latinLnBrk="0" hangingPunct="1">
      <a:defRPr sz="1224" kern="1200">
        <a:solidFill>
          <a:schemeClr val="tx1"/>
        </a:solidFill>
        <a:latin typeface="+mn-lt"/>
        <a:ea typeface="+mn-ea"/>
        <a:cs typeface="+mn-cs"/>
      </a:defRPr>
    </a:lvl8pPr>
    <a:lvl9pPr marL="3731849" algn="l" defTabSz="932962" rtl="0" eaLnBrk="1" latinLnBrk="0" hangingPunct="1">
      <a:defRPr sz="122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42689D1E-D6FA-469F-A168-9573E3DAE983}" type="slidenum">
              <a:rPr lang="cs-CZ" smtClean="0"/>
              <a:pPr/>
              <a:t>9</a:t>
            </a:fld>
            <a:endParaRPr lang="cs-CZ"/>
          </a:p>
        </p:txBody>
      </p:sp>
    </p:spTree>
    <p:extLst>
      <p:ext uri="{BB962C8B-B14F-4D97-AF65-F5344CB8AC3E}">
        <p14:creationId xmlns:p14="http://schemas.microsoft.com/office/powerpoint/2010/main" val="4704095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Úvodní snímek">
    <p:spTree>
      <p:nvGrpSpPr>
        <p:cNvPr id="1" name=""/>
        <p:cNvGrpSpPr/>
        <p:nvPr/>
      </p:nvGrpSpPr>
      <p:grpSpPr>
        <a:xfrm>
          <a:off x="0" y="0"/>
          <a:ext cx="0" cy="0"/>
          <a:chOff x="0" y="0"/>
          <a:chExt cx="0" cy="0"/>
        </a:xfrm>
      </p:grpSpPr>
      <p:pic>
        <p:nvPicPr>
          <p:cNvPr id="1066" name="Picture 4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4716449" cy="5181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Nadpis 1"/>
          <p:cNvSpPr>
            <a:spLocks noGrp="1"/>
          </p:cNvSpPr>
          <p:nvPr>
            <p:ph type="ctrTitle" hasCustomPrompt="1"/>
          </p:nvPr>
        </p:nvSpPr>
        <p:spPr>
          <a:xfrm>
            <a:off x="1959104" y="2285640"/>
            <a:ext cx="6767623" cy="2131489"/>
          </a:xfrm>
        </p:spPr>
        <p:txBody>
          <a:bodyPr anchor="t">
            <a:normAutofit/>
          </a:bodyPr>
          <a:lstStyle>
            <a:lvl1pPr algn="l">
              <a:defRPr sz="5400" b="0" baseline="0">
                <a:solidFill>
                  <a:srgbClr val="084686"/>
                </a:solidFill>
              </a:defRPr>
            </a:lvl1pPr>
          </a:lstStyle>
          <a:p>
            <a:r>
              <a:rPr lang="cs-CZ" dirty="0"/>
              <a:t>Název prezentace</a:t>
            </a:r>
          </a:p>
        </p:txBody>
      </p:sp>
      <p:sp>
        <p:nvSpPr>
          <p:cNvPr id="5" name="Zástupný symbol pro zápatí 4"/>
          <p:cNvSpPr>
            <a:spLocks noGrp="1"/>
          </p:cNvSpPr>
          <p:nvPr>
            <p:ph type="ftr" sz="quarter" idx="11"/>
          </p:nvPr>
        </p:nvSpPr>
        <p:spPr/>
        <p:txBody>
          <a:bodyPr/>
          <a:lstStyle>
            <a:lvl1pPr>
              <a:defRPr sz="1100" i="0">
                <a:solidFill>
                  <a:srgbClr val="575756"/>
                </a:solidFill>
                <a:latin typeface="Tahoma" panose="020B0604030504040204" pitchFamily="34" charset="0"/>
                <a:ea typeface="Tahoma" panose="020B0604030504040204" pitchFamily="34" charset="0"/>
                <a:cs typeface="Tahoma" panose="020B0604030504040204" pitchFamily="34" charset="0"/>
              </a:defRPr>
            </a:lvl1pPr>
          </a:lstStyle>
          <a:p>
            <a:endParaRPr lang="cs-CZ" dirty="0"/>
          </a:p>
        </p:txBody>
      </p:sp>
      <p:sp>
        <p:nvSpPr>
          <p:cNvPr id="6" name="Zástupný symbol pro číslo snímku 5"/>
          <p:cNvSpPr>
            <a:spLocks noGrp="1"/>
          </p:cNvSpPr>
          <p:nvPr>
            <p:ph type="sldNum" sz="quarter" idx="12"/>
          </p:nvPr>
        </p:nvSpPr>
        <p:spPr/>
        <p:txBody>
          <a:bodyPr/>
          <a:lstStyle>
            <a:lvl1pPr>
              <a:defRPr sz="1100" i="0">
                <a:solidFill>
                  <a:srgbClr val="575756"/>
                </a:solidFill>
                <a:latin typeface="Tahoma" panose="020B0604030504040204" pitchFamily="34" charset="0"/>
                <a:ea typeface="Tahoma" panose="020B0604030504040204" pitchFamily="34" charset="0"/>
                <a:cs typeface="Tahoma" panose="020B0604030504040204" pitchFamily="34" charset="0"/>
              </a:defRPr>
            </a:lvl1pPr>
          </a:lstStyle>
          <a:p>
            <a:fld id="{482F267E-5537-4CF6-843B-2CC79DD70A58}" type="slidenum">
              <a:rPr lang="cs-CZ" smtClean="0"/>
              <a:pPr/>
              <a:t>‹#›</a:t>
            </a:fld>
            <a:endParaRPr lang="cs-CZ" dirty="0"/>
          </a:p>
        </p:txBody>
      </p:sp>
      <p:sp>
        <p:nvSpPr>
          <p:cNvPr id="8" name="Podnadpis 2"/>
          <p:cNvSpPr txBox="1">
            <a:spLocks/>
          </p:cNvSpPr>
          <p:nvPr userDrawn="1"/>
        </p:nvSpPr>
        <p:spPr>
          <a:xfrm>
            <a:off x="6999439" y="5758699"/>
            <a:ext cx="739193" cy="216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anose="020B0604020202020204" pitchFamily="34" charset="0"/>
              <a:buNone/>
              <a:defRPr sz="1400" b="1"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fontAlgn="auto">
              <a:spcAft>
                <a:spcPts val="0"/>
              </a:spcAft>
              <a:buClrTx/>
            </a:pPr>
            <a:r>
              <a:rPr lang="cs-CZ" sz="1100" b="0" i="0" dirty="0">
                <a:solidFill>
                  <a:srgbClr val="575756"/>
                </a:solidFill>
              </a:rPr>
              <a:t>Datum:</a:t>
            </a:r>
          </a:p>
        </p:txBody>
      </p:sp>
      <p:sp>
        <p:nvSpPr>
          <p:cNvPr id="13" name="Podnadpis 2"/>
          <p:cNvSpPr txBox="1">
            <a:spLocks/>
          </p:cNvSpPr>
          <p:nvPr userDrawn="1"/>
        </p:nvSpPr>
        <p:spPr>
          <a:xfrm>
            <a:off x="4136692" y="5755354"/>
            <a:ext cx="1040849" cy="216000"/>
          </a:xfrm>
          <a:prstGeom prst="rect">
            <a:avLst/>
          </a:prstGeom>
        </p:spPr>
        <p:txBody>
          <a:bodyPr vert="horz" lIns="91440" tIns="45720" rIns="91440" bIns="45720" rtlCol="0">
            <a:noAutofit/>
          </a:bodyPr>
          <a:lstStyle>
            <a:lvl1pPr marL="0" indent="0" algn="l" defTabSz="914400" rtl="0" eaLnBrk="1" latinLnBrk="0" hangingPunct="1">
              <a:spcBef>
                <a:spcPct val="20000"/>
              </a:spcBef>
              <a:buFont typeface="Arial" panose="020B0604020202020204" pitchFamily="34" charset="0"/>
              <a:buNone/>
              <a:defRPr sz="1400" b="1"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ahoma" panose="020B0604030504040204" pitchFamily="34" charset="0"/>
                <a:ea typeface="Tahoma" panose="020B0604030504040204" pitchFamily="34" charset="0"/>
                <a:cs typeface="Tahoma" panose="020B0604030504040204" pitchFamily="34"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fontAlgn="auto">
              <a:spcAft>
                <a:spcPts val="0"/>
              </a:spcAft>
              <a:buClrTx/>
            </a:pPr>
            <a:r>
              <a:rPr lang="cs-CZ" sz="1100" b="0" i="0" dirty="0">
                <a:solidFill>
                  <a:srgbClr val="575756"/>
                </a:solidFill>
              </a:rPr>
              <a:t>Zpracoval(a):</a:t>
            </a:r>
          </a:p>
        </p:txBody>
      </p:sp>
      <p:sp>
        <p:nvSpPr>
          <p:cNvPr id="19" name="Zástupný symbol pro text 18"/>
          <p:cNvSpPr>
            <a:spLocks noGrp="1"/>
          </p:cNvSpPr>
          <p:nvPr>
            <p:ph type="body" sz="quarter" idx="13" hasCustomPrompt="1"/>
          </p:nvPr>
        </p:nvSpPr>
        <p:spPr>
          <a:xfrm>
            <a:off x="7633172" y="5755355"/>
            <a:ext cx="1060501" cy="216000"/>
          </a:xfrm>
        </p:spPr>
        <p:txBody>
          <a:bodyPr>
            <a:noAutofit/>
          </a:bodyPr>
          <a:lstStyle>
            <a:lvl1pPr marL="0" indent="0">
              <a:buNone/>
              <a:defRPr sz="1100" baseline="0">
                <a:solidFill>
                  <a:srgbClr val="575756"/>
                </a:solidFill>
              </a:defRPr>
            </a:lvl1pPr>
          </a:lstStyle>
          <a:p>
            <a:pPr lvl="0"/>
            <a:r>
              <a:rPr lang="cs-CZ" dirty="0"/>
              <a:t>Datum</a:t>
            </a:r>
          </a:p>
        </p:txBody>
      </p:sp>
      <p:sp>
        <p:nvSpPr>
          <p:cNvPr id="21" name="Zástupný symbol pro text 20"/>
          <p:cNvSpPr>
            <a:spLocks noGrp="1"/>
          </p:cNvSpPr>
          <p:nvPr>
            <p:ph type="body" sz="quarter" idx="14" hasCustomPrompt="1"/>
          </p:nvPr>
        </p:nvSpPr>
        <p:spPr>
          <a:xfrm>
            <a:off x="5085300" y="5756879"/>
            <a:ext cx="2042886" cy="216047"/>
          </a:xfrm>
        </p:spPr>
        <p:txBody>
          <a:bodyPr>
            <a:noAutofit/>
          </a:bodyPr>
          <a:lstStyle>
            <a:lvl1pPr marL="0" indent="0" algn="l">
              <a:buNone/>
              <a:defRPr sz="1100" baseline="0">
                <a:solidFill>
                  <a:srgbClr val="575756"/>
                </a:solidFill>
              </a:defRPr>
            </a:lvl1pPr>
          </a:lstStyle>
          <a:p>
            <a:pPr lvl="0"/>
            <a:r>
              <a:rPr lang="cs-CZ" dirty="0"/>
              <a:t>Jméno</a:t>
            </a:r>
          </a:p>
        </p:txBody>
      </p:sp>
      <p:grpSp>
        <p:nvGrpSpPr>
          <p:cNvPr id="55" name="Skupina 54"/>
          <p:cNvGrpSpPr/>
          <p:nvPr userDrawn="1"/>
        </p:nvGrpSpPr>
        <p:grpSpPr>
          <a:xfrm>
            <a:off x="4398295" y="278579"/>
            <a:ext cx="4493324" cy="248207"/>
            <a:chOff x="4044949" y="280533"/>
            <a:chExt cx="4493324" cy="248207"/>
          </a:xfrm>
        </p:grpSpPr>
        <p:pic>
          <p:nvPicPr>
            <p:cNvPr id="58" name="Obrázek 5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044949" y="280533"/>
              <a:ext cx="367775" cy="246253"/>
            </a:xfrm>
            <a:prstGeom prst="rect">
              <a:avLst/>
            </a:prstGeom>
          </p:spPr>
        </p:pic>
        <p:pic>
          <p:nvPicPr>
            <p:cNvPr id="59" name="Obrázek 5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54931" y="281510"/>
              <a:ext cx="367775" cy="246253"/>
            </a:xfrm>
            <a:prstGeom prst="rect">
              <a:avLst/>
            </a:prstGeom>
          </p:spPr>
        </p:pic>
        <p:pic>
          <p:nvPicPr>
            <p:cNvPr id="60" name="Obrázek 5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70478" y="281510"/>
              <a:ext cx="367775" cy="246253"/>
            </a:xfrm>
            <a:prstGeom prst="rect">
              <a:avLst/>
            </a:prstGeom>
          </p:spPr>
        </p:pic>
        <p:pic>
          <p:nvPicPr>
            <p:cNvPr id="61" name="Obrázek 6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80460" y="282487"/>
              <a:ext cx="367775" cy="246253"/>
            </a:xfrm>
            <a:prstGeom prst="rect">
              <a:avLst/>
            </a:prstGeom>
          </p:spPr>
        </p:pic>
        <p:pic>
          <p:nvPicPr>
            <p:cNvPr id="62" name="Obrázek 6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696056" y="281510"/>
              <a:ext cx="367775" cy="246253"/>
            </a:xfrm>
            <a:prstGeom prst="rect">
              <a:avLst/>
            </a:prstGeom>
          </p:spPr>
        </p:pic>
        <p:pic>
          <p:nvPicPr>
            <p:cNvPr id="63" name="Obrázek 6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106038" y="282487"/>
              <a:ext cx="367775" cy="246253"/>
            </a:xfrm>
            <a:prstGeom prst="rect">
              <a:avLst/>
            </a:prstGeom>
          </p:spPr>
        </p:pic>
        <p:pic>
          <p:nvPicPr>
            <p:cNvPr id="64" name="Obrázek 6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18877" y="281509"/>
              <a:ext cx="367775" cy="246253"/>
            </a:xfrm>
            <a:prstGeom prst="rect">
              <a:avLst/>
            </a:prstGeom>
          </p:spPr>
        </p:pic>
        <p:pic>
          <p:nvPicPr>
            <p:cNvPr id="65" name="Obrázek 6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28859" y="282486"/>
              <a:ext cx="367775" cy="246253"/>
            </a:xfrm>
            <a:prstGeom prst="rect">
              <a:avLst/>
            </a:prstGeom>
          </p:spPr>
        </p:pic>
        <p:pic>
          <p:nvPicPr>
            <p:cNvPr id="66" name="Obrázek 6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44455" y="281509"/>
              <a:ext cx="367775" cy="246253"/>
            </a:xfrm>
            <a:prstGeom prst="rect">
              <a:avLst/>
            </a:prstGeom>
          </p:spPr>
        </p:pic>
        <p:pic>
          <p:nvPicPr>
            <p:cNvPr id="67" name="Obrázek 6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54437" y="282486"/>
              <a:ext cx="367775" cy="246253"/>
            </a:xfrm>
            <a:prstGeom prst="rect">
              <a:avLst/>
            </a:prstGeom>
          </p:spPr>
        </p:pic>
        <p:pic>
          <p:nvPicPr>
            <p:cNvPr id="68" name="Obrázek 6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0498" y="282487"/>
              <a:ext cx="367775" cy="246253"/>
            </a:xfrm>
            <a:prstGeom prst="rect">
              <a:avLst/>
            </a:prstGeom>
          </p:spPr>
        </p:pic>
      </p:grpSp>
      <p:cxnSp>
        <p:nvCxnSpPr>
          <p:cNvPr id="4" name="Přímá spojnice 3"/>
          <p:cNvCxnSpPr/>
          <p:nvPr userDrawn="1"/>
        </p:nvCxnSpPr>
        <p:spPr>
          <a:xfrm>
            <a:off x="1814790" y="2490323"/>
            <a:ext cx="4888" cy="3570235"/>
          </a:xfrm>
          <a:prstGeom prst="line">
            <a:avLst/>
          </a:prstGeom>
          <a:ln w="25400">
            <a:solidFill>
              <a:srgbClr val="A6A6A6"/>
            </a:solidFill>
            <a:prstDash val="sysDot"/>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05110" y="5096111"/>
            <a:ext cx="2199684" cy="9816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503728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725213"/>
            <a:ext cx="5486400" cy="4002361"/>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cs-CZ"/>
              <a:t>Kliknutím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2851103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38787241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788276"/>
            <a:ext cx="2057400" cy="5337887"/>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804041"/>
            <a:ext cx="6019800" cy="5322122"/>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222376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Úvodní snímek - alternativní text">
    <p:spTree>
      <p:nvGrpSpPr>
        <p:cNvPr id="1" name=""/>
        <p:cNvGrpSpPr/>
        <p:nvPr/>
      </p:nvGrpSpPr>
      <p:grpSpPr>
        <a:xfrm>
          <a:off x="0" y="0"/>
          <a:ext cx="0" cy="0"/>
          <a:chOff x="0" y="0"/>
          <a:chExt cx="0" cy="0"/>
        </a:xfrm>
      </p:grpSpPr>
      <p:pic>
        <p:nvPicPr>
          <p:cNvPr id="1066" name="Picture 4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0"/>
            <a:ext cx="4716449" cy="51811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Nadpis 1"/>
          <p:cNvSpPr>
            <a:spLocks noGrp="1"/>
          </p:cNvSpPr>
          <p:nvPr>
            <p:ph type="ctrTitle" hasCustomPrompt="1"/>
          </p:nvPr>
        </p:nvSpPr>
        <p:spPr>
          <a:xfrm>
            <a:off x="1959104" y="2285640"/>
            <a:ext cx="6767623" cy="2131489"/>
          </a:xfrm>
        </p:spPr>
        <p:txBody>
          <a:bodyPr anchor="t">
            <a:normAutofit/>
          </a:bodyPr>
          <a:lstStyle>
            <a:lvl1pPr algn="l">
              <a:defRPr sz="5400" b="0" baseline="0">
                <a:solidFill>
                  <a:srgbClr val="004289"/>
                </a:solidFill>
              </a:defRPr>
            </a:lvl1pPr>
          </a:lstStyle>
          <a:p>
            <a:r>
              <a:rPr lang="cs-CZ" dirty="0"/>
              <a:t>Název prezentace</a:t>
            </a:r>
          </a:p>
        </p:txBody>
      </p:sp>
      <p:sp>
        <p:nvSpPr>
          <p:cNvPr id="5" name="Zástupný symbol pro zápatí 4"/>
          <p:cNvSpPr>
            <a:spLocks noGrp="1"/>
          </p:cNvSpPr>
          <p:nvPr>
            <p:ph type="ftr" sz="quarter" idx="11"/>
          </p:nvPr>
        </p:nvSpPr>
        <p:spPr/>
        <p:txBody>
          <a:bodyPr/>
          <a:lstStyle>
            <a:lvl1pPr>
              <a:defRPr>
                <a:solidFill>
                  <a:srgbClr val="575756"/>
                </a:solidFill>
              </a:defRPr>
            </a:lvl1pPr>
          </a:lstStyle>
          <a:p>
            <a:endParaRPr lang="cs-CZ" dirty="0"/>
          </a:p>
        </p:txBody>
      </p:sp>
      <p:sp>
        <p:nvSpPr>
          <p:cNvPr id="6" name="Zástupný symbol pro číslo snímku 5"/>
          <p:cNvSpPr>
            <a:spLocks noGrp="1"/>
          </p:cNvSpPr>
          <p:nvPr>
            <p:ph type="sldNum" sz="quarter" idx="12"/>
          </p:nvPr>
        </p:nvSpPr>
        <p:spPr/>
        <p:txBody>
          <a:bodyPr/>
          <a:lstStyle>
            <a:lvl1pPr>
              <a:defRPr sz="1100" i="0">
                <a:solidFill>
                  <a:srgbClr val="575756"/>
                </a:solidFill>
                <a:latin typeface="Tahoma" panose="020B0604030504040204" pitchFamily="34" charset="0"/>
                <a:ea typeface="Tahoma" panose="020B0604030504040204" pitchFamily="34" charset="0"/>
                <a:cs typeface="Tahoma" panose="020B0604030504040204" pitchFamily="34" charset="0"/>
              </a:defRPr>
            </a:lvl1pPr>
          </a:lstStyle>
          <a:p>
            <a:fld id="{482F267E-5537-4CF6-843B-2CC79DD70A58}" type="slidenum">
              <a:rPr lang="cs-CZ" smtClean="0"/>
              <a:pPr/>
              <a:t>‹#›</a:t>
            </a:fld>
            <a:endParaRPr lang="cs-CZ" dirty="0"/>
          </a:p>
        </p:txBody>
      </p:sp>
      <p:grpSp>
        <p:nvGrpSpPr>
          <p:cNvPr id="55" name="Skupina 54"/>
          <p:cNvGrpSpPr/>
          <p:nvPr userDrawn="1"/>
        </p:nvGrpSpPr>
        <p:grpSpPr>
          <a:xfrm>
            <a:off x="4398295" y="278579"/>
            <a:ext cx="4493324" cy="248207"/>
            <a:chOff x="4044949" y="280533"/>
            <a:chExt cx="4493324" cy="248207"/>
          </a:xfrm>
        </p:grpSpPr>
        <p:pic>
          <p:nvPicPr>
            <p:cNvPr id="58" name="Obrázek 5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044949" y="280533"/>
              <a:ext cx="367775" cy="246253"/>
            </a:xfrm>
            <a:prstGeom prst="rect">
              <a:avLst/>
            </a:prstGeom>
          </p:spPr>
        </p:pic>
        <p:pic>
          <p:nvPicPr>
            <p:cNvPr id="59" name="Obrázek 5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454931" y="281510"/>
              <a:ext cx="367775" cy="246253"/>
            </a:xfrm>
            <a:prstGeom prst="rect">
              <a:avLst/>
            </a:prstGeom>
          </p:spPr>
        </p:pic>
        <p:pic>
          <p:nvPicPr>
            <p:cNvPr id="60" name="Obrázek 5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870478" y="281510"/>
              <a:ext cx="367775" cy="246253"/>
            </a:xfrm>
            <a:prstGeom prst="rect">
              <a:avLst/>
            </a:prstGeom>
          </p:spPr>
        </p:pic>
        <p:pic>
          <p:nvPicPr>
            <p:cNvPr id="61" name="Obrázek 6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280460" y="282487"/>
              <a:ext cx="367775" cy="246253"/>
            </a:xfrm>
            <a:prstGeom prst="rect">
              <a:avLst/>
            </a:prstGeom>
          </p:spPr>
        </p:pic>
        <p:pic>
          <p:nvPicPr>
            <p:cNvPr id="62" name="Obrázek 6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5696056" y="281510"/>
              <a:ext cx="367775" cy="246253"/>
            </a:xfrm>
            <a:prstGeom prst="rect">
              <a:avLst/>
            </a:prstGeom>
          </p:spPr>
        </p:pic>
        <p:pic>
          <p:nvPicPr>
            <p:cNvPr id="63" name="Obrázek 6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106038" y="282487"/>
              <a:ext cx="367775" cy="246253"/>
            </a:xfrm>
            <a:prstGeom prst="rect">
              <a:avLst/>
            </a:prstGeom>
          </p:spPr>
        </p:pic>
        <p:pic>
          <p:nvPicPr>
            <p:cNvPr id="64" name="Obrázek 6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518877" y="281509"/>
              <a:ext cx="367775" cy="246253"/>
            </a:xfrm>
            <a:prstGeom prst="rect">
              <a:avLst/>
            </a:prstGeom>
          </p:spPr>
        </p:pic>
        <p:pic>
          <p:nvPicPr>
            <p:cNvPr id="65" name="Obrázek 6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6928859" y="282486"/>
              <a:ext cx="367775" cy="246253"/>
            </a:xfrm>
            <a:prstGeom prst="rect">
              <a:avLst/>
            </a:prstGeom>
          </p:spPr>
        </p:pic>
        <p:pic>
          <p:nvPicPr>
            <p:cNvPr id="66" name="Obrázek 65"/>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344455" y="281509"/>
              <a:ext cx="367775" cy="246253"/>
            </a:xfrm>
            <a:prstGeom prst="rect">
              <a:avLst/>
            </a:prstGeom>
          </p:spPr>
        </p:pic>
        <p:pic>
          <p:nvPicPr>
            <p:cNvPr id="67" name="Obrázek 6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754437" y="282486"/>
              <a:ext cx="367775" cy="246253"/>
            </a:xfrm>
            <a:prstGeom prst="rect">
              <a:avLst/>
            </a:prstGeom>
          </p:spPr>
        </p:pic>
        <p:pic>
          <p:nvPicPr>
            <p:cNvPr id="68" name="Obrázek 6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170498" y="282487"/>
              <a:ext cx="367775" cy="246253"/>
            </a:xfrm>
            <a:prstGeom prst="rect">
              <a:avLst/>
            </a:prstGeom>
          </p:spPr>
        </p:pic>
      </p:grpSp>
      <p:sp>
        <p:nvSpPr>
          <p:cNvPr id="27" name="Zástupný symbol pro text 20"/>
          <p:cNvSpPr>
            <a:spLocks noGrp="1"/>
          </p:cNvSpPr>
          <p:nvPr>
            <p:ph type="body" sz="quarter" idx="14" hasCustomPrompt="1"/>
          </p:nvPr>
        </p:nvSpPr>
        <p:spPr>
          <a:xfrm>
            <a:off x="4231757" y="5756879"/>
            <a:ext cx="4475973" cy="229251"/>
          </a:xfrm>
        </p:spPr>
        <p:txBody>
          <a:bodyPr>
            <a:noAutofit/>
          </a:bodyPr>
          <a:lstStyle>
            <a:lvl1pPr marL="0" indent="0" algn="l">
              <a:buNone/>
              <a:defRPr sz="1100" baseline="0">
                <a:solidFill>
                  <a:srgbClr val="575756"/>
                </a:solidFill>
              </a:defRPr>
            </a:lvl1pPr>
          </a:lstStyle>
          <a:p>
            <a:pPr lvl="0"/>
            <a:r>
              <a:rPr lang="cs-CZ" dirty="0"/>
              <a:t>Alternativní text</a:t>
            </a:r>
          </a:p>
        </p:txBody>
      </p:sp>
      <p:cxnSp>
        <p:nvCxnSpPr>
          <p:cNvPr id="23" name="Přímá spojnice 22"/>
          <p:cNvCxnSpPr/>
          <p:nvPr userDrawn="1"/>
        </p:nvCxnSpPr>
        <p:spPr>
          <a:xfrm>
            <a:off x="1814790" y="2490323"/>
            <a:ext cx="4888" cy="3570235"/>
          </a:xfrm>
          <a:prstGeom prst="line">
            <a:avLst/>
          </a:prstGeom>
          <a:ln w="25400">
            <a:solidFill>
              <a:srgbClr val="A6A6A6"/>
            </a:solidFill>
            <a:prstDash val="sysDot"/>
          </a:ln>
        </p:spPr>
        <p:style>
          <a:lnRef idx="1">
            <a:schemeClr val="accent1"/>
          </a:lnRef>
          <a:fillRef idx="0">
            <a:schemeClr val="accent1"/>
          </a:fillRef>
          <a:effectRef idx="0">
            <a:schemeClr val="accent1"/>
          </a:effectRef>
          <a:fontRef idx="minor">
            <a:schemeClr val="tx1"/>
          </a:fontRef>
        </p:style>
      </p:cxnSp>
      <p:pic>
        <p:nvPicPr>
          <p:cNvPr id="24"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1905110" y="5096111"/>
            <a:ext cx="2199684" cy="98160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996312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1658530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1353138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13836177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1442218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33803204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1522452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740882"/>
            <a:ext cx="3008313" cy="105825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3575050" y="740883"/>
            <a:ext cx="5111750" cy="54260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902934"/>
            <a:ext cx="3008313" cy="427205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482F267E-5537-4CF6-843B-2CC79DD70A58}" type="slidenum">
              <a:rPr lang="cs-CZ" smtClean="0"/>
              <a:t>‹#›</a:t>
            </a:fld>
            <a:endParaRPr lang="cs-CZ"/>
          </a:p>
        </p:txBody>
      </p:sp>
    </p:spTree>
    <p:extLst>
      <p:ext uri="{BB962C8B-B14F-4D97-AF65-F5344CB8AC3E}">
        <p14:creationId xmlns:p14="http://schemas.microsoft.com/office/powerpoint/2010/main" val="12731205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14669" y="1084519"/>
            <a:ext cx="4837814" cy="556401"/>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457200" y="1765005"/>
            <a:ext cx="8229600" cy="4361158"/>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100" i="0">
                <a:solidFill>
                  <a:srgbClr val="575756"/>
                </a:solidFill>
                <a:latin typeface="Tahoma" panose="020B0604030504040204" pitchFamily="34" charset="0"/>
                <a:ea typeface="Tahoma" panose="020B0604030504040204" pitchFamily="34" charset="0"/>
                <a:cs typeface="Tahoma" panose="020B0604030504040204" pitchFamily="34" charset="0"/>
              </a:defRPr>
            </a:lvl1pPr>
          </a:lstStyle>
          <a:p>
            <a:endParaRPr lang="cs-CZ" dirty="0"/>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100" i="0">
                <a:solidFill>
                  <a:srgbClr val="575756"/>
                </a:solidFill>
                <a:latin typeface="Tahoma" panose="020B0604030504040204" pitchFamily="34" charset="0"/>
                <a:ea typeface="Tahoma" panose="020B0604030504040204" pitchFamily="34" charset="0"/>
                <a:cs typeface="Tahoma" panose="020B0604030504040204" pitchFamily="34" charset="0"/>
              </a:defRPr>
            </a:lvl1pPr>
          </a:lstStyle>
          <a:p>
            <a:fld id="{482F267E-5537-4CF6-843B-2CC79DD70A58}" type="slidenum">
              <a:rPr lang="cs-CZ" smtClean="0"/>
              <a:pPr/>
              <a:t>‹#›</a:t>
            </a:fld>
            <a:endParaRPr lang="cs-CZ" dirty="0"/>
          </a:p>
        </p:txBody>
      </p:sp>
      <p:grpSp>
        <p:nvGrpSpPr>
          <p:cNvPr id="31" name="Skupina 30"/>
          <p:cNvGrpSpPr/>
          <p:nvPr/>
        </p:nvGrpSpPr>
        <p:grpSpPr>
          <a:xfrm>
            <a:off x="3576141" y="280533"/>
            <a:ext cx="5318902" cy="248207"/>
            <a:chOff x="3219371" y="280533"/>
            <a:chExt cx="5318902" cy="248207"/>
          </a:xfrm>
        </p:grpSpPr>
        <p:pic>
          <p:nvPicPr>
            <p:cNvPr id="14" name="Obrázek 1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219371" y="280533"/>
              <a:ext cx="367775" cy="246253"/>
            </a:xfrm>
            <a:prstGeom prst="rect">
              <a:avLst/>
            </a:prstGeom>
          </p:spPr>
        </p:pic>
        <p:pic>
          <p:nvPicPr>
            <p:cNvPr id="15" name="Obrázek 1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3629353" y="281510"/>
              <a:ext cx="367775" cy="246253"/>
            </a:xfrm>
            <a:prstGeom prst="rect">
              <a:avLst/>
            </a:prstGeom>
          </p:spPr>
        </p:pic>
        <p:pic>
          <p:nvPicPr>
            <p:cNvPr id="16" name="Obrázek 15"/>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044949" y="280533"/>
              <a:ext cx="367775" cy="246253"/>
            </a:xfrm>
            <a:prstGeom prst="rect">
              <a:avLst/>
            </a:prstGeom>
          </p:spPr>
        </p:pic>
        <p:pic>
          <p:nvPicPr>
            <p:cNvPr id="17" name="Obrázek 1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454931" y="281510"/>
              <a:ext cx="367775" cy="246253"/>
            </a:xfrm>
            <a:prstGeom prst="rect">
              <a:avLst/>
            </a:prstGeom>
          </p:spPr>
        </p:pic>
        <p:pic>
          <p:nvPicPr>
            <p:cNvPr id="18" name="Obrázek 17"/>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870478" y="281510"/>
              <a:ext cx="367775" cy="246253"/>
            </a:xfrm>
            <a:prstGeom prst="rect">
              <a:avLst/>
            </a:prstGeom>
          </p:spPr>
        </p:pic>
        <p:pic>
          <p:nvPicPr>
            <p:cNvPr id="19" name="Obrázek 18"/>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280460" y="282487"/>
              <a:ext cx="367775" cy="246253"/>
            </a:xfrm>
            <a:prstGeom prst="rect">
              <a:avLst/>
            </a:prstGeom>
          </p:spPr>
        </p:pic>
        <p:pic>
          <p:nvPicPr>
            <p:cNvPr id="20" name="Obrázek 1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5696056" y="281510"/>
              <a:ext cx="367775" cy="246253"/>
            </a:xfrm>
            <a:prstGeom prst="rect">
              <a:avLst/>
            </a:prstGeom>
          </p:spPr>
        </p:pic>
        <p:pic>
          <p:nvPicPr>
            <p:cNvPr id="21" name="Obrázek 2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106038" y="282487"/>
              <a:ext cx="367775" cy="246253"/>
            </a:xfrm>
            <a:prstGeom prst="rect">
              <a:avLst/>
            </a:prstGeom>
          </p:spPr>
        </p:pic>
        <p:pic>
          <p:nvPicPr>
            <p:cNvPr id="22" name="Obrázek 21"/>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518877" y="281509"/>
              <a:ext cx="367775" cy="246253"/>
            </a:xfrm>
            <a:prstGeom prst="rect">
              <a:avLst/>
            </a:prstGeom>
          </p:spPr>
        </p:pic>
        <p:pic>
          <p:nvPicPr>
            <p:cNvPr id="23" name="Obrázek 22"/>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6928859" y="282486"/>
              <a:ext cx="367775" cy="246253"/>
            </a:xfrm>
            <a:prstGeom prst="rect">
              <a:avLst/>
            </a:prstGeom>
          </p:spPr>
        </p:pic>
        <p:pic>
          <p:nvPicPr>
            <p:cNvPr id="24" name="Obrázek 23"/>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344455" y="281509"/>
              <a:ext cx="367775" cy="246253"/>
            </a:xfrm>
            <a:prstGeom prst="rect">
              <a:avLst/>
            </a:prstGeom>
          </p:spPr>
        </p:pic>
        <p:pic>
          <p:nvPicPr>
            <p:cNvPr id="25" name="Obrázek 24"/>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754437" y="282486"/>
              <a:ext cx="367775" cy="246253"/>
            </a:xfrm>
            <a:prstGeom prst="rect">
              <a:avLst/>
            </a:prstGeom>
          </p:spPr>
        </p:pic>
        <p:pic>
          <p:nvPicPr>
            <p:cNvPr id="30" name="Obrázek 29"/>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8170498" y="282487"/>
              <a:ext cx="367775" cy="246253"/>
            </a:xfrm>
            <a:prstGeom prst="rect">
              <a:avLst/>
            </a:prstGeom>
          </p:spPr>
        </p:pic>
      </p:grpSp>
      <p:pic>
        <p:nvPicPr>
          <p:cNvPr id="26" name="Picture 2"/>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07938" y="151974"/>
            <a:ext cx="2039569" cy="91015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32649211"/>
      </p:ext>
    </p:extLst>
  </p:cSld>
  <p:clrMap bg1="lt1" tx1="dk1" bg2="lt2" tx2="dk2" accent1="accent1" accent2="accent2" accent3="accent3" accent4="accent4" accent5="accent5" accent6="accent6" hlink="hlink" folHlink="folHlink"/>
  <p:sldLayoutIdLst>
    <p:sldLayoutId id="2147483687" r:id="rId1"/>
    <p:sldLayoutId id="2147483698"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 id="2147483697" r:id="rId12"/>
  </p:sldLayoutIdLst>
  <p:hf sldNum="0" hdr="0" ftr="0" dt="0"/>
  <p:txStyles>
    <p:titleStyle>
      <a:lvl1pPr algn="ctr" defTabSz="914400" rtl="0" eaLnBrk="1" latinLnBrk="0" hangingPunct="1">
        <a:spcBef>
          <a:spcPct val="0"/>
        </a:spcBef>
        <a:buNone/>
        <a:defRPr sz="3200" b="0" kern="1200">
          <a:solidFill>
            <a:srgbClr val="C4241F"/>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Clr>
          <a:srgbClr val="C4241F"/>
        </a:buClr>
        <a:buFont typeface="Arial" panose="020B0604020202020204" pitchFamily="34" charset="0"/>
        <a:buChar char="•"/>
        <a:defRPr sz="3200" kern="1200">
          <a:solidFill>
            <a:srgbClr val="575756"/>
          </a:solidFill>
          <a:latin typeface="Tahoma" panose="020B0604030504040204" pitchFamily="34" charset="0"/>
          <a:ea typeface="Tahoma" panose="020B0604030504040204" pitchFamily="34" charset="0"/>
          <a:cs typeface="Tahoma" panose="020B0604030504040204" pitchFamily="34" charset="0"/>
        </a:defRPr>
      </a:lvl1pPr>
      <a:lvl2pPr marL="742950" indent="-285750" algn="l" defTabSz="914400" rtl="0" eaLnBrk="1" latinLnBrk="0" hangingPunct="1">
        <a:spcBef>
          <a:spcPct val="20000"/>
        </a:spcBef>
        <a:buClr>
          <a:srgbClr val="C4241F"/>
        </a:buClr>
        <a:buFont typeface="Arial" panose="020B0604020202020204" pitchFamily="34" charset="0"/>
        <a:buChar char="–"/>
        <a:defRPr sz="2800" kern="1200">
          <a:solidFill>
            <a:srgbClr val="575756"/>
          </a:solidFill>
          <a:latin typeface="Tahoma" panose="020B0604030504040204" pitchFamily="34" charset="0"/>
          <a:ea typeface="Tahoma" panose="020B0604030504040204" pitchFamily="34" charset="0"/>
          <a:cs typeface="Tahoma" panose="020B0604030504040204" pitchFamily="34" charset="0"/>
        </a:defRPr>
      </a:lvl2pPr>
      <a:lvl3pPr marL="1143000" indent="-228600" algn="l" defTabSz="914400" rtl="0" eaLnBrk="1" latinLnBrk="0" hangingPunct="1">
        <a:spcBef>
          <a:spcPct val="20000"/>
        </a:spcBef>
        <a:buClr>
          <a:srgbClr val="C4241F"/>
        </a:buClr>
        <a:buFont typeface="Arial" panose="020B0604020202020204" pitchFamily="34" charset="0"/>
        <a:buChar char="•"/>
        <a:defRPr sz="2400" kern="1200">
          <a:solidFill>
            <a:srgbClr val="575756"/>
          </a:solidFill>
          <a:latin typeface="Tahoma" panose="020B0604030504040204" pitchFamily="34" charset="0"/>
          <a:ea typeface="Tahoma" panose="020B0604030504040204" pitchFamily="34" charset="0"/>
          <a:cs typeface="Tahoma" panose="020B0604030504040204" pitchFamily="34" charset="0"/>
        </a:defRPr>
      </a:lvl3pPr>
      <a:lvl4pPr marL="1600200" indent="-228600" algn="l" defTabSz="914400" rtl="0" eaLnBrk="1" latinLnBrk="0" hangingPunct="1">
        <a:spcBef>
          <a:spcPct val="20000"/>
        </a:spcBef>
        <a:buClr>
          <a:srgbClr val="C4241F"/>
        </a:buClr>
        <a:buFont typeface="Arial" panose="020B0604020202020204" pitchFamily="34" charset="0"/>
        <a:buChar char="–"/>
        <a:defRPr sz="2000" kern="1200">
          <a:solidFill>
            <a:srgbClr val="575756"/>
          </a:solidFill>
          <a:latin typeface="Tahoma" panose="020B0604030504040204" pitchFamily="34" charset="0"/>
          <a:ea typeface="Tahoma" panose="020B0604030504040204" pitchFamily="34" charset="0"/>
          <a:cs typeface="Tahoma" panose="020B0604030504040204" pitchFamily="34" charset="0"/>
        </a:defRPr>
      </a:lvl4pPr>
      <a:lvl5pPr marL="2057400" indent="-228600" algn="l" defTabSz="914400" rtl="0" eaLnBrk="1" latinLnBrk="0" hangingPunct="1">
        <a:spcBef>
          <a:spcPct val="20000"/>
        </a:spcBef>
        <a:buClr>
          <a:srgbClr val="C4241F"/>
        </a:buClr>
        <a:buFont typeface="Arial" panose="020B0604020202020204" pitchFamily="34" charset="0"/>
        <a:buChar char="»"/>
        <a:defRPr sz="2000" kern="1200">
          <a:solidFill>
            <a:srgbClr val="575756"/>
          </a:solidFill>
          <a:latin typeface="Tahoma" panose="020B0604030504040204" pitchFamily="34" charset="0"/>
          <a:ea typeface="Tahoma" panose="020B0604030504040204" pitchFamily="34" charset="0"/>
          <a:cs typeface="Tahoma" panose="020B060403050404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hyperlink" Target="mailto:soskova@"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1959104" y="1223682"/>
            <a:ext cx="6767623" cy="4007224"/>
          </a:xfrm>
        </p:spPr>
        <p:txBody>
          <a:bodyPr>
            <a:normAutofit fontScale="90000"/>
          </a:bodyPr>
          <a:lstStyle/>
          <a:p>
            <a:pPr algn="ctr"/>
            <a:r>
              <a:rPr lang="cs-CZ" sz="4400" dirty="0"/>
              <a:t>SPOLEČNÉ VZDĚLÁVÁNÍ</a:t>
            </a:r>
            <a:r>
              <a:rPr lang="cs-CZ" sz="4800" dirty="0"/>
              <a:t/>
            </a:r>
            <a:br>
              <a:rPr lang="cs-CZ" sz="4800" dirty="0"/>
            </a:br>
            <a:r>
              <a:rPr lang="cs-CZ" sz="3100" dirty="0"/>
              <a:t>Spolupráce škol a ŠPZ</a:t>
            </a:r>
            <a:r>
              <a:rPr lang="cs-CZ" sz="4800"/>
              <a:t/>
            </a:r>
            <a:br>
              <a:rPr lang="cs-CZ" sz="4800"/>
            </a:br>
            <a:r>
              <a:rPr lang="cs-CZ" sz="2400" dirty="0"/>
              <a:t/>
            </a:r>
            <a:br>
              <a:rPr lang="cs-CZ" sz="2400" dirty="0"/>
            </a:br>
            <a:r>
              <a:rPr lang="cs-CZ" sz="2400" dirty="0"/>
              <a:t/>
            </a:r>
            <a:br>
              <a:rPr lang="cs-CZ" sz="2400" dirty="0"/>
            </a:br>
            <a:r>
              <a:rPr lang="cs-CZ" sz="2000" dirty="0"/>
              <a:t>Seminář pro ředitele ZŠ a MŠ</a:t>
            </a:r>
            <a:br>
              <a:rPr lang="cs-CZ" sz="2000" dirty="0"/>
            </a:br>
            <a:r>
              <a:rPr lang="cs-CZ" sz="2000" dirty="0"/>
              <a:t>Ostravice, hotel </a:t>
            </a:r>
            <a:r>
              <a:rPr lang="cs-CZ" sz="2000" dirty="0" err="1"/>
              <a:t>Sepetná</a:t>
            </a:r>
            <a:r>
              <a:rPr lang="cs-CZ" sz="2000" dirty="0"/>
              <a:t>	</a:t>
            </a:r>
            <a:br>
              <a:rPr lang="cs-CZ" sz="2000" dirty="0"/>
            </a:br>
            <a:r>
              <a:rPr lang="cs-CZ" sz="2000" dirty="0"/>
              <a:t>15. 2. 2019</a:t>
            </a:r>
            <a:br>
              <a:rPr lang="cs-CZ" sz="2000" dirty="0"/>
            </a:br>
            <a:r>
              <a:rPr lang="cs-CZ" sz="2000" dirty="0"/>
              <a:t/>
            </a:r>
            <a:br>
              <a:rPr lang="cs-CZ" sz="2000" dirty="0"/>
            </a:br>
            <a:r>
              <a:rPr lang="cs-CZ" sz="2000" dirty="0"/>
              <a:t/>
            </a:r>
            <a:br>
              <a:rPr lang="cs-CZ" sz="2000" dirty="0"/>
            </a:br>
            <a:r>
              <a:rPr lang="cs-CZ" sz="2000" dirty="0"/>
              <a:t>Pedagogicko-psychologická poradna Frýdek-Místek, p. o.</a:t>
            </a:r>
            <a:br>
              <a:rPr lang="cs-CZ" sz="2000" dirty="0"/>
            </a:br>
            <a:r>
              <a:rPr lang="cs-CZ" sz="2000" dirty="0"/>
              <a:t>	</a:t>
            </a:r>
            <a:endParaRPr lang="cs-CZ" sz="2400" dirty="0"/>
          </a:p>
        </p:txBody>
      </p:sp>
      <p:sp>
        <p:nvSpPr>
          <p:cNvPr id="3" name="Zástupný symbol pro text 2"/>
          <p:cNvSpPr>
            <a:spLocks noGrp="1"/>
          </p:cNvSpPr>
          <p:nvPr>
            <p:ph type="body" sz="quarter" idx="13"/>
          </p:nvPr>
        </p:nvSpPr>
        <p:spPr/>
        <p:txBody>
          <a:bodyPr/>
          <a:lstStyle/>
          <a:p>
            <a:r>
              <a:rPr lang="cs-CZ" dirty="0"/>
              <a:t>11. 2. 2019</a:t>
            </a:r>
          </a:p>
        </p:txBody>
      </p:sp>
      <p:sp>
        <p:nvSpPr>
          <p:cNvPr id="4" name="Zástupný symbol pro text 3"/>
          <p:cNvSpPr>
            <a:spLocks noGrp="1"/>
          </p:cNvSpPr>
          <p:nvPr>
            <p:ph type="body" sz="quarter" idx="14"/>
          </p:nvPr>
        </p:nvSpPr>
        <p:spPr/>
        <p:txBody>
          <a:bodyPr/>
          <a:lstStyle/>
          <a:p>
            <a:r>
              <a:rPr lang="cs-CZ" dirty="0"/>
              <a:t>Mgr. Marie Sošková</a:t>
            </a:r>
          </a:p>
        </p:txBody>
      </p:sp>
    </p:spTree>
    <p:extLst>
      <p:ext uri="{BB962C8B-B14F-4D97-AF65-F5344CB8AC3E}">
        <p14:creationId xmlns:p14="http://schemas.microsoft.com/office/powerpoint/2010/main" val="16873939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02216" y="1798653"/>
            <a:ext cx="7772400" cy="4451421"/>
          </a:xfrm>
        </p:spPr>
        <p:txBody>
          <a:bodyPr>
            <a:normAutofit fontScale="92500" lnSpcReduction="20000"/>
          </a:bodyPr>
          <a:lstStyle/>
          <a:p>
            <a:r>
              <a:rPr lang="cs-CZ" sz="2200" u="sng" dirty="0">
                <a:solidFill>
                  <a:schemeClr val="tx2"/>
                </a:solidFill>
              </a:rPr>
              <a:t>Spolupráce škol a ŠPZ při vzdělávání žáků se SVP a žáků nadaných vymezena vyhláškou 27/2016 </a:t>
            </a:r>
            <a:r>
              <a:rPr lang="cs-CZ" sz="2200" u="sng" dirty="0" err="1">
                <a:solidFill>
                  <a:schemeClr val="tx2"/>
                </a:solidFill>
              </a:rPr>
              <a:t>Sb</a:t>
            </a:r>
            <a:r>
              <a:rPr lang="cs-CZ" sz="2200" u="sng" dirty="0">
                <a:solidFill>
                  <a:schemeClr val="tx2"/>
                </a:solidFill>
              </a:rPr>
              <a:t>:</a:t>
            </a:r>
          </a:p>
          <a:p>
            <a:endParaRPr lang="cs-CZ" u="sng" dirty="0">
              <a:solidFill>
                <a:schemeClr val="tx2"/>
              </a:solidFill>
            </a:endParaRPr>
          </a:p>
          <a:p>
            <a:pPr marL="342900" indent="-342900">
              <a:buFont typeface="Wingdings" panose="05000000000000000000" pitchFamily="2" charset="2"/>
              <a:buChar char="Ø"/>
            </a:pPr>
            <a:r>
              <a:rPr lang="cs-CZ" sz="2200" dirty="0">
                <a:solidFill>
                  <a:srgbClr val="575756"/>
                </a:solidFill>
              </a:rPr>
              <a:t>§27, odst. 3 – spolupráce ŠPZ a školy při zjišťování mimořádného nadání včetně vzdělávacích potřeb žáka</a:t>
            </a:r>
          </a:p>
          <a:p>
            <a:endParaRPr lang="cs-CZ" dirty="0"/>
          </a:p>
          <a:p>
            <a:r>
              <a:rPr lang="cs-CZ" sz="2200" u="sng" dirty="0">
                <a:solidFill>
                  <a:schemeClr val="tx2"/>
                </a:solidFill>
              </a:rPr>
              <a:t>v praxi:</a:t>
            </a:r>
            <a:endParaRPr lang="cs-CZ" sz="2200" dirty="0">
              <a:solidFill>
                <a:srgbClr val="575756"/>
              </a:solidFill>
            </a:endParaRPr>
          </a:p>
          <a:p>
            <a:pPr marL="342900" indent="-342900">
              <a:buFont typeface="Wingdings" panose="05000000000000000000" pitchFamily="2" charset="2"/>
              <a:buChar char="Ø"/>
            </a:pPr>
            <a:r>
              <a:rPr lang="cs-CZ" sz="2200" dirty="0">
                <a:solidFill>
                  <a:srgbClr val="575756"/>
                </a:solidFill>
              </a:rPr>
              <a:t>prvotní identifikace možného mimořádného nadání – rodič, škola, zájmové organizace ad.</a:t>
            </a:r>
          </a:p>
          <a:p>
            <a:pPr marL="342900" indent="-342900">
              <a:buFont typeface="Wingdings" panose="05000000000000000000" pitchFamily="2" charset="2"/>
              <a:buChar char="Ø"/>
            </a:pPr>
            <a:r>
              <a:rPr lang="cs-CZ" sz="2200" dirty="0">
                <a:solidFill>
                  <a:srgbClr val="575756"/>
                </a:solidFill>
              </a:rPr>
              <a:t>PPP:                                                                                  </a:t>
            </a:r>
          </a:p>
          <a:p>
            <a:r>
              <a:rPr lang="cs-CZ" sz="2200" dirty="0">
                <a:solidFill>
                  <a:srgbClr val="575756"/>
                </a:solidFill>
              </a:rPr>
              <a:t>    a) posouzení úrovně mimořádného nadání v oblasti kognitivních    </a:t>
            </a:r>
          </a:p>
          <a:p>
            <a:r>
              <a:rPr lang="cs-CZ" sz="2200" dirty="0">
                <a:solidFill>
                  <a:srgbClr val="575756"/>
                </a:solidFill>
              </a:rPr>
              <a:t>        schopností + doporučení vzdělávacích opatření</a:t>
            </a:r>
          </a:p>
          <a:p>
            <a:r>
              <a:rPr lang="cs-CZ" sz="2200" dirty="0">
                <a:solidFill>
                  <a:srgbClr val="575756"/>
                </a:solidFill>
              </a:rPr>
              <a:t>    b) doporučení vzdělávacích opatření pro žáka mimořádně    </a:t>
            </a:r>
          </a:p>
          <a:p>
            <a:r>
              <a:rPr lang="cs-CZ" sz="2200" dirty="0">
                <a:solidFill>
                  <a:srgbClr val="575756"/>
                </a:solidFill>
              </a:rPr>
              <a:t>        nadaného v zájmové oblasti</a:t>
            </a:r>
          </a:p>
          <a:p>
            <a:endParaRPr lang="cs-CZ" sz="2200" dirty="0">
              <a:solidFill>
                <a:srgbClr val="575756"/>
              </a:solidFill>
            </a:endParaRPr>
          </a:p>
        </p:txBody>
      </p:sp>
    </p:spTree>
    <p:extLst>
      <p:ext uri="{BB962C8B-B14F-4D97-AF65-F5344CB8AC3E}">
        <p14:creationId xmlns:p14="http://schemas.microsoft.com/office/powerpoint/2010/main" val="2838258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165608"/>
            <a:ext cx="7772400" cy="5692391"/>
          </a:xfrm>
        </p:spPr>
        <p:txBody>
          <a:bodyPr>
            <a:normAutofit/>
          </a:bodyPr>
          <a:lstStyle/>
          <a:p>
            <a:r>
              <a:rPr lang="cs-CZ" u="sng" dirty="0">
                <a:solidFill>
                  <a:schemeClr val="tx2"/>
                </a:solidFill>
              </a:rPr>
              <a:t>Spolupráce škol a ŠPZ při vzdělávání žáků se SVP a žáků nadaných vymezena vyhláškou 27/2016 </a:t>
            </a:r>
            <a:r>
              <a:rPr lang="cs-CZ" u="sng" dirty="0" err="1">
                <a:solidFill>
                  <a:schemeClr val="tx2"/>
                </a:solidFill>
              </a:rPr>
              <a:t>Sb</a:t>
            </a:r>
            <a:r>
              <a:rPr lang="cs-CZ" u="sng" dirty="0">
                <a:solidFill>
                  <a:schemeClr val="tx2"/>
                </a:solidFill>
              </a:rPr>
              <a:t>:</a:t>
            </a:r>
          </a:p>
          <a:p>
            <a:endParaRPr lang="cs-CZ" dirty="0">
              <a:solidFill>
                <a:srgbClr val="575756"/>
              </a:solidFill>
            </a:endParaRPr>
          </a:p>
          <a:p>
            <a:pPr marL="342900" indent="-342900">
              <a:buFont typeface="Wingdings" panose="05000000000000000000" pitchFamily="2" charset="2"/>
              <a:buChar char="Ø"/>
            </a:pPr>
            <a:r>
              <a:rPr lang="cs-CZ" dirty="0">
                <a:solidFill>
                  <a:srgbClr val="575756"/>
                </a:solidFill>
              </a:rPr>
              <a:t>§28, odst. 5 – spolupráce ŠPZ a školy při zpracování IVP, přičemž zpracování a provádění IVP zajišťuje ředitel školy</a:t>
            </a:r>
          </a:p>
          <a:p>
            <a:endParaRPr lang="cs-CZ" dirty="0">
              <a:solidFill>
                <a:srgbClr val="575756"/>
              </a:solidFill>
            </a:endParaRPr>
          </a:p>
          <a:p>
            <a:r>
              <a:rPr lang="cs-CZ" u="sng" dirty="0">
                <a:solidFill>
                  <a:schemeClr val="tx2"/>
                </a:solidFill>
              </a:rPr>
              <a:t>v praxi:</a:t>
            </a:r>
            <a:endParaRPr lang="cs-CZ" dirty="0">
              <a:solidFill>
                <a:srgbClr val="575756"/>
              </a:solidFill>
            </a:endParaRPr>
          </a:p>
          <a:p>
            <a:pPr marL="342900" indent="-342900">
              <a:buFont typeface="Wingdings" panose="05000000000000000000" pitchFamily="2" charset="2"/>
              <a:buChar char="Ø"/>
            </a:pPr>
            <a:r>
              <a:rPr lang="cs-CZ" dirty="0">
                <a:solidFill>
                  <a:srgbClr val="575756"/>
                </a:solidFill>
              </a:rPr>
              <a:t>PPP ojediněle školami žádána o spolupráci při zpracování IVP, charakter vzdělávacích opatření specifikován v dokumentu „Doporučení“</a:t>
            </a:r>
          </a:p>
          <a:p>
            <a:pPr marL="342900" indent="-342900">
              <a:buFont typeface="Wingdings" panose="05000000000000000000" pitchFamily="2" charset="2"/>
              <a:buChar char="Ø"/>
            </a:pPr>
            <a:endParaRPr lang="cs-CZ" dirty="0">
              <a:solidFill>
                <a:srgbClr val="575756"/>
              </a:solidFill>
            </a:endParaRPr>
          </a:p>
          <a:p>
            <a:endParaRPr lang="cs-CZ" b="1" dirty="0">
              <a:solidFill>
                <a:schemeClr val="tx1"/>
              </a:solidFill>
            </a:endParaRPr>
          </a:p>
          <a:p>
            <a:endParaRPr lang="cs-CZ" b="1" dirty="0">
              <a:solidFill>
                <a:schemeClr val="tx1"/>
              </a:solidFill>
            </a:endParaRPr>
          </a:p>
          <a:p>
            <a:endParaRPr lang="cs-CZ" b="1" dirty="0">
              <a:solidFill>
                <a:schemeClr val="tx1"/>
              </a:solidFill>
            </a:endParaRPr>
          </a:p>
        </p:txBody>
      </p:sp>
    </p:spTree>
    <p:extLst>
      <p:ext uri="{BB962C8B-B14F-4D97-AF65-F5344CB8AC3E}">
        <p14:creationId xmlns:p14="http://schemas.microsoft.com/office/powerpoint/2010/main" val="4095620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581636" y="1155560"/>
            <a:ext cx="7772400" cy="5325627"/>
          </a:xfrm>
        </p:spPr>
        <p:txBody>
          <a:bodyPr>
            <a:normAutofit/>
          </a:bodyPr>
          <a:lstStyle/>
          <a:p>
            <a:endParaRPr lang="cs-CZ" dirty="0">
              <a:solidFill>
                <a:schemeClr val="tx1"/>
              </a:solidFill>
            </a:endParaRPr>
          </a:p>
          <a:p>
            <a:endParaRPr lang="cs-CZ" dirty="0"/>
          </a:p>
        </p:txBody>
      </p:sp>
      <p:sp>
        <p:nvSpPr>
          <p:cNvPr id="5" name="Obdélník 4"/>
          <p:cNvSpPr>
            <a:spLocks noChangeAspect="1"/>
          </p:cNvSpPr>
          <p:nvPr/>
        </p:nvSpPr>
        <p:spPr>
          <a:xfrm>
            <a:off x="753036" y="1620001"/>
            <a:ext cx="7514791" cy="5478423"/>
          </a:xfrm>
          <a:prstGeom prst="rect">
            <a:avLst/>
          </a:prstGeom>
        </p:spPr>
        <p:txBody>
          <a:bodyPr wrap="square">
            <a:spAutoFit/>
          </a:bodyPr>
          <a:lstStyle/>
          <a:p>
            <a:pPr algn="l"/>
            <a:r>
              <a:rPr lang="cs-CZ" sz="2000" i="0" u="sng" dirty="0">
                <a:solidFill>
                  <a:schemeClr val="tx2"/>
                </a:solidFill>
                <a:latin typeface="Tahoma" panose="020B0604030504040204" pitchFamily="34" charset="0"/>
                <a:ea typeface="Tahoma" panose="020B0604030504040204" pitchFamily="34" charset="0"/>
                <a:cs typeface="Tahoma" panose="020B0604030504040204" pitchFamily="34" charset="0"/>
              </a:rPr>
              <a:t>Spolupráce škol a ŠPZ při vzdělávání žáků se SVP a žáků nadaných vymezena vyhláškou 27/2016 </a:t>
            </a:r>
            <a:r>
              <a:rPr lang="cs-CZ" sz="2000" i="0" u="sng" dirty="0" err="1">
                <a:solidFill>
                  <a:schemeClr val="tx2"/>
                </a:solidFill>
                <a:latin typeface="Tahoma" panose="020B0604030504040204" pitchFamily="34" charset="0"/>
                <a:ea typeface="Tahoma" panose="020B0604030504040204" pitchFamily="34" charset="0"/>
                <a:cs typeface="Tahoma" panose="020B0604030504040204" pitchFamily="34" charset="0"/>
              </a:rPr>
              <a:t>Sb</a:t>
            </a:r>
            <a:r>
              <a:rPr lang="cs-CZ" sz="2000" i="0" u="sng" dirty="0">
                <a:solidFill>
                  <a:schemeClr val="tx2"/>
                </a:solidFill>
                <a:latin typeface="Tahoma" panose="020B0604030504040204" pitchFamily="34" charset="0"/>
                <a:ea typeface="Tahoma" panose="020B0604030504040204" pitchFamily="34" charset="0"/>
                <a:cs typeface="Tahoma" panose="020B0604030504040204" pitchFamily="34" charset="0"/>
              </a:rPr>
              <a:t>:</a:t>
            </a:r>
          </a:p>
          <a:p>
            <a:endParaRPr lang="cs-CZ" sz="2000" i="0" dirty="0">
              <a:solidFill>
                <a:srgbClr val="575756"/>
              </a:solidFill>
              <a:latin typeface="Tahoma" panose="020B0604030504040204" pitchFamily="34" charset="0"/>
              <a:ea typeface="Tahoma" panose="020B0604030504040204" pitchFamily="34" charset="0"/>
              <a:cs typeface="Tahoma" panose="020B0604030504040204" pitchFamily="34" charset="0"/>
            </a:endParaRPr>
          </a:p>
          <a:p>
            <a:pPr marL="342900" indent="-342900" algn="l">
              <a:buFont typeface="Wingdings" panose="05000000000000000000" pitchFamily="2" charset="2"/>
              <a:buChar char="Ø"/>
            </a:pPr>
            <a:r>
              <a:rPr lang="cs-CZ" sz="2000" i="0" dirty="0">
                <a:solidFill>
                  <a:srgbClr val="575756"/>
                </a:solidFill>
                <a:latin typeface="Tahoma" panose="020B0604030504040204" pitchFamily="34" charset="0"/>
                <a:ea typeface="Tahoma" panose="020B0604030504040204" pitchFamily="34" charset="0"/>
                <a:cs typeface="Tahoma" panose="020B0604030504040204" pitchFamily="34" charset="0"/>
              </a:rPr>
              <a:t>§29, odst. 2 (obdobně § 4, odst. 2) - spolupráce ŠPZ a školy při sledování a vyhodnocování naplňování IVP </a:t>
            </a:r>
          </a:p>
          <a:p>
            <a:pPr algn="l"/>
            <a:endParaRPr lang="cs-CZ" sz="2000" i="0" dirty="0">
              <a:solidFill>
                <a:srgbClr val="575756"/>
              </a:solidFill>
              <a:latin typeface="Tahoma" panose="020B0604030504040204" pitchFamily="34" charset="0"/>
              <a:ea typeface="Tahoma" panose="020B0604030504040204" pitchFamily="34" charset="0"/>
              <a:cs typeface="Tahoma" panose="020B0604030504040204" pitchFamily="34" charset="0"/>
            </a:endParaRPr>
          </a:p>
          <a:p>
            <a:pPr algn="l"/>
            <a:r>
              <a:rPr lang="cs-CZ" sz="2000" i="0" u="sng" dirty="0">
                <a:solidFill>
                  <a:schemeClr val="tx2"/>
                </a:solidFill>
              </a:rPr>
              <a:t>v praxi:</a:t>
            </a:r>
          </a:p>
          <a:p>
            <a:pPr marL="342900" indent="-342900" algn="l">
              <a:buFont typeface="Wingdings" panose="05000000000000000000" pitchFamily="2" charset="2"/>
              <a:buChar char="Ø"/>
            </a:pPr>
            <a:r>
              <a:rPr lang="cs-CZ" sz="2000" i="0" dirty="0">
                <a:solidFill>
                  <a:srgbClr val="575756"/>
                </a:solidFill>
              </a:rPr>
              <a:t>1x ročně osobní návštěva školy poradenským pracovníkem za účelem vyhodnocení poskytování PO; s </a:t>
            </a:r>
            <a:r>
              <a:rPr lang="cs-CZ" sz="2000" i="0" dirty="0" err="1">
                <a:solidFill>
                  <a:srgbClr val="575756"/>
                </a:solidFill>
              </a:rPr>
              <a:t>pedag</a:t>
            </a:r>
            <a:r>
              <a:rPr lang="cs-CZ" sz="2000" i="0" dirty="0">
                <a:solidFill>
                  <a:srgbClr val="575756"/>
                </a:solidFill>
              </a:rPr>
              <a:t>. pracovníkem školy odpovídajícím za spolupráci se ŠPZ vyhodnoceno naplňování IVP i konzultována jeho potřebnost pro další období vzdělávání</a:t>
            </a:r>
            <a:endParaRPr lang="cs-CZ" sz="1800" i="0" dirty="0"/>
          </a:p>
          <a:p>
            <a:pPr algn="l"/>
            <a:endParaRPr lang="cs-CZ" sz="2000" i="0" dirty="0">
              <a:solidFill>
                <a:srgbClr val="575756"/>
              </a:solidFill>
            </a:endParaRPr>
          </a:p>
          <a:p>
            <a:pPr marL="342900" indent="-342900" algn="l">
              <a:buFont typeface="Wingdings" panose="05000000000000000000" pitchFamily="2" charset="2"/>
              <a:buChar char="Ø"/>
            </a:pPr>
            <a:endParaRPr lang="cs-CZ" sz="2000" i="0" dirty="0">
              <a:solidFill>
                <a:srgbClr val="575756"/>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254651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body" idx="1"/>
          </p:nvPr>
        </p:nvSpPr>
        <p:spPr>
          <a:xfrm>
            <a:off x="722313" y="1235947"/>
            <a:ext cx="7772400" cy="5353112"/>
          </a:xfrm>
        </p:spPr>
        <p:txBody>
          <a:bodyPr>
            <a:noAutofit/>
          </a:bodyPr>
          <a:lstStyle/>
          <a:p>
            <a:r>
              <a:rPr lang="cs-CZ" b="1" u="sng" dirty="0">
                <a:solidFill>
                  <a:schemeClr val="tx2"/>
                </a:solidFill>
              </a:rPr>
              <a:t>V přípravě technická novela vyhlášky 27/2016 Sb.</a:t>
            </a:r>
          </a:p>
          <a:p>
            <a:endParaRPr lang="cs-CZ" b="1" dirty="0">
              <a:solidFill>
                <a:schemeClr val="tx1"/>
              </a:solidFill>
            </a:endParaRPr>
          </a:p>
          <a:p>
            <a:r>
              <a:rPr lang="cs-CZ" b="1" dirty="0">
                <a:solidFill>
                  <a:srgbClr val="575756"/>
                </a:solidFill>
              </a:rPr>
              <a:t>Hlavní principy:</a:t>
            </a:r>
          </a:p>
          <a:p>
            <a:pPr marL="342900" indent="-342900">
              <a:buFont typeface="Wingdings" panose="05000000000000000000" pitchFamily="2" charset="2"/>
              <a:buChar char="Ø"/>
            </a:pPr>
            <a:r>
              <a:rPr lang="cs-CZ" dirty="0">
                <a:solidFill>
                  <a:srgbClr val="575756"/>
                </a:solidFill>
              </a:rPr>
              <a:t>zefektivnění sdílení PO (AP, PSPP, PI)</a:t>
            </a:r>
          </a:p>
          <a:p>
            <a:pPr marL="342900" indent="-342900">
              <a:buFont typeface="Wingdings" panose="05000000000000000000" pitchFamily="2" charset="2"/>
              <a:buChar char="Ø"/>
            </a:pPr>
            <a:r>
              <a:rPr lang="cs-CZ" dirty="0">
                <a:solidFill>
                  <a:srgbClr val="575756"/>
                </a:solidFill>
              </a:rPr>
              <a:t>efektivita personální podpory jako formy PO, navrhované změny počítají </a:t>
            </a:r>
            <a:r>
              <a:rPr lang="cs-CZ" u="sng" dirty="0">
                <a:solidFill>
                  <a:srgbClr val="575756"/>
                </a:solidFill>
              </a:rPr>
              <a:t>s omezením počtu AP na jednoho ve třídě běžné školy</a:t>
            </a:r>
            <a:endParaRPr lang="cs-CZ" dirty="0">
              <a:solidFill>
                <a:srgbClr val="575756"/>
              </a:solidFill>
            </a:endParaRPr>
          </a:p>
          <a:p>
            <a:pPr marL="342900" indent="-342900">
              <a:buFont typeface="Wingdings" panose="05000000000000000000" pitchFamily="2" charset="2"/>
              <a:buChar char="Ø"/>
            </a:pPr>
            <a:r>
              <a:rPr lang="cs-CZ" dirty="0">
                <a:solidFill>
                  <a:srgbClr val="575756"/>
                </a:solidFill>
              </a:rPr>
              <a:t>zjednodušení administrativních procesů spojených s poskytováním podpory všech stupňů</a:t>
            </a:r>
          </a:p>
          <a:p>
            <a:pPr marL="342900" indent="-342900">
              <a:buFont typeface="Wingdings" panose="05000000000000000000" pitchFamily="2" charset="2"/>
              <a:buChar char="Ø"/>
            </a:pPr>
            <a:r>
              <a:rPr lang="cs-CZ" dirty="0">
                <a:solidFill>
                  <a:srgbClr val="575756"/>
                </a:solidFill>
              </a:rPr>
              <a:t>vytvoření jednotného systému pro kontrolu doporučených PO a těch skutečně realizovaných (pořízených)</a:t>
            </a:r>
          </a:p>
          <a:p>
            <a:pPr marL="342900" indent="-342900">
              <a:buFont typeface="Wingdings" panose="05000000000000000000" pitchFamily="2" charset="2"/>
              <a:buChar char="Ø"/>
            </a:pPr>
            <a:r>
              <a:rPr lang="cs-CZ" dirty="0">
                <a:solidFill>
                  <a:srgbClr val="575756"/>
                </a:solidFill>
              </a:rPr>
              <a:t>jednoznačná specifikace, kdy je nutné žáka vzdělávat dle IVP</a:t>
            </a:r>
          </a:p>
          <a:p>
            <a:pPr marL="342900" indent="-342900">
              <a:buFont typeface="Wingdings" panose="05000000000000000000" pitchFamily="2" charset="2"/>
              <a:buChar char="Ø"/>
            </a:pPr>
            <a:r>
              <a:rPr lang="cs-CZ" dirty="0">
                <a:solidFill>
                  <a:srgbClr val="575756"/>
                </a:solidFill>
              </a:rPr>
              <a:t>zlepšení efektivity systému služeb školských poradenských pracovišť – efektivní poradenská služba, kdy </a:t>
            </a:r>
            <a:r>
              <a:rPr lang="cs-CZ" u="sng" dirty="0">
                <a:solidFill>
                  <a:srgbClr val="575756"/>
                </a:solidFill>
              </a:rPr>
              <a:t>nároky na vyšetření budou vztaženy k jednomu odbornému pracovišti ŠPZ </a:t>
            </a:r>
            <a:r>
              <a:rPr lang="cs-CZ" dirty="0">
                <a:solidFill>
                  <a:srgbClr val="575756"/>
                </a:solidFill>
              </a:rPr>
              <a:t>s možností případného využití revizního pracoviště (netýká se žáků s kombinovaným zdravotním postižením) </a:t>
            </a:r>
          </a:p>
        </p:txBody>
      </p:sp>
    </p:spTree>
    <p:extLst>
      <p:ext uri="{BB962C8B-B14F-4D97-AF65-F5344CB8AC3E}">
        <p14:creationId xmlns:p14="http://schemas.microsoft.com/office/powerpoint/2010/main" val="21090026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235947"/>
            <a:ext cx="7772400" cy="5312771"/>
          </a:xfrm>
        </p:spPr>
        <p:txBody>
          <a:bodyPr>
            <a:normAutofit fontScale="92500" lnSpcReduction="10000"/>
          </a:bodyPr>
          <a:lstStyle/>
          <a:p>
            <a:r>
              <a:rPr lang="cs-CZ" sz="2200" b="1" u="sng" dirty="0">
                <a:solidFill>
                  <a:schemeClr val="tx2"/>
                </a:solidFill>
              </a:rPr>
              <a:t>V přípravě technická novela vyhlášky 27/2016 Sb.</a:t>
            </a:r>
          </a:p>
          <a:p>
            <a:endParaRPr lang="cs-CZ" sz="2200" b="1" dirty="0">
              <a:solidFill>
                <a:srgbClr val="575756"/>
              </a:solidFill>
            </a:endParaRPr>
          </a:p>
          <a:p>
            <a:r>
              <a:rPr lang="cs-CZ" sz="2200" b="1" dirty="0">
                <a:solidFill>
                  <a:srgbClr val="575756"/>
                </a:solidFill>
              </a:rPr>
              <a:t>Hlavní principy:</a:t>
            </a:r>
            <a:endParaRPr lang="cs-CZ" dirty="0">
              <a:solidFill>
                <a:srgbClr val="575756"/>
              </a:solidFill>
            </a:endParaRPr>
          </a:p>
          <a:p>
            <a:pPr marL="285750" indent="-285750">
              <a:buFont typeface="Wingdings" panose="05000000000000000000" pitchFamily="2" charset="2"/>
              <a:buChar char="Ø"/>
            </a:pPr>
            <a:r>
              <a:rPr lang="cs-CZ" sz="2400" dirty="0">
                <a:solidFill>
                  <a:srgbClr val="575756"/>
                </a:solidFill>
              </a:rPr>
              <a:t>vypracování PLPP zcela v kompetenci školy, </a:t>
            </a:r>
            <a:r>
              <a:rPr lang="cs-CZ" sz="2400" u="sng" dirty="0">
                <a:solidFill>
                  <a:srgbClr val="575756"/>
                </a:solidFill>
              </a:rPr>
              <a:t>škola však bude povinna doložit ŠPZ, </a:t>
            </a:r>
            <a:r>
              <a:rPr lang="cs-CZ" sz="2400" dirty="0">
                <a:solidFill>
                  <a:srgbClr val="575756"/>
                </a:solidFill>
              </a:rPr>
              <a:t>případně ČŠI </a:t>
            </a:r>
            <a:r>
              <a:rPr lang="cs-CZ" sz="2400" u="sng" dirty="0">
                <a:solidFill>
                  <a:srgbClr val="575756"/>
                </a:solidFill>
              </a:rPr>
              <a:t>informaci o podpůrných opatřeních 1. stupně poskytovaných žákovi</a:t>
            </a:r>
          </a:p>
          <a:p>
            <a:pPr marL="285750" indent="-285750">
              <a:buFont typeface="Wingdings" panose="05000000000000000000" pitchFamily="2" charset="2"/>
              <a:buChar char="Ø"/>
            </a:pPr>
            <a:r>
              <a:rPr lang="cs-CZ" sz="2400" dirty="0">
                <a:solidFill>
                  <a:srgbClr val="575756"/>
                </a:solidFill>
              </a:rPr>
              <a:t>zavedení podmíněné normované finanční náročnosti u personálních podpor a kompenzačních pomůcek (zodpovědnost za využití doporučení – ředitel školy) </a:t>
            </a:r>
          </a:p>
          <a:p>
            <a:pPr marL="285750" indent="-285750">
              <a:buFont typeface="Wingdings" panose="05000000000000000000" pitchFamily="2" charset="2"/>
              <a:buChar char="Ø"/>
            </a:pPr>
            <a:r>
              <a:rPr lang="cs-CZ" sz="2400" dirty="0">
                <a:solidFill>
                  <a:srgbClr val="575756"/>
                </a:solidFill>
              </a:rPr>
              <a:t>snížení max. počtu pedagogických pracovníků působících v jedné třídě ze 4 na 2, z toho maximálně 1 AP ve třídě financovaný ze státního rozpočtu </a:t>
            </a:r>
          </a:p>
          <a:p>
            <a:pPr marL="285750" indent="-285750">
              <a:buFont typeface="Wingdings" panose="05000000000000000000" pitchFamily="2" charset="2"/>
              <a:buChar char="Ø"/>
            </a:pPr>
            <a:r>
              <a:rPr lang="cs-CZ" sz="2400" dirty="0">
                <a:solidFill>
                  <a:srgbClr val="575756"/>
                </a:solidFill>
              </a:rPr>
              <a:t>zavedení max. počtu 3 pedagogických pracovníků ve třídách zřízených dle §16, odst. 9 (optimální model financování: 2 speciální pedagogové + 1 AP)</a:t>
            </a:r>
          </a:p>
        </p:txBody>
      </p:sp>
    </p:spTree>
    <p:extLst>
      <p:ext uri="{BB962C8B-B14F-4D97-AF65-F5344CB8AC3E}">
        <p14:creationId xmlns:p14="http://schemas.microsoft.com/office/powerpoint/2010/main" val="203336089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body" idx="1"/>
          </p:nvPr>
        </p:nvSpPr>
        <p:spPr>
          <a:xfrm>
            <a:off x="722313" y="1295400"/>
            <a:ext cx="7772400" cy="4769224"/>
          </a:xfrm>
        </p:spPr>
        <p:txBody>
          <a:bodyPr>
            <a:normAutofit fontScale="85000" lnSpcReduction="20000"/>
          </a:bodyPr>
          <a:lstStyle/>
          <a:p>
            <a:r>
              <a:rPr lang="cs-CZ" sz="2400" b="1" u="sng" dirty="0">
                <a:solidFill>
                  <a:schemeClr val="tx2"/>
                </a:solidFill>
              </a:rPr>
              <a:t>V přípravě technická novela vyhlášky 27/2016 Sb.</a:t>
            </a:r>
          </a:p>
          <a:p>
            <a:endParaRPr lang="cs-CZ" sz="2400" b="1" dirty="0">
              <a:solidFill>
                <a:schemeClr val="tx1"/>
              </a:solidFill>
            </a:endParaRPr>
          </a:p>
          <a:p>
            <a:r>
              <a:rPr lang="cs-CZ" sz="2400" b="1" dirty="0">
                <a:solidFill>
                  <a:srgbClr val="575756"/>
                </a:solidFill>
              </a:rPr>
              <a:t>Hlavní principy:</a:t>
            </a:r>
          </a:p>
          <a:p>
            <a:endParaRPr lang="cs-CZ" sz="1800" dirty="0">
              <a:solidFill>
                <a:srgbClr val="575756"/>
              </a:solidFill>
            </a:endParaRPr>
          </a:p>
          <a:p>
            <a:pPr marL="285750" indent="-285750">
              <a:buFont typeface="Wingdings" panose="05000000000000000000" pitchFamily="2" charset="2"/>
              <a:buChar char="Ø"/>
            </a:pPr>
            <a:r>
              <a:rPr lang="cs-CZ" sz="2200" dirty="0">
                <a:solidFill>
                  <a:srgbClr val="575756"/>
                </a:solidFill>
              </a:rPr>
              <a:t>omezení </a:t>
            </a:r>
            <a:r>
              <a:rPr lang="cs-CZ" sz="2200" dirty="0" err="1">
                <a:solidFill>
                  <a:srgbClr val="575756"/>
                </a:solidFill>
              </a:rPr>
              <a:t>rediagnostiky</a:t>
            </a:r>
            <a:r>
              <a:rPr lang="cs-CZ" sz="2200" dirty="0">
                <a:solidFill>
                  <a:srgbClr val="575756"/>
                </a:solidFill>
              </a:rPr>
              <a:t>: </a:t>
            </a:r>
          </a:p>
          <a:p>
            <a:r>
              <a:rPr lang="cs-CZ" sz="2200" dirty="0">
                <a:solidFill>
                  <a:srgbClr val="575756"/>
                </a:solidFill>
              </a:rPr>
              <a:t>	</a:t>
            </a:r>
          </a:p>
          <a:p>
            <a:r>
              <a:rPr lang="cs-CZ" sz="2200" dirty="0">
                <a:solidFill>
                  <a:srgbClr val="575756"/>
                </a:solidFill>
              </a:rPr>
              <a:t>	a)potřebnost nové diagnostiky </a:t>
            </a:r>
            <a:r>
              <a:rPr lang="cs-CZ" sz="2200" b="1" dirty="0">
                <a:solidFill>
                  <a:srgbClr val="575756"/>
                </a:solidFill>
              </a:rPr>
              <a:t>nejpozději jeden rok po 	první diagnostice </a:t>
            </a:r>
            <a:r>
              <a:rPr lang="cs-CZ" sz="2200" dirty="0">
                <a:solidFill>
                  <a:srgbClr val="575756"/>
                </a:solidFill>
              </a:rPr>
              <a:t>zůstává zachována      </a:t>
            </a:r>
          </a:p>
          <a:p>
            <a:r>
              <a:rPr lang="cs-CZ" sz="2200" dirty="0">
                <a:solidFill>
                  <a:srgbClr val="575756"/>
                </a:solidFill>
              </a:rPr>
              <a:t>			                                                                    	b) další termíny </a:t>
            </a:r>
            <a:r>
              <a:rPr lang="cs-CZ" sz="2200" dirty="0" err="1">
                <a:solidFill>
                  <a:srgbClr val="575756"/>
                </a:solidFill>
              </a:rPr>
              <a:t>rediagnostik</a:t>
            </a:r>
            <a:r>
              <a:rPr lang="cs-CZ" sz="2200" dirty="0">
                <a:solidFill>
                  <a:srgbClr val="575756"/>
                </a:solidFill>
              </a:rPr>
              <a:t> pak v souladu se vzdělávacími 	etapami žáka (ve 3., 5., 9. ročníku a na střední škole), 	</a:t>
            </a:r>
            <a:r>
              <a:rPr lang="cs-CZ" sz="2200" b="1" dirty="0">
                <a:solidFill>
                  <a:srgbClr val="575756"/>
                </a:solidFill>
              </a:rPr>
              <a:t>nejdéle po 4 letech </a:t>
            </a:r>
            <a:r>
              <a:rPr lang="cs-CZ" sz="2200" dirty="0">
                <a:solidFill>
                  <a:srgbClr val="575756"/>
                </a:solidFill>
              </a:rPr>
              <a:t> </a:t>
            </a:r>
          </a:p>
          <a:p>
            <a:r>
              <a:rPr lang="cs-CZ" sz="2200" dirty="0">
                <a:solidFill>
                  <a:srgbClr val="575756"/>
                </a:solidFill>
              </a:rPr>
              <a:t>      </a:t>
            </a:r>
          </a:p>
          <a:p>
            <a:r>
              <a:rPr lang="cs-CZ" sz="2200" dirty="0">
                <a:solidFill>
                  <a:srgbClr val="575756"/>
                </a:solidFill>
              </a:rPr>
              <a:t>	c) v případě doporučení zařazení žáka do školy nebo třídy pro 	žáky s LMP bude </a:t>
            </a:r>
            <a:r>
              <a:rPr lang="cs-CZ" sz="2200" b="1" dirty="0">
                <a:solidFill>
                  <a:srgbClr val="575756"/>
                </a:solidFill>
              </a:rPr>
              <a:t>první doporučení platné nejvýše po 	dobu 1 roku</a:t>
            </a:r>
            <a:r>
              <a:rPr lang="cs-CZ" sz="2200" dirty="0">
                <a:solidFill>
                  <a:srgbClr val="575756"/>
                </a:solidFill>
              </a:rPr>
              <a:t>, a </a:t>
            </a:r>
            <a:r>
              <a:rPr lang="cs-CZ" sz="2200" b="1" dirty="0">
                <a:solidFill>
                  <a:srgbClr val="575756"/>
                </a:solidFill>
              </a:rPr>
              <a:t>dále pak po dobu nejvýše 2 let</a:t>
            </a:r>
          </a:p>
          <a:p>
            <a:r>
              <a:rPr lang="cs-CZ" sz="1800" dirty="0">
                <a:solidFill>
                  <a:schemeClr val="tx1"/>
                </a:solidFill>
              </a:rPr>
              <a:t> </a:t>
            </a:r>
          </a:p>
        </p:txBody>
      </p:sp>
    </p:spTree>
    <p:extLst>
      <p:ext uri="{BB962C8B-B14F-4D97-AF65-F5344CB8AC3E}">
        <p14:creationId xmlns:p14="http://schemas.microsoft.com/office/powerpoint/2010/main" val="3129622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245996"/>
            <a:ext cx="7772400" cy="5220000"/>
          </a:xfrm>
        </p:spPr>
        <p:txBody>
          <a:bodyPr/>
          <a:lstStyle/>
          <a:p>
            <a:r>
              <a:rPr lang="cs-CZ" b="1" u="sng" dirty="0">
                <a:solidFill>
                  <a:schemeClr val="tx2"/>
                </a:solidFill>
              </a:rPr>
              <a:t>V přípravě technická novela vyhlášky 27/2016 Sb.</a:t>
            </a:r>
          </a:p>
          <a:p>
            <a:endParaRPr lang="cs-CZ" b="1" dirty="0">
              <a:solidFill>
                <a:schemeClr val="tx1"/>
              </a:solidFill>
            </a:endParaRPr>
          </a:p>
          <a:p>
            <a:r>
              <a:rPr lang="cs-CZ" b="1" dirty="0">
                <a:solidFill>
                  <a:srgbClr val="575756"/>
                </a:solidFill>
              </a:rPr>
              <a:t>Hlavní principy:</a:t>
            </a:r>
          </a:p>
          <a:p>
            <a:pPr marL="342900" indent="-342900">
              <a:buFont typeface="Wingdings" panose="05000000000000000000" pitchFamily="2" charset="2"/>
              <a:buChar char="Ø"/>
            </a:pPr>
            <a:r>
              <a:rPr lang="cs-CZ" dirty="0">
                <a:solidFill>
                  <a:srgbClr val="575756"/>
                </a:solidFill>
              </a:rPr>
              <a:t>zrušení </a:t>
            </a:r>
            <a:r>
              <a:rPr lang="cs-CZ" dirty="0" err="1">
                <a:solidFill>
                  <a:srgbClr val="575756"/>
                </a:solidFill>
              </a:rPr>
              <a:t>jednodruhovosti</a:t>
            </a:r>
            <a:r>
              <a:rPr lang="cs-CZ" dirty="0">
                <a:solidFill>
                  <a:srgbClr val="575756"/>
                </a:solidFill>
              </a:rPr>
              <a:t> škol</a:t>
            </a:r>
          </a:p>
          <a:p>
            <a:pPr marL="342900" indent="-342900">
              <a:buFont typeface="Wingdings" panose="05000000000000000000" pitchFamily="2" charset="2"/>
              <a:buChar char="Ø"/>
            </a:pPr>
            <a:r>
              <a:rPr lang="cs-CZ" u="sng" dirty="0">
                <a:solidFill>
                  <a:srgbClr val="575756"/>
                </a:solidFill>
              </a:rPr>
              <a:t>odstranění pomůcek s nejnižší finanční hodnotou </a:t>
            </a:r>
            <a:r>
              <a:rPr lang="cs-CZ" dirty="0">
                <a:solidFill>
                  <a:srgbClr val="575756"/>
                </a:solidFill>
              </a:rPr>
              <a:t>(do 500 ,- Kč) ze seznamu, </a:t>
            </a:r>
            <a:r>
              <a:rPr lang="cs-CZ" u="sng" dirty="0">
                <a:solidFill>
                  <a:srgbClr val="575756"/>
                </a:solidFill>
              </a:rPr>
              <a:t>školami budou financovány z ONIV</a:t>
            </a:r>
            <a:r>
              <a:rPr lang="cs-CZ" dirty="0">
                <a:solidFill>
                  <a:srgbClr val="575756"/>
                </a:solidFill>
              </a:rPr>
              <a:t>; doplnění některých položek, případně úprava částek NFN</a:t>
            </a:r>
          </a:p>
          <a:p>
            <a:pPr marL="342900" indent="-342900">
              <a:buFont typeface="Wingdings" panose="05000000000000000000" pitchFamily="2" charset="2"/>
              <a:buChar char="Ø"/>
            </a:pPr>
            <a:r>
              <a:rPr lang="cs-CZ" dirty="0">
                <a:solidFill>
                  <a:srgbClr val="575756"/>
                </a:solidFill>
              </a:rPr>
              <a:t>odstranění §18 o podpoře AP pro sociálně znevýhodněné žáky (nad rámec podpory formou PO) aktuálně z důvodu nesystémovosti; nově jako PO financované z prostředků státního rozpočtu nebo ze šablon</a:t>
            </a:r>
          </a:p>
          <a:p>
            <a:endParaRPr lang="cs-CZ" dirty="0">
              <a:solidFill>
                <a:srgbClr val="575756"/>
              </a:solidFill>
            </a:endParaRPr>
          </a:p>
          <a:p>
            <a:endParaRPr lang="cs-CZ" dirty="0">
              <a:solidFill>
                <a:schemeClr val="tx1"/>
              </a:solidFill>
            </a:endParaRPr>
          </a:p>
        </p:txBody>
      </p:sp>
    </p:spTree>
    <p:extLst>
      <p:ext uri="{BB962C8B-B14F-4D97-AF65-F5344CB8AC3E}">
        <p14:creationId xmlns:p14="http://schemas.microsoft.com/office/powerpoint/2010/main" val="10356349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306286"/>
            <a:ext cx="7772400" cy="4571999"/>
          </a:xfrm>
        </p:spPr>
        <p:txBody>
          <a:bodyPr>
            <a:normAutofit lnSpcReduction="10000"/>
          </a:bodyPr>
          <a:lstStyle/>
          <a:p>
            <a:r>
              <a:rPr lang="cs-CZ" b="1" dirty="0">
                <a:solidFill>
                  <a:srgbClr val="575756"/>
                </a:solidFill>
              </a:rPr>
              <a:t>DOTAZY:</a:t>
            </a:r>
          </a:p>
          <a:p>
            <a:endParaRPr lang="cs-CZ" b="1" dirty="0">
              <a:solidFill>
                <a:srgbClr val="575756"/>
              </a:solidFill>
            </a:endParaRPr>
          </a:p>
          <a:p>
            <a:r>
              <a:rPr lang="cs-CZ" dirty="0">
                <a:solidFill>
                  <a:srgbClr val="084686"/>
                </a:solidFill>
              </a:rPr>
              <a:t>„Lze kombinovat slovní hodnocení (I. pololetí) a hodnocení dle klasifikace (II. pololetí) na vysvědčení?“</a:t>
            </a:r>
          </a:p>
          <a:p>
            <a:endParaRPr lang="cs-CZ" b="1" dirty="0">
              <a:solidFill>
                <a:srgbClr val="575756"/>
              </a:solidFill>
            </a:endParaRPr>
          </a:p>
          <a:p>
            <a:r>
              <a:rPr lang="cs-CZ" dirty="0">
                <a:solidFill>
                  <a:srgbClr val="575756"/>
                </a:solidFill>
              </a:rPr>
              <a:t>§51, odst. 2 škol. zákona: </a:t>
            </a:r>
          </a:p>
          <a:p>
            <a:r>
              <a:rPr lang="cs-CZ" dirty="0">
                <a:solidFill>
                  <a:srgbClr val="575756"/>
                </a:solidFill>
              </a:rPr>
              <a:t>Hodnocení výsledků vzdělávání žáka na vysvědčení je vyjádřeno klasifikačním stupněm, slovně nebo kombinací obou způsobů. O způsobu hodnocení rozhoduje ředitel školy se souhlasem školské rady.</a:t>
            </a:r>
          </a:p>
          <a:p>
            <a:endParaRPr lang="cs-CZ" dirty="0">
              <a:solidFill>
                <a:srgbClr val="575756"/>
              </a:solidFill>
            </a:endParaRPr>
          </a:p>
          <a:p>
            <a:r>
              <a:rPr lang="cs-CZ" dirty="0">
                <a:solidFill>
                  <a:srgbClr val="575756"/>
                </a:solidFill>
              </a:rPr>
              <a:t>§51, odst. 4 škol. zákona: </a:t>
            </a:r>
          </a:p>
          <a:p>
            <a:r>
              <a:rPr lang="cs-CZ" dirty="0">
                <a:solidFill>
                  <a:srgbClr val="575756"/>
                </a:solidFill>
              </a:rPr>
              <a:t>U žáka s VPU rozhodne ředitel školy o použití slovního hodnocení na základě žádosti zákonného zástupce žáka.</a:t>
            </a:r>
          </a:p>
        </p:txBody>
      </p:sp>
    </p:spTree>
    <p:extLst>
      <p:ext uri="{BB962C8B-B14F-4D97-AF65-F5344CB8AC3E}">
        <p14:creationId xmlns:p14="http://schemas.microsoft.com/office/powerpoint/2010/main" val="35512807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185705"/>
            <a:ext cx="7772400" cy="5526594"/>
          </a:xfrm>
        </p:spPr>
        <p:txBody>
          <a:bodyPr/>
          <a:lstStyle/>
          <a:p>
            <a:r>
              <a:rPr lang="cs-CZ" b="1" dirty="0">
                <a:solidFill>
                  <a:srgbClr val="575756"/>
                </a:solidFill>
              </a:rPr>
              <a:t>DOTAZY:</a:t>
            </a:r>
          </a:p>
          <a:p>
            <a:endParaRPr lang="cs-CZ" dirty="0">
              <a:solidFill>
                <a:srgbClr val="575756"/>
              </a:solidFill>
            </a:endParaRPr>
          </a:p>
          <a:p>
            <a:r>
              <a:rPr lang="cs-CZ" dirty="0">
                <a:solidFill>
                  <a:srgbClr val="084686"/>
                </a:solidFill>
              </a:rPr>
              <a:t>„V rámci podpůrného opatření byly žákovi zakoupené didaktické pomůcky a učebnice. V případě, že opustí školu, je nutné tyto pomůcky a učebnice poslat na školu, kterou nyní žák navštěvuje?“</a:t>
            </a:r>
          </a:p>
          <a:p>
            <a:endParaRPr lang="cs-CZ" dirty="0">
              <a:solidFill>
                <a:srgbClr val="575756"/>
              </a:solidFill>
            </a:endParaRPr>
          </a:p>
          <a:p>
            <a:r>
              <a:rPr lang="cs-CZ" dirty="0">
                <a:solidFill>
                  <a:srgbClr val="575756"/>
                </a:solidFill>
              </a:rPr>
              <a:t>1) smlouva o výpůjčce mezi oběma školami, znění visí na stránkách MŠMT</a:t>
            </a:r>
          </a:p>
          <a:p>
            <a:endParaRPr lang="cs-CZ" dirty="0">
              <a:solidFill>
                <a:srgbClr val="575756"/>
              </a:solidFill>
            </a:endParaRPr>
          </a:p>
          <a:p>
            <a:r>
              <a:rPr lang="cs-CZ" dirty="0">
                <a:solidFill>
                  <a:srgbClr val="575756"/>
                </a:solidFill>
              </a:rPr>
              <a:t>2) v případě, že škola nepůjde cestou výpůjčky, jsou didaktické pomůcky a učebnice jejím majetkem, pak je zapotřebí, aby se rodiče žáka obrátili na spádovou PPP a dojednali s ní potřebné</a:t>
            </a:r>
          </a:p>
          <a:p>
            <a:endParaRPr lang="cs-CZ" dirty="0">
              <a:solidFill>
                <a:srgbClr val="575756"/>
              </a:solidFill>
            </a:endParaRPr>
          </a:p>
          <a:p>
            <a:endParaRPr lang="cs-CZ" dirty="0"/>
          </a:p>
          <a:p>
            <a:endParaRPr lang="cs-CZ" dirty="0"/>
          </a:p>
        </p:txBody>
      </p:sp>
    </p:spTree>
    <p:extLst>
      <p:ext uri="{BB962C8B-B14F-4D97-AF65-F5344CB8AC3E}">
        <p14:creationId xmlns:p14="http://schemas.microsoft.com/office/powerpoint/2010/main" val="27718622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256045"/>
            <a:ext cx="7772400" cy="4933740"/>
          </a:xfrm>
        </p:spPr>
        <p:txBody>
          <a:bodyPr>
            <a:normAutofit fontScale="55000" lnSpcReduction="20000"/>
          </a:bodyPr>
          <a:lstStyle/>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r>
              <a:rPr lang="cs-CZ" sz="3600" b="1" dirty="0">
                <a:solidFill>
                  <a:srgbClr val="575756"/>
                </a:solidFill>
              </a:rPr>
              <a:t>DOTAZY:</a:t>
            </a:r>
          </a:p>
          <a:p>
            <a:endParaRPr lang="cs-CZ" sz="3600" dirty="0">
              <a:solidFill>
                <a:schemeClr val="tx1"/>
              </a:solidFill>
            </a:endParaRPr>
          </a:p>
          <a:p>
            <a:r>
              <a:rPr lang="cs-CZ" sz="3600" dirty="0">
                <a:solidFill>
                  <a:srgbClr val="084686"/>
                </a:solidFill>
              </a:rPr>
              <a:t>„Ve třídě je žák s mentálním postižením a dva žáci s ADHD. Je nějaká naděje, že bude ve třídě více AP?“</a:t>
            </a:r>
          </a:p>
          <a:p>
            <a:endParaRPr lang="cs-CZ" sz="3600" dirty="0">
              <a:solidFill>
                <a:schemeClr val="tx1"/>
              </a:solidFill>
            </a:endParaRPr>
          </a:p>
          <a:p>
            <a:r>
              <a:rPr lang="cs-CZ" sz="3600" dirty="0">
                <a:solidFill>
                  <a:srgbClr val="575756"/>
                </a:solidFill>
              </a:rPr>
              <a:t>1) Dle aktuálně platné školské legislativy a vyžadují-li to vzdělávací potřeby uvedených žáků snad ano, v dotazu však chybí podstatné údaje (počet žáků třídy, počet žáků s potřebou poskytování PO 2. a vyššího stupně, úvazek stávajícího AP – pakliže ve třídě působí ad.).</a:t>
            </a:r>
          </a:p>
          <a:p>
            <a:endParaRPr lang="cs-CZ" sz="3600" dirty="0">
              <a:solidFill>
                <a:srgbClr val="575756"/>
              </a:solidFill>
            </a:endParaRPr>
          </a:p>
          <a:p>
            <a:r>
              <a:rPr lang="cs-CZ" sz="3600" dirty="0">
                <a:solidFill>
                  <a:srgbClr val="575756"/>
                </a:solidFill>
              </a:rPr>
              <a:t>2) Dle připravované „technické“ novely </a:t>
            </a:r>
            <a:r>
              <a:rPr lang="cs-CZ" sz="3600" dirty="0" err="1">
                <a:solidFill>
                  <a:srgbClr val="575756"/>
                </a:solidFill>
              </a:rPr>
              <a:t>vyhl</a:t>
            </a:r>
            <a:r>
              <a:rPr lang="cs-CZ" sz="3600" dirty="0">
                <a:solidFill>
                  <a:srgbClr val="575756"/>
                </a:solidFill>
              </a:rPr>
              <a:t>. 27/2016 Sb. (viz výše), pakliže vejde v platnost ustanovení o max. jednom AP působícím ve třídě, nikoliv.</a:t>
            </a: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endParaRPr lang="cs-CZ" dirty="0">
              <a:solidFill>
                <a:schemeClr val="tx1"/>
              </a:solidFill>
            </a:endParaRPr>
          </a:p>
        </p:txBody>
      </p:sp>
    </p:spTree>
    <p:extLst>
      <p:ext uri="{BB962C8B-B14F-4D97-AF65-F5344CB8AC3E}">
        <p14:creationId xmlns:p14="http://schemas.microsoft.com/office/powerpoint/2010/main" val="37369236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129553"/>
            <a:ext cx="7772400" cy="4948518"/>
          </a:xfrm>
        </p:spPr>
        <p:txBody>
          <a:bodyPr>
            <a:normAutofit lnSpcReduction="10000"/>
          </a:bodyPr>
          <a:lstStyle/>
          <a:p>
            <a:pPr>
              <a:spcBef>
                <a:spcPts val="1200"/>
              </a:spcBef>
            </a:pPr>
            <a:endParaRPr lang="cs-CZ" dirty="0"/>
          </a:p>
          <a:p>
            <a:pPr>
              <a:spcBef>
                <a:spcPts val="1200"/>
              </a:spcBef>
            </a:pPr>
            <a:r>
              <a:rPr lang="cs-CZ" sz="2600" b="1" dirty="0">
                <a:solidFill>
                  <a:schemeClr val="tx2"/>
                </a:solidFill>
              </a:rPr>
              <a:t>Legislativní normy:                       </a:t>
            </a:r>
          </a:p>
          <a:p>
            <a:pPr>
              <a:spcBef>
                <a:spcPts val="1200"/>
              </a:spcBef>
            </a:pPr>
            <a:endParaRPr lang="cs-CZ" b="1" u="sng" dirty="0">
              <a:solidFill>
                <a:schemeClr val="tx1"/>
              </a:solidFill>
            </a:endParaRPr>
          </a:p>
          <a:p>
            <a:pPr marL="342900" indent="-342900">
              <a:spcBef>
                <a:spcPts val="1200"/>
              </a:spcBef>
              <a:buFont typeface="Wingdings" panose="05000000000000000000" pitchFamily="2" charset="2"/>
              <a:buChar char="Ø"/>
            </a:pPr>
            <a:r>
              <a:rPr lang="cs-CZ" b="1" dirty="0">
                <a:solidFill>
                  <a:srgbClr val="575756"/>
                </a:solidFill>
              </a:rPr>
              <a:t>Školský zákon č. 561/2004 Sb.                                         </a:t>
            </a:r>
            <a:r>
              <a:rPr lang="cs-CZ" dirty="0">
                <a:solidFill>
                  <a:srgbClr val="575756"/>
                </a:solidFill>
              </a:rPr>
              <a:t>(ve znění zákona č. 167/2018 Sb. s účinností od 1. 9. 2018)</a:t>
            </a:r>
            <a:endParaRPr lang="cs-CZ" b="1" dirty="0">
              <a:solidFill>
                <a:srgbClr val="575756"/>
              </a:solidFill>
            </a:endParaRPr>
          </a:p>
          <a:p>
            <a:pPr>
              <a:spcBef>
                <a:spcPts val="1200"/>
              </a:spcBef>
            </a:pPr>
            <a:endParaRPr lang="cs-CZ" dirty="0">
              <a:solidFill>
                <a:srgbClr val="575756"/>
              </a:solidFill>
            </a:endParaRPr>
          </a:p>
          <a:p>
            <a:pPr marL="342900" indent="-342900">
              <a:spcBef>
                <a:spcPts val="1200"/>
              </a:spcBef>
              <a:buFont typeface="Wingdings" panose="05000000000000000000" pitchFamily="2" charset="2"/>
              <a:buChar char="Ø"/>
            </a:pPr>
            <a:r>
              <a:rPr lang="cs-CZ" b="1" dirty="0">
                <a:solidFill>
                  <a:srgbClr val="575756"/>
                </a:solidFill>
              </a:rPr>
              <a:t>Vyhláška 27/2016 Sb. o vzdělávání žáků se SVP a žáků nadaných </a:t>
            </a:r>
            <a:r>
              <a:rPr lang="cs-CZ" dirty="0">
                <a:solidFill>
                  <a:srgbClr val="575756"/>
                </a:solidFill>
              </a:rPr>
              <a:t>(ve znění účinném od 1. 1. 2018, resp. 1. 9. 2018 tzv. druhá novela)</a:t>
            </a:r>
          </a:p>
          <a:p>
            <a:pPr marL="342900" indent="-342900">
              <a:spcBef>
                <a:spcPts val="1200"/>
              </a:spcBef>
              <a:buFont typeface="Wingdings" panose="05000000000000000000" pitchFamily="2" charset="2"/>
              <a:buChar char="Ø"/>
            </a:pPr>
            <a:endParaRPr lang="cs-CZ" b="1" dirty="0">
              <a:solidFill>
                <a:srgbClr val="575756"/>
              </a:solidFill>
            </a:endParaRPr>
          </a:p>
          <a:p>
            <a:pPr marL="342900" indent="-342900">
              <a:spcBef>
                <a:spcPts val="1200"/>
              </a:spcBef>
              <a:buFont typeface="Wingdings" panose="05000000000000000000" pitchFamily="2" charset="2"/>
              <a:buChar char="Ø"/>
            </a:pPr>
            <a:r>
              <a:rPr lang="cs-CZ" b="1" dirty="0">
                <a:solidFill>
                  <a:srgbClr val="575756"/>
                </a:solidFill>
              </a:rPr>
              <a:t>Vyhláška 353/2016 Sb. o přijímacím řízení ke střednímu vzdělávání </a:t>
            </a:r>
            <a:r>
              <a:rPr lang="cs-CZ" dirty="0">
                <a:solidFill>
                  <a:srgbClr val="575756"/>
                </a:solidFill>
              </a:rPr>
              <a:t>(ve znění </a:t>
            </a:r>
            <a:r>
              <a:rPr lang="cs-CZ" dirty="0" err="1">
                <a:solidFill>
                  <a:srgbClr val="575756"/>
                </a:solidFill>
              </a:rPr>
              <a:t>vyhl</a:t>
            </a:r>
            <a:r>
              <a:rPr lang="cs-CZ" dirty="0">
                <a:solidFill>
                  <a:srgbClr val="575756"/>
                </a:solidFill>
              </a:rPr>
              <a:t>. 243/2017 Sb. a </a:t>
            </a:r>
            <a:r>
              <a:rPr lang="cs-CZ" dirty="0" err="1">
                <a:solidFill>
                  <a:srgbClr val="575756"/>
                </a:solidFill>
              </a:rPr>
              <a:t>vyhl</a:t>
            </a:r>
            <a:r>
              <a:rPr lang="cs-CZ" dirty="0">
                <a:solidFill>
                  <a:srgbClr val="575756"/>
                </a:solidFill>
              </a:rPr>
              <a:t>. 244/2018 Sb. účinném od 1. 11. 2018)</a:t>
            </a:r>
          </a:p>
          <a:p>
            <a:endParaRPr lang="cs-CZ" dirty="0"/>
          </a:p>
        </p:txBody>
      </p:sp>
    </p:spTree>
    <p:extLst>
      <p:ext uri="{BB962C8B-B14F-4D97-AF65-F5344CB8AC3E}">
        <p14:creationId xmlns:p14="http://schemas.microsoft.com/office/powerpoint/2010/main" val="2536016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256044"/>
            <a:ext cx="7772400" cy="5292673"/>
          </a:xfrm>
        </p:spPr>
        <p:txBody>
          <a:bodyPr>
            <a:normAutofit fontScale="40000" lnSpcReduction="20000"/>
          </a:bodyPr>
          <a:lstStyle/>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endParaRPr lang="cs-CZ" sz="2900" dirty="0">
              <a:solidFill>
                <a:schemeClr val="tx1"/>
              </a:solidFill>
            </a:endParaRPr>
          </a:p>
          <a:p>
            <a:r>
              <a:rPr lang="cs-CZ" sz="5000" b="1" dirty="0">
                <a:solidFill>
                  <a:srgbClr val="575756"/>
                </a:solidFill>
              </a:rPr>
              <a:t>DOTAZY:</a:t>
            </a:r>
          </a:p>
          <a:p>
            <a:endParaRPr lang="cs-CZ" sz="4500" dirty="0">
              <a:solidFill>
                <a:srgbClr val="084686"/>
              </a:solidFill>
            </a:endParaRPr>
          </a:p>
          <a:p>
            <a:r>
              <a:rPr lang="cs-CZ" sz="4500" dirty="0">
                <a:solidFill>
                  <a:srgbClr val="084686"/>
                </a:solidFill>
              </a:rPr>
              <a:t>„Kolikrát musí být v PPP provedeno psychologické vyšetření předškolního dítěte, aby bylo z péče PPP převedeno do péče SPC?“</a:t>
            </a:r>
          </a:p>
          <a:p>
            <a:endParaRPr lang="cs-CZ" sz="3600" dirty="0">
              <a:solidFill>
                <a:srgbClr val="084686"/>
              </a:solidFill>
            </a:endParaRPr>
          </a:p>
          <a:p>
            <a:r>
              <a:rPr lang="cs-CZ" sz="5000" dirty="0">
                <a:solidFill>
                  <a:srgbClr val="575756"/>
                </a:solidFill>
              </a:rPr>
              <a:t>Co se týče dětí z MŠ, nelze paušalizovat. </a:t>
            </a:r>
          </a:p>
          <a:p>
            <a:r>
              <a:rPr lang="cs-CZ" sz="5000" dirty="0">
                <a:solidFill>
                  <a:srgbClr val="575756"/>
                </a:solidFill>
              </a:rPr>
              <a:t>Převážně je dítě šetřeno dvakrát, mnohdy však i více než dvakrát.  </a:t>
            </a:r>
          </a:p>
          <a:p>
            <a:r>
              <a:rPr lang="cs-CZ" sz="5000" dirty="0">
                <a:solidFill>
                  <a:srgbClr val="575756"/>
                </a:solidFill>
              </a:rPr>
              <a:t>Záleží na:</a:t>
            </a:r>
          </a:p>
          <a:p>
            <a:pPr marL="685800" indent="-685800">
              <a:buFont typeface="Wingdings" panose="05000000000000000000" pitchFamily="2" charset="2"/>
              <a:buChar char="Ø"/>
            </a:pPr>
            <a:r>
              <a:rPr lang="cs-CZ" sz="5000" dirty="0">
                <a:solidFill>
                  <a:srgbClr val="575756"/>
                </a:solidFill>
              </a:rPr>
              <a:t>věku dítěte</a:t>
            </a:r>
          </a:p>
          <a:p>
            <a:pPr marL="685800" indent="-685800">
              <a:buFont typeface="Wingdings" panose="05000000000000000000" pitchFamily="2" charset="2"/>
              <a:buChar char="Ø"/>
            </a:pPr>
            <a:r>
              <a:rPr lang="cs-CZ" sz="5000" dirty="0">
                <a:solidFill>
                  <a:srgbClr val="575756"/>
                </a:solidFill>
              </a:rPr>
              <a:t>typu postižení, příp. stupni MP</a:t>
            </a:r>
          </a:p>
          <a:p>
            <a:pPr marL="685800" indent="-685800">
              <a:buFont typeface="Wingdings" panose="05000000000000000000" pitchFamily="2" charset="2"/>
              <a:buChar char="Ø"/>
            </a:pPr>
            <a:r>
              <a:rPr lang="cs-CZ" sz="5000" dirty="0">
                <a:solidFill>
                  <a:srgbClr val="575756"/>
                </a:solidFill>
              </a:rPr>
              <a:t>adaptabilních schopnostech dítěte</a:t>
            </a:r>
          </a:p>
          <a:p>
            <a:pPr marL="685800" indent="-685800">
              <a:buFont typeface="Wingdings" panose="05000000000000000000" pitchFamily="2" charset="2"/>
              <a:buChar char="Ø"/>
            </a:pPr>
            <a:r>
              <a:rPr lang="cs-CZ" sz="5000" dirty="0">
                <a:solidFill>
                  <a:srgbClr val="575756"/>
                </a:solidFill>
              </a:rPr>
              <a:t>připravenosti rodičů, mnohdy nejsou schopni diagnostický závěr přijmout.</a:t>
            </a:r>
          </a:p>
          <a:p>
            <a:endParaRPr lang="cs-CZ" sz="5000" dirty="0">
              <a:solidFill>
                <a:srgbClr val="575756"/>
              </a:solidFill>
            </a:endParaRPr>
          </a:p>
          <a:p>
            <a:r>
              <a:rPr lang="cs-CZ" sz="5000" dirty="0">
                <a:solidFill>
                  <a:srgbClr val="575756"/>
                </a:solidFill>
              </a:rPr>
              <a:t>Obecně lze tedy říci, že šetříme minimálně 2x a pak odesíláme do SPC. </a:t>
            </a: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pPr marL="342900" indent="-342900">
              <a:buFont typeface="Arial" panose="020B0604020202020204" pitchFamily="34" charset="0"/>
              <a:buChar char="•"/>
            </a:pPr>
            <a:endParaRPr lang="cs-CZ" dirty="0">
              <a:solidFill>
                <a:schemeClr val="tx1"/>
              </a:solidFill>
            </a:endParaRPr>
          </a:p>
          <a:p>
            <a:endParaRPr lang="cs-CZ" dirty="0">
              <a:solidFill>
                <a:schemeClr val="tx1"/>
              </a:solidFill>
            </a:endParaRPr>
          </a:p>
        </p:txBody>
      </p:sp>
    </p:spTree>
    <p:extLst>
      <p:ext uri="{BB962C8B-B14F-4D97-AF65-F5344CB8AC3E}">
        <p14:creationId xmlns:p14="http://schemas.microsoft.com/office/powerpoint/2010/main" val="236984227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331259"/>
            <a:ext cx="7772400" cy="4827494"/>
          </a:xfrm>
        </p:spPr>
        <p:txBody>
          <a:bodyPr>
            <a:normAutofit fontScale="92500" lnSpcReduction="10000"/>
          </a:bodyPr>
          <a:lstStyle/>
          <a:p>
            <a:r>
              <a:rPr lang="cs-CZ" sz="2400" b="1" dirty="0">
                <a:solidFill>
                  <a:srgbClr val="575756"/>
                </a:solidFill>
              </a:rPr>
              <a:t>DOTAZY:</a:t>
            </a:r>
          </a:p>
          <a:p>
            <a:endParaRPr lang="cs-CZ" dirty="0">
              <a:solidFill>
                <a:srgbClr val="084686"/>
              </a:solidFill>
            </a:endParaRPr>
          </a:p>
          <a:p>
            <a:r>
              <a:rPr lang="cs-CZ" dirty="0">
                <a:solidFill>
                  <a:srgbClr val="084686"/>
                </a:solidFill>
              </a:rPr>
              <a:t>„Rodiče školních dětí se speciálními vzdělávacími potřebami se v současnosti naléhavě dožadují individuálního vzdělávacího plánu (i když ten není vždy jako podpůrné opatření doporučen) s odůvodněním, že pokud se jejich dítě vzdělává s IVP,  bude dostávat jedničky. Jaká je realita - může dítě s IVP třeba i opakovat ročník?“</a:t>
            </a:r>
          </a:p>
          <a:p>
            <a:endParaRPr lang="cs-CZ" dirty="0">
              <a:solidFill>
                <a:srgbClr val="084686"/>
              </a:solidFill>
            </a:endParaRPr>
          </a:p>
          <a:p>
            <a:pPr marL="342900" indent="-342900">
              <a:buFont typeface="Wingdings" panose="05000000000000000000" pitchFamily="2" charset="2"/>
              <a:buChar char="Ø"/>
            </a:pPr>
            <a:r>
              <a:rPr lang="cs-CZ" dirty="0">
                <a:solidFill>
                  <a:srgbClr val="575756"/>
                </a:solidFill>
              </a:rPr>
              <a:t>ano, i dítě se SVP vzdělávající se dle IVP může opakovat ročník </a:t>
            </a:r>
          </a:p>
          <a:p>
            <a:pPr marL="342900" indent="-342900">
              <a:buFont typeface="Wingdings" panose="05000000000000000000" pitchFamily="2" charset="2"/>
              <a:buChar char="Ø"/>
            </a:pPr>
            <a:r>
              <a:rPr lang="cs-CZ" dirty="0">
                <a:solidFill>
                  <a:srgbClr val="575756"/>
                </a:solidFill>
              </a:rPr>
              <a:t>úprava hodnocení školních výkonů bývá jedním z často doporučovaných PO u žáků se SVP, nikoliv však ve smyslu, že by je nebylo možno hodnotit nedostatečnou, naopak bývá apelováno na objektivitu hodnocení </a:t>
            </a:r>
          </a:p>
          <a:p>
            <a:pPr marL="342900" indent="-342900">
              <a:buFont typeface="Wingdings" panose="05000000000000000000" pitchFamily="2" charset="2"/>
              <a:buChar char="Ø"/>
            </a:pPr>
            <a:r>
              <a:rPr lang="cs-CZ" dirty="0">
                <a:solidFill>
                  <a:srgbClr val="575756"/>
                </a:solidFill>
              </a:rPr>
              <a:t>vždy je však potřeba v závislosti na charakteru SVP žáka zvážit efektivitu případného opakování ročníku  </a:t>
            </a:r>
          </a:p>
          <a:p>
            <a:endParaRPr lang="cs-CZ" dirty="0">
              <a:solidFill>
                <a:srgbClr val="575756"/>
              </a:solidFill>
            </a:endParaRPr>
          </a:p>
        </p:txBody>
      </p:sp>
    </p:spTree>
    <p:extLst>
      <p:ext uri="{BB962C8B-B14F-4D97-AF65-F5344CB8AC3E}">
        <p14:creationId xmlns:p14="http://schemas.microsoft.com/office/powerpoint/2010/main" val="25753105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371600"/>
            <a:ext cx="7772400" cy="4719917"/>
          </a:xfrm>
        </p:spPr>
        <p:txBody>
          <a:bodyPr>
            <a:normAutofit fontScale="92500" lnSpcReduction="20000"/>
          </a:bodyPr>
          <a:lstStyle/>
          <a:p>
            <a:r>
              <a:rPr lang="cs-CZ" b="1" dirty="0">
                <a:solidFill>
                  <a:srgbClr val="575756"/>
                </a:solidFill>
              </a:rPr>
              <a:t>DOTAZY:</a:t>
            </a:r>
          </a:p>
          <a:p>
            <a:endParaRPr lang="cs-CZ" dirty="0"/>
          </a:p>
          <a:p>
            <a:r>
              <a:rPr lang="cs-CZ" dirty="0">
                <a:solidFill>
                  <a:srgbClr val="084686"/>
                </a:solidFill>
              </a:rPr>
              <a:t>„Rodiče dítěte navštěvujícího MŠ odmítají vyšetření v PPP, které jim MŠ doporučuje. Jakým způsobem má probíhat efektivní komunikace mezi rodiči a MŠ, aniž by pedagogové museli upozornit na krajní řešení, tedy kontaktování OSPOD?“</a:t>
            </a:r>
          </a:p>
          <a:p>
            <a:endParaRPr lang="cs-CZ" dirty="0">
              <a:solidFill>
                <a:srgbClr val="084686"/>
              </a:solidFill>
            </a:endParaRPr>
          </a:p>
          <a:p>
            <a:pPr marL="342900" indent="-342900">
              <a:buFont typeface="Wingdings" panose="05000000000000000000" pitchFamily="2" charset="2"/>
              <a:buChar char="Ø"/>
            </a:pPr>
            <a:r>
              <a:rPr lang="cs-CZ" dirty="0">
                <a:solidFill>
                  <a:srgbClr val="575756"/>
                </a:solidFill>
              </a:rPr>
              <a:t>popis obtíží dítěte a jejich vliv na vzdělávání v MŠ</a:t>
            </a:r>
          </a:p>
          <a:p>
            <a:pPr marL="342900" indent="-342900">
              <a:buFont typeface="Wingdings" panose="05000000000000000000" pitchFamily="2" charset="2"/>
              <a:buChar char="Ø"/>
            </a:pPr>
            <a:r>
              <a:rPr lang="cs-CZ" dirty="0">
                <a:solidFill>
                  <a:srgbClr val="575756"/>
                </a:solidFill>
              </a:rPr>
              <a:t>nástin potřebného charakteru podpory s odkazem na nezbytnost posouzení vzdělávacích potřeb dítěte v ŠPZ</a:t>
            </a:r>
          </a:p>
          <a:p>
            <a:pPr marL="342900" indent="-342900">
              <a:buFont typeface="Wingdings" panose="05000000000000000000" pitchFamily="2" charset="2"/>
              <a:buChar char="Ø"/>
            </a:pPr>
            <a:r>
              <a:rPr lang="cs-CZ" dirty="0">
                <a:solidFill>
                  <a:srgbClr val="575756"/>
                </a:solidFill>
              </a:rPr>
              <a:t>nasměrování do příslušného ŠPZ v závislosti na charakteru obtíží</a:t>
            </a:r>
          </a:p>
          <a:p>
            <a:pPr marL="342900" indent="-342900">
              <a:buFont typeface="Wingdings" panose="05000000000000000000" pitchFamily="2" charset="2"/>
              <a:buChar char="Ø"/>
            </a:pPr>
            <a:r>
              <a:rPr lang="cs-CZ" dirty="0">
                <a:solidFill>
                  <a:srgbClr val="575756"/>
                </a:solidFill>
              </a:rPr>
              <a:t>v případě odmítání návštěvy ŠPZ rodiče upozornit na povinnost MŠ postupovat podle příslušného právní předpisu, pakliže zákonný zástupce neposkytuje součinnost směřující k přiznání PO, jež jsou v </a:t>
            </a:r>
            <a:r>
              <a:rPr lang="cs-CZ" u="sng" dirty="0">
                <a:solidFill>
                  <a:srgbClr val="575756"/>
                </a:solidFill>
              </a:rPr>
              <a:t>nejlepším zájmu dítěte </a:t>
            </a:r>
            <a:r>
              <a:rPr lang="cs-CZ" dirty="0">
                <a:solidFill>
                  <a:srgbClr val="575756"/>
                </a:solidFill>
              </a:rPr>
              <a:t>(viz </a:t>
            </a:r>
            <a:r>
              <a:rPr lang="cs-CZ" dirty="0" err="1">
                <a:solidFill>
                  <a:srgbClr val="575756"/>
                </a:solidFill>
              </a:rPr>
              <a:t>vyhl</a:t>
            </a:r>
            <a:r>
              <a:rPr lang="cs-CZ" dirty="0">
                <a:solidFill>
                  <a:srgbClr val="575756"/>
                </a:solidFill>
              </a:rPr>
              <a:t>. 27/2016 Sb., § 12, odst. 4, </a:t>
            </a:r>
            <a:r>
              <a:rPr lang="cs-CZ" u="sng" dirty="0">
                <a:solidFill>
                  <a:srgbClr val="575756"/>
                </a:solidFill>
              </a:rPr>
              <a:t>pozor! </a:t>
            </a:r>
            <a:r>
              <a:rPr lang="cs-CZ" dirty="0">
                <a:solidFill>
                  <a:srgbClr val="575756"/>
                </a:solidFill>
              </a:rPr>
              <a:t>– nejedná se o možnost kontaktovat OSPOD nýbrž o povinnost pakliže se škola domnívá, že rodič nejedná v nejlepším zájmu dítěte).</a:t>
            </a:r>
          </a:p>
        </p:txBody>
      </p:sp>
    </p:spTree>
    <p:extLst>
      <p:ext uri="{BB962C8B-B14F-4D97-AF65-F5344CB8AC3E}">
        <p14:creationId xmlns:p14="http://schemas.microsoft.com/office/powerpoint/2010/main" val="16953785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xmlns="" id="{D83ECCBA-3C1E-40B8-916A-89A5D36F5C61}"/>
              </a:ext>
            </a:extLst>
          </p:cNvPr>
          <p:cNvSpPr>
            <a:spLocks noGrp="1"/>
          </p:cNvSpPr>
          <p:nvPr>
            <p:ph type="body" idx="1"/>
          </p:nvPr>
        </p:nvSpPr>
        <p:spPr>
          <a:xfrm>
            <a:off x="722313" y="1517515"/>
            <a:ext cx="7772400" cy="4464996"/>
          </a:xfrm>
        </p:spPr>
        <p:txBody>
          <a:bodyPr/>
          <a:lstStyle/>
          <a:p>
            <a:r>
              <a:rPr lang="cs-CZ" b="1" dirty="0">
                <a:solidFill>
                  <a:srgbClr val="575756"/>
                </a:solidFill>
              </a:rPr>
              <a:t>DOTAZY:</a:t>
            </a:r>
          </a:p>
          <a:p>
            <a:endParaRPr lang="cs-CZ" b="1" dirty="0">
              <a:solidFill>
                <a:srgbClr val="575756"/>
              </a:solidFill>
            </a:endParaRPr>
          </a:p>
          <a:p>
            <a:r>
              <a:rPr lang="cs-CZ" dirty="0">
                <a:solidFill>
                  <a:srgbClr val="084686"/>
                </a:solidFill>
              </a:rPr>
              <a:t>„Financování žáků s SVP. Když dostaneme NFN např. na tablet 8000 Kč a najdeme typ, který by se nám hodil, za cenu o 1000 Kč nižší, jak naložit se zbylou částkou? Zůstává ve škole nebo se vrací? Pokud zůstává ve škole, za co ji můžeme utratit? Jen za věci pro toho daného integrovaného žáka nebo můžeme nakoupit i něco pro jiné žáky?“</a:t>
            </a:r>
          </a:p>
          <a:p>
            <a:endParaRPr lang="cs-CZ" dirty="0">
              <a:solidFill>
                <a:srgbClr val="084686"/>
              </a:solidFill>
            </a:endParaRPr>
          </a:p>
          <a:p>
            <a:r>
              <a:rPr lang="cs-CZ" dirty="0">
                <a:solidFill>
                  <a:srgbClr val="575756"/>
                </a:solidFill>
              </a:rPr>
              <a:t>Není v kompetenci ŠPZ školy instruovat ve věci nakládání s prostředky na financování PO.</a:t>
            </a:r>
          </a:p>
          <a:p>
            <a:endParaRPr lang="cs-CZ" dirty="0">
              <a:solidFill>
                <a:srgbClr val="575756"/>
              </a:solidFill>
            </a:endParaRPr>
          </a:p>
        </p:txBody>
      </p:sp>
    </p:spTree>
    <p:extLst>
      <p:ext uri="{BB962C8B-B14F-4D97-AF65-F5344CB8AC3E}">
        <p14:creationId xmlns:p14="http://schemas.microsoft.com/office/powerpoint/2010/main" val="3771970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xmlns="" id="{A1C7DE82-DE2F-4073-9875-A4CC37FDCE04}"/>
              </a:ext>
            </a:extLst>
          </p:cNvPr>
          <p:cNvSpPr>
            <a:spLocks noGrp="1"/>
          </p:cNvSpPr>
          <p:nvPr>
            <p:ph type="body" idx="1"/>
          </p:nvPr>
        </p:nvSpPr>
        <p:spPr>
          <a:xfrm>
            <a:off x="722313" y="1498061"/>
            <a:ext cx="7772400" cy="4581726"/>
          </a:xfrm>
        </p:spPr>
        <p:txBody>
          <a:bodyPr/>
          <a:lstStyle/>
          <a:p>
            <a:r>
              <a:rPr lang="cs-CZ" b="1" dirty="0">
                <a:solidFill>
                  <a:srgbClr val="575756"/>
                </a:solidFill>
              </a:rPr>
              <a:t>DOTAZY:</a:t>
            </a:r>
          </a:p>
          <a:p>
            <a:r>
              <a:rPr lang="cs-CZ" dirty="0">
                <a:solidFill>
                  <a:srgbClr val="084686"/>
                </a:solidFill>
              </a:rPr>
              <a:t>„V čem spatřujete výhody a nevýhody inkluze pro pomoc učitelům na škole?“</a:t>
            </a:r>
            <a:endParaRPr lang="cs-CZ" b="1" dirty="0">
              <a:solidFill>
                <a:srgbClr val="575756"/>
              </a:solidFill>
            </a:endParaRPr>
          </a:p>
          <a:p>
            <a:r>
              <a:rPr lang="cs-CZ" dirty="0">
                <a:solidFill>
                  <a:srgbClr val="084686"/>
                </a:solidFill>
              </a:rPr>
              <a:t>„Sdílíte názor, že zavedení inkluze zpomalilo či zabrzdilo výukový efekt při hodinách?“</a:t>
            </a:r>
          </a:p>
          <a:p>
            <a:r>
              <a:rPr lang="cs-CZ" dirty="0">
                <a:solidFill>
                  <a:srgbClr val="084686"/>
                </a:solidFill>
              </a:rPr>
              <a:t>„Jak pohlížíte na rostoucí administrativu v rámci inkluze a větší zátěž pedagogů?“</a:t>
            </a:r>
          </a:p>
          <a:p>
            <a:r>
              <a:rPr lang="cs-CZ" dirty="0">
                <a:solidFill>
                  <a:srgbClr val="084686"/>
                </a:solidFill>
              </a:rPr>
              <a:t>„Myslíte si, že spolupráce OSPODU a školy je na dobré a efektivní úrovni?“</a:t>
            </a:r>
          </a:p>
          <a:p>
            <a:r>
              <a:rPr lang="cs-CZ" dirty="0">
                <a:solidFill>
                  <a:srgbClr val="084686"/>
                </a:solidFill>
              </a:rPr>
              <a:t>„Uvažujete znovuzavedení speciálních škol pro slabší a integrované žáky?“</a:t>
            </a:r>
          </a:p>
          <a:p>
            <a:endParaRPr lang="cs-CZ" dirty="0"/>
          </a:p>
        </p:txBody>
      </p:sp>
    </p:spTree>
    <p:extLst>
      <p:ext uri="{BB962C8B-B14F-4D97-AF65-F5344CB8AC3E}">
        <p14:creationId xmlns:p14="http://schemas.microsoft.com/office/powerpoint/2010/main" val="2481965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xmlns="" id="{7DB16E0E-23F4-4234-A52F-1F11CD536D5E}"/>
              </a:ext>
            </a:extLst>
          </p:cNvPr>
          <p:cNvSpPr>
            <a:spLocks noGrp="1"/>
          </p:cNvSpPr>
          <p:nvPr>
            <p:ph type="body" idx="1"/>
          </p:nvPr>
        </p:nvSpPr>
        <p:spPr>
          <a:xfrm>
            <a:off x="722313" y="1031132"/>
            <a:ext cx="7772400" cy="5155659"/>
          </a:xfrm>
        </p:spPr>
        <p:txBody>
          <a:bodyPr/>
          <a:lstStyle/>
          <a:p>
            <a:r>
              <a:rPr lang="cs-CZ" b="1" dirty="0">
                <a:solidFill>
                  <a:srgbClr val="575756"/>
                </a:solidFill>
              </a:rPr>
              <a:t>DOTAZY:</a:t>
            </a:r>
          </a:p>
          <a:p>
            <a:r>
              <a:rPr lang="cs-CZ" dirty="0">
                <a:solidFill>
                  <a:srgbClr val="084686"/>
                </a:solidFill>
              </a:rPr>
              <a:t>„Dítě je zařazeno do třídy, lékař označí bez omezení, nebo pozorování odborníkem. To je jednou za rok na objednání odborníkům. Čekací doba dlouhá, předlouhá. Toto dítě nastoupí 3 leté, rodiče naprosto spokojeni v běžné třídě, nechtějí ani slyšet a nepřipouštějí další vyšetřeni, popř. přechod. Tedy 28 dětí i s jejich dítětem. Ve 4 letech dostane AP, tedy na třídě o 2 děti míň.  Až před posledním ročníkem odborníci napíši autismus stupen 5 PO. Chudáci učitelé a ostatní děti na třídě. Od začátku jsme upozorňovali psychiatra, psychologa, SPC, že to není k nám do běžné třídy,  hovořili s rodiči / jemně- bez udání diagnózy, že by měli..../. Na dokladu z vyšetřeni je velmi nejasně diagnostikována zpráva. Nyní dochází na Naději, kde měl podle nás být již dříve. Nevím, jestli je to dotaz, nebo sděleni dnešních skutečností. Spíš, jak dál, jestli je nějaké jiné lepší, rychlejší řešení, postup. Možná jsme postupovali ne zcela dobře. Tedy příště jak?“</a:t>
            </a:r>
          </a:p>
        </p:txBody>
      </p:sp>
    </p:spTree>
    <p:extLst>
      <p:ext uri="{BB962C8B-B14F-4D97-AF65-F5344CB8AC3E}">
        <p14:creationId xmlns:p14="http://schemas.microsoft.com/office/powerpoint/2010/main" val="8307096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xmlns="" id="{C97ED738-ADD5-42C4-A8E9-63C46B719600}"/>
              </a:ext>
            </a:extLst>
          </p:cNvPr>
          <p:cNvSpPr>
            <a:spLocks noGrp="1"/>
          </p:cNvSpPr>
          <p:nvPr>
            <p:ph type="body" idx="1"/>
          </p:nvPr>
        </p:nvSpPr>
        <p:spPr>
          <a:xfrm>
            <a:off x="722313" y="2101174"/>
            <a:ext cx="7772400" cy="3161489"/>
          </a:xfrm>
        </p:spPr>
        <p:txBody>
          <a:bodyPr/>
          <a:lstStyle/>
          <a:p>
            <a:pPr algn="ctr"/>
            <a:r>
              <a:rPr lang="cs-CZ" sz="2400" dirty="0">
                <a:solidFill>
                  <a:srgbClr val="575756"/>
                </a:solidFill>
              </a:rPr>
              <a:t>Děkuji za pozornost.</a:t>
            </a:r>
          </a:p>
          <a:p>
            <a:pPr algn="ctr"/>
            <a:endParaRPr lang="cs-CZ" sz="2400" dirty="0">
              <a:solidFill>
                <a:srgbClr val="575756"/>
              </a:solidFill>
            </a:endParaRPr>
          </a:p>
          <a:p>
            <a:pPr algn="ctr"/>
            <a:r>
              <a:rPr lang="cs-CZ" u="sng" dirty="0">
                <a:solidFill>
                  <a:srgbClr val="575756"/>
                </a:solidFill>
                <a:hlinkClick r:id="rId2">
                  <a:extLst>
                    <a:ext uri="{A12FA001-AC4F-418D-AE19-62706E023703}">
                      <ahyp:hlinkClr xmlns:ahyp="http://schemas.microsoft.com/office/drawing/2018/hyperlinkcolor" xmlns="" val="tx"/>
                    </a:ext>
                  </a:extLst>
                </a:hlinkClick>
              </a:rPr>
              <a:t>soskova@</a:t>
            </a:r>
            <a:r>
              <a:rPr lang="cs-CZ" u="sng" dirty="0">
                <a:solidFill>
                  <a:srgbClr val="575756"/>
                </a:solidFill>
              </a:rPr>
              <a:t>pppfm.cz</a:t>
            </a:r>
          </a:p>
          <a:p>
            <a:pPr algn="ctr"/>
            <a:endParaRPr lang="cs-CZ" dirty="0">
              <a:solidFill>
                <a:schemeClr val="tx2"/>
              </a:solidFill>
            </a:endParaRPr>
          </a:p>
          <a:p>
            <a:pPr algn="ctr"/>
            <a:endParaRPr lang="cs-CZ" dirty="0">
              <a:solidFill>
                <a:schemeClr val="tx2"/>
              </a:solidFill>
            </a:endParaRPr>
          </a:p>
          <a:p>
            <a:endParaRPr lang="cs-CZ" dirty="0"/>
          </a:p>
        </p:txBody>
      </p:sp>
    </p:spTree>
    <p:extLst>
      <p:ext uri="{BB962C8B-B14F-4D97-AF65-F5344CB8AC3E}">
        <p14:creationId xmlns:p14="http://schemas.microsoft.com/office/powerpoint/2010/main" val="10064276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82604" y="1768510"/>
            <a:ext cx="7772400" cy="4622562"/>
          </a:xfrm>
        </p:spPr>
        <p:txBody>
          <a:bodyPr>
            <a:normAutofit/>
          </a:bodyPr>
          <a:lstStyle/>
          <a:p>
            <a:r>
              <a:rPr lang="cs-CZ" u="sng" dirty="0">
                <a:solidFill>
                  <a:schemeClr val="tx2"/>
                </a:solidFill>
              </a:rPr>
              <a:t>Spolupráce škol a ŠPZ při vzdělávání žáků se SVP a žáků nadaných vymezena vyhláškou 27/2016 </a:t>
            </a:r>
            <a:r>
              <a:rPr lang="cs-CZ" u="sng" dirty="0" err="1">
                <a:solidFill>
                  <a:schemeClr val="tx2"/>
                </a:solidFill>
              </a:rPr>
              <a:t>Sb</a:t>
            </a:r>
            <a:r>
              <a:rPr lang="cs-CZ" u="sng" dirty="0">
                <a:solidFill>
                  <a:schemeClr val="tx2"/>
                </a:solidFill>
              </a:rPr>
              <a:t>:</a:t>
            </a:r>
          </a:p>
          <a:p>
            <a:endParaRPr lang="cs-CZ" dirty="0">
              <a:solidFill>
                <a:schemeClr val="tx1"/>
              </a:solidFill>
            </a:endParaRPr>
          </a:p>
          <a:p>
            <a:pPr marL="342900" indent="-342900">
              <a:buFont typeface="Wingdings" panose="05000000000000000000" pitchFamily="2" charset="2"/>
              <a:buChar char="Ø"/>
            </a:pPr>
            <a:r>
              <a:rPr lang="cs-CZ" dirty="0">
                <a:solidFill>
                  <a:srgbClr val="575756"/>
                </a:solidFill>
              </a:rPr>
              <a:t>§11, odst. 1 - stanovuje řediteli školy povinnost určit pedagogického pracovníka odpovídajícího za spolupráci se ŠPZ v souvislosti s doporučením PO žákovi se SVP</a:t>
            </a:r>
          </a:p>
          <a:p>
            <a:endParaRPr lang="cs-CZ" dirty="0">
              <a:solidFill>
                <a:srgbClr val="575756"/>
              </a:solidFill>
            </a:endParaRPr>
          </a:p>
          <a:p>
            <a:r>
              <a:rPr lang="cs-CZ" u="sng" dirty="0">
                <a:solidFill>
                  <a:schemeClr val="tx2"/>
                </a:solidFill>
              </a:rPr>
              <a:t>v praxi:</a:t>
            </a:r>
          </a:p>
          <a:p>
            <a:pPr marL="342900" indent="-342900">
              <a:buFont typeface="Wingdings" panose="05000000000000000000" pitchFamily="2" charset="2"/>
              <a:buChar char="Ø"/>
            </a:pPr>
            <a:r>
              <a:rPr lang="cs-CZ" dirty="0">
                <a:solidFill>
                  <a:srgbClr val="575756"/>
                </a:solidFill>
              </a:rPr>
              <a:t>většinou výchovný poradce  </a:t>
            </a:r>
          </a:p>
          <a:p>
            <a:pPr marL="342900" indent="-342900">
              <a:buFont typeface="Wingdings" panose="05000000000000000000" pitchFamily="2" charset="2"/>
              <a:buChar char="Ø"/>
            </a:pPr>
            <a:r>
              <a:rPr lang="cs-CZ" dirty="0">
                <a:solidFill>
                  <a:srgbClr val="575756"/>
                </a:solidFill>
              </a:rPr>
              <a:t>popř. speciální pedagog, působí-li na škole </a:t>
            </a:r>
          </a:p>
          <a:p>
            <a:endParaRPr lang="cs-CZ" dirty="0">
              <a:solidFill>
                <a:srgbClr val="575756"/>
              </a:solidFill>
            </a:endParaRPr>
          </a:p>
          <a:p>
            <a:endParaRPr lang="cs-CZ" dirty="0"/>
          </a:p>
        </p:txBody>
      </p:sp>
    </p:spTree>
    <p:extLst>
      <p:ext uri="{BB962C8B-B14F-4D97-AF65-F5344CB8AC3E}">
        <p14:creationId xmlns:p14="http://schemas.microsoft.com/office/powerpoint/2010/main" val="3297535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1"/>
          <p:cNvSpPr>
            <a:spLocks noGrp="1"/>
          </p:cNvSpPr>
          <p:nvPr>
            <p:ph type="body" idx="1"/>
          </p:nvPr>
        </p:nvSpPr>
        <p:spPr>
          <a:xfrm>
            <a:off x="749207" y="1559857"/>
            <a:ext cx="7772400" cy="4821487"/>
          </a:xfrm>
        </p:spPr>
        <p:txBody>
          <a:bodyPr>
            <a:normAutofit/>
          </a:bodyPr>
          <a:lstStyle/>
          <a:p>
            <a:r>
              <a:rPr lang="cs-CZ" u="sng" dirty="0">
                <a:solidFill>
                  <a:schemeClr val="tx2"/>
                </a:solidFill>
              </a:rPr>
              <a:t>Spolupráce škol a ŠPZ při vzdělávání žáků se SVP a žáků nadaných vymezena vyhláškou 27/2016 </a:t>
            </a:r>
            <a:r>
              <a:rPr lang="cs-CZ" u="sng" dirty="0" err="1">
                <a:solidFill>
                  <a:schemeClr val="tx2"/>
                </a:solidFill>
              </a:rPr>
              <a:t>Sb</a:t>
            </a:r>
            <a:r>
              <a:rPr lang="cs-CZ" u="sng" dirty="0">
                <a:solidFill>
                  <a:schemeClr val="tx2"/>
                </a:solidFill>
              </a:rPr>
              <a:t>:</a:t>
            </a:r>
          </a:p>
          <a:p>
            <a:endParaRPr lang="cs-CZ" dirty="0"/>
          </a:p>
          <a:p>
            <a:pPr marL="342900" indent="-342900">
              <a:buFont typeface="Wingdings" panose="05000000000000000000" pitchFamily="2" charset="2"/>
              <a:buChar char="Ø"/>
            </a:pPr>
            <a:r>
              <a:rPr lang="cs-CZ" dirty="0">
                <a:solidFill>
                  <a:srgbClr val="575756"/>
                </a:solidFill>
              </a:rPr>
              <a:t>§11, odst. 2 – ukládá škole zajistit bezodkladné předání PLPP ŠPZ pro účely poskytování poradenské pomoci, pakliže se žák dle něho vzdělával</a:t>
            </a:r>
          </a:p>
          <a:p>
            <a:pPr marL="342900" indent="-342900">
              <a:buFont typeface="Wingdings" panose="05000000000000000000" pitchFamily="2" charset="2"/>
              <a:buChar char="Ø"/>
            </a:pPr>
            <a:endParaRPr lang="cs-CZ" dirty="0">
              <a:solidFill>
                <a:srgbClr val="575756"/>
              </a:solidFill>
            </a:endParaRPr>
          </a:p>
          <a:p>
            <a:r>
              <a:rPr lang="cs-CZ" u="sng" dirty="0">
                <a:solidFill>
                  <a:schemeClr val="tx2"/>
                </a:solidFill>
              </a:rPr>
              <a:t>v praxi:</a:t>
            </a:r>
          </a:p>
          <a:p>
            <a:pPr marL="342900" indent="-342900">
              <a:buFont typeface="Wingdings" panose="05000000000000000000" pitchFamily="2" charset="2"/>
              <a:buChar char="Ø"/>
            </a:pPr>
            <a:r>
              <a:rPr lang="cs-CZ" dirty="0">
                <a:solidFill>
                  <a:srgbClr val="575756"/>
                </a:solidFill>
              </a:rPr>
              <a:t>většina škol zasílá PLPP spolu s „Žádostí o vyšetření žáka v ŠPZ“ (obsahuje informace o dosavadním průběhu vzdělávání žáka)</a:t>
            </a:r>
          </a:p>
          <a:p>
            <a:pPr marL="342900" indent="-342900">
              <a:buFont typeface="Wingdings" panose="05000000000000000000" pitchFamily="2" charset="2"/>
              <a:buChar char="Ø"/>
            </a:pPr>
            <a:endParaRPr lang="cs-CZ" dirty="0">
              <a:solidFill>
                <a:srgbClr val="575756"/>
              </a:solidFill>
            </a:endParaRPr>
          </a:p>
          <a:p>
            <a:pPr marL="342900" indent="-342900">
              <a:buFont typeface="Wingdings" panose="05000000000000000000" pitchFamily="2" charset="2"/>
              <a:buChar char="Ø"/>
            </a:pPr>
            <a:endParaRPr lang="cs-CZ" dirty="0">
              <a:solidFill>
                <a:srgbClr val="575756"/>
              </a:solidFill>
            </a:endParaRPr>
          </a:p>
        </p:txBody>
      </p:sp>
    </p:spTree>
    <p:extLst>
      <p:ext uri="{BB962C8B-B14F-4D97-AF65-F5344CB8AC3E}">
        <p14:creationId xmlns:p14="http://schemas.microsoft.com/office/powerpoint/2010/main" val="15861261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439693"/>
            <a:ext cx="7772400" cy="4490460"/>
          </a:xfrm>
        </p:spPr>
        <p:txBody>
          <a:bodyPr>
            <a:normAutofit fontScale="25000" lnSpcReduction="20000"/>
          </a:bodyPr>
          <a:lstStyle/>
          <a:p>
            <a:pPr>
              <a:lnSpc>
                <a:spcPct val="110000"/>
              </a:lnSpc>
            </a:pPr>
            <a:endParaRPr lang="cs-CZ" sz="6200" dirty="0">
              <a:solidFill>
                <a:schemeClr val="tx1"/>
              </a:solidFill>
            </a:endParaRPr>
          </a:p>
          <a:p>
            <a:pPr>
              <a:lnSpc>
                <a:spcPct val="110000"/>
              </a:lnSpc>
            </a:pPr>
            <a:r>
              <a:rPr lang="cs-CZ" sz="8000" u="sng" dirty="0">
                <a:solidFill>
                  <a:schemeClr val="tx2"/>
                </a:solidFill>
              </a:rPr>
              <a:t>Spolupráce škol a ŠPZ při vzdělávání žáků se SVP a žáků nadaných  vymezena vyhláškou 27/2016 </a:t>
            </a:r>
            <a:r>
              <a:rPr lang="cs-CZ" sz="8000" u="sng" dirty="0" err="1">
                <a:solidFill>
                  <a:schemeClr val="tx2"/>
                </a:solidFill>
              </a:rPr>
              <a:t>Sb</a:t>
            </a:r>
            <a:r>
              <a:rPr lang="cs-CZ" sz="8000" u="sng" dirty="0">
                <a:solidFill>
                  <a:schemeClr val="tx2"/>
                </a:solidFill>
              </a:rPr>
              <a:t>:</a:t>
            </a:r>
          </a:p>
          <a:p>
            <a:pPr>
              <a:lnSpc>
                <a:spcPct val="110000"/>
              </a:lnSpc>
            </a:pPr>
            <a:endParaRPr lang="cs-CZ" sz="3500" dirty="0">
              <a:solidFill>
                <a:schemeClr val="tx1"/>
              </a:solidFill>
            </a:endParaRPr>
          </a:p>
          <a:p>
            <a:pPr>
              <a:lnSpc>
                <a:spcPct val="110000"/>
              </a:lnSpc>
            </a:pPr>
            <a:endParaRPr lang="cs-CZ" sz="6200" dirty="0">
              <a:solidFill>
                <a:srgbClr val="575756"/>
              </a:solidFill>
            </a:endParaRPr>
          </a:p>
          <a:p>
            <a:pPr marL="685800" indent="-685800">
              <a:buFont typeface="Wingdings" panose="05000000000000000000" pitchFamily="2" charset="2"/>
              <a:buChar char="Ø"/>
            </a:pPr>
            <a:r>
              <a:rPr lang="cs-CZ" sz="8000" dirty="0">
                <a:solidFill>
                  <a:srgbClr val="575756"/>
                </a:solidFill>
              </a:rPr>
              <a:t>§12, odst. 1 – ukládá škole poskytovat součinnost ŠPZ při zjišťování možnosti využití personálních a materiálních podmínek školy vytvořených v souvislosti s poskytováním PO jiným žákům školy</a:t>
            </a:r>
          </a:p>
          <a:p>
            <a:endParaRPr lang="cs-CZ" sz="6200" dirty="0">
              <a:solidFill>
                <a:srgbClr val="575756"/>
              </a:solidFill>
            </a:endParaRPr>
          </a:p>
          <a:p>
            <a:r>
              <a:rPr lang="cs-CZ" sz="8000" u="sng" dirty="0">
                <a:solidFill>
                  <a:schemeClr val="tx2"/>
                </a:solidFill>
              </a:rPr>
              <a:t>v praxi:</a:t>
            </a:r>
            <a:endParaRPr lang="cs-CZ" sz="6200" dirty="0">
              <a:solidFill>
                <a:srgbClr val="575756"/>
              </a:solidFill>
            </a:endParaRPr>
          </a:p>
          <a:p>
            <a:pPr marL="685800" indent="-685800">
              <a:lnSpc>
                <a:spcPct val="110000"/>
              </a:lnSpc>
              <a:buFont typeface="Wingdings" panose="05000000000000000000" pitchFamily="2" charset="2"/>
              <a:buChar char="Ø"/>
            </a:pPr>
            <a:r>
              <a:rPr lang="cs-CZ" sz="8000" dirty="0">
                <a:solidFill>
                  <a:srgbClr val="575756"/>
                </a:solidFill>
              </a:rPr>
              <a:t>ověřovány personální podmínky školy – AP, popř. školní psycholog, školní speciální pedagog </a:t>
            </a:r>
          </a:p>
          <a:p>
            <a:pPr marL="685800" indent="-685800">
              <a:lnSpc>
                <a:spcPct val="110000"/>
              </a:lnSpc>
              <a:buFont typeface="Wingdings" panose="05000000000000000000" pitchFamily="2" charset="2"/>
              <a:buChar char="Ø"/>
            </a:pPr>
            <a:r>
              <a:rPr lang="cs-CZ" sz="8000" dirty="0">
                <a:solidFill>
                  <a:srgbClr val="575756"/>
                </a:solidFill>
              </a:rPr>
              <a:t>ověřovány materiální podmínky – speciální učebnice, speciální pomůcky, kompenzační pomůcky </a:t>
            </a:r>
          </a:p>
          <a:p>
            <a:pPr marL="685800" indent="-685800">
              <a:lnSpc>
                <a:spcPct val="110000"/>
              </a:lnSpc>
              <a:buFont typeface="Wingdings" panose="05000000000000000000" pitchFamily="2" charset="2"/>
              <a:buChar char="Ø"/>
            </a:pPr>
            <a:endParaRPr lang="cs-CZ" sz="5000" dirty="0">
              <a:solidFill>
                <a:schemeClr val="tx1"/>
              </a:solidFill>
            </a:endParaRPr>
          </a:p>
        </p:txBody>
      </p:sp>
    </p:spTree>
    <p:extLst>
      <p:ext uri="{BB962C8B-B14F-4D97-AF65-F5344CB8AC3E}">
        <p14:creationId xmlns:p14="http://schemas.microsoft.com/office/powerpoint/2010/main" val="34018929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p:cNvSpPr>
            <a:spLocks noGrp="1"/>
          </p:cNvSpPr>
          <p:nvPr>
            <p:ph type="body" idx="1"/>
          </p:nvPr>
        </p:nvSpPr>
        <p:spPr>
          <a:xfrm>
            <a:off x="739588" y="1116107"/>
            <a:ext cx="7714783" cy="4895588"/>
          </a:xfrm>
        </p:spPr>
        <p:txBody>
          <a:bodyPr>
            <a:normAutofit/>
          </a:bodyPr>
          <a:lstStyle/>
          <a:p>
            <a:r>
              <a:rPr lang="cs-CZ" u="sng" dirty="0">
                <a:solidFill>
                  <a:schemeClr val="tx2"/>
                </a:solidFill>
              </a:rPr>
              <a:t>Spolupráce škol a ŠPZ při vzdělávání žáků se SVP a žáků nadaných vymezena vyhláškou 27/2016 </a:t>
            </a:r>
            <a:r>
              <a:rPr lang="cs-CZ" u="sng" dirty="0" err="1">
                <a:solidFill>
                  <a:schemeClr val="tx2"/>
                </a:solidFill>
              </a:rPr>
              <a:t>Sb</a:t>
            </a:r>
            <a:r>
              <a:rPr lang="cs-CZ" u="sng" dirty="0">
                <a:solidFill>
                  <a:schemeClr val="tx2"/>
                </a:solidFill>
              </a:rPr>
              <a:t>:</a:t>
            </a:r>
          </a:p>
          <a:p>
            <a:endParaRPr lang="cs-CZ" u="sng" dirty="0">
              <a:solidFill>
                <a:schemeClr val="tx2"/>
              </a:solidFill>
            </a:endParaRPr>
          </a:p>
          <a:p>
            <a:pPr marL="342900" indent="-342900">
              <a:buFont typeface="Wingdings" panose="05000000000000000000" pitchFamily="2" charset="2"/>
              <a:buChar char="Ø"/>
            </a:pPr>
            <a:r>
              <a:rPr lang="cs-CZ" dirty="0">
                <a:solidFill>
                  <a:srgbClr val="575756"/>
                </a:solidFill>
              </a:rPr>
              <a:t>§12, odst. 3 – ukládá ŠPZ povinnost projednat před vydáním doporučení návrh doporučených PO se školou, a povede-li to k naplňování vzdělávacích potřeb žáka, přihlédnout k jejímu vyjádření</a:t>
            </a:r>
          </a:p>
          <a:p>
            <a:endParaRPr lang="cs-CZ" dirty="0"/>
          </a:p>
          <a:p>
            <a:r>
              <a:rPr lang="cs-CZ" u="sng" dirty="0">
                <a:solidFill>
                  <a:schemeClr val="tx2"/>
                </a:solidFill>
              </a:rPr>
              <a:t>v praxi:</a:t>
            </a:r>
            <a:endParaRPr lang="cs-CZ" sz="1600" dirty="0">
              <a:solidFill>
                <a:srgbClr val="575756"/>
              </a:solidFill>
            </a:endParaRPr>
          </a:p>
          <a:p>
            <a:pPr marL="342900" indent="-342900">
              <a:buFont typeface="Wingdings" panose="05000000000000000000" pitchFamily="2" charset="2"/>
              <a:buChar char="Ø"/>
            </a:pPr>
            <a:r>
              <a:rPr lang="cs-CZ" dirty="0">
                <a:solidFill>
                  <a:srgbClr val="575756"/>
                </a:solidFill>
              </a:rPr>
              <a:t>školám zasílány el. cestou návrhy doporučení pro jednotlivé žáky spolu s žádostí o vyjádření k navrhovaným opatřením;      k vyjádření přihlíženo, pakliže podnět školy koresponduje s charakterem speciálních vzdělávacích potřeb žáka a platnou školskou legislativou </a:t>
            </a:r>
          </a:p>
        </p:txBody>
      </p:sp>
    </p:spTree>
    <p:extLst>
      <p:ext uri="{BB962C8B-B14F-4D97-AF65-F5344CB8AC3E}">
        <p14:creationId xmlns:p14="http://schemas.microsoft.com/office/powerpoint/2010/main" val="19225824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1"/>
          <p:cNvSpPr>
            <a:spLocks noGrp="1"/>
          </p:cNvSpPr>
          <p:nvPr>
            <p:ph type="body" idx="1"/>
          </p:nvPr>
        </p:nvSpPr>
        <p:spPr>
          <a:xfrm>
            <a:off x="722313" y="1277470"/>
            <a:ext cx="7772400" cy="4643496"/>
          </a:xfrm>
        </p:spPr>
        <p:txBody>
          <a:bodyPr>
            <a:normAutofit/>
          </a:bodyPr>
          <a:lstStyle/>
          <a:p>
            <a:r>
              <a:rPr lang="cs-CZ" u="sng" dirty="0">
                <a:solidFill>
                  <a:schemeClr val="tx2"/>
                </a:solidFill>
              </a:rPr>
              <a:t>Spolupráce škol a PPP při vzdělávání žáků se SVP a žáků nadaných vymezena vyhláškou 27/2016 </a:t>
            </a:r>
            <a:r>
              <a:rPr lang="cs-CZ" u="sng" dirty="0" err="1">
                <a:solidFill>
                  <a:schemeClr val="tx2"/>
                </a:solidFill>
              </a:rPr>
              <a:t>Sb</a:t>
            </a:r>
            <a:r>
              <a:rPr lang="cs-CZ" u="sng" dirty="0">
                <a:solidFill>
                  <a:schemeClr val="tx2"/>
                </a:solidFill>
              </a:rPr>
              <a:t>:</a:t>
            </a:r>
          </a:p>
          <a:p>
            <a:endParaRPr lang="cs-CZ" sz="1800" dirty="0">
              <a:solidFill>
                <a:schemeClr val="tx1"/>
              </a:solidFill>
            </a:endParaRPr>
          </a:p>
          <a:p>
            <a:pPr marL="342900" indent="-342900">
              <a:buFont typeface="Wingdings" panose="05000000000000000000" pitchFamily="2" charset="2"/>
              <a:buChar char="Ø"/>
            </a:pPr>
            <a:r>
              <a:rPr lang="cs-CZ" dirty="0">
                <a:solidFill>
                  <a:srgbClr val="575756"/>
                </a:solidFill>
              </a:rPr>
              <a:t>§16, odst. 3 – ukládá škole povinnost v případě závažných důvodů znemožňujících zabezpečit bezodkladné poskytování doporučeného PO projednat se ŠPZ poskytování jiného obdobného PO stejného stupně po dobu nezbytně nutnou </a:t>
            </a:r>
          </a:p>
          <a:p>
            <a:endParaRPr lang="cs-CZ" dirty="0"/>
          </a:p>
          <a:p>
            <a:r>
              <a:rPr lang="cs-CZ" u="sng" dirty="0">
                <a:solidFill>
                  <a:schemeClr val="tx2"/>
                </a:solidFill>
              </a:rPr>
              <a:t>v praxi:</a:t>
            </a:r>
            <a:endParaRPr lang="cs-CZ" sz="1600" dirty="0">
              <a:solidFill>
                <a:srgbClr val="575756"/>
              </a:solidFill>
            </a:endParaRPr>
          </a:p>
          <a:p>
            <a:pPr marL="342900" indent="-342900">
              <a:buFont typeface="Wingdings" panose="05000000000000000000" pitchFamily="2" charset="2"/>
              <a:buChar char="Ø"/>
            </a:pPr>
            <a:r>
              <a:rPr lang="cs-CZ" dirty="0">
                <a:solidFill>
                  <a:srgbClr val="575756"/>
                </a:solidFill>
              </a:rPr>
              <a:t>nejčastěji bývá konzultována možnost nahrazení výuky PSPP (reedukace) poskytováním PI (mimo jiné i z důvodu problematického personálního zajištění zejména na školách s nižším počtem žáků)</a:t>
            </a:r>
          </a:p>
        </p:txBody>
      </p:sp>
    </p:spTree>
    <p:extLst>
      <p:ext uri="{BB962C8B-B14F-4D97-AF65-F5344CB8AC3E}">
        <p14:creationId xmlns:p14="http://schemas.microsoft.com/office/powerpoint/2010/main" val="2445843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1"/>
          <p:cNvSpPr>
            <a:spLocks noGrp="1"/>
          </p:cNvSpPr>
          <p:nvPr>
            <p:ph type="body" idx="1"/>
          </p:nvPr>
        </p:nvSpPr>
        <p:spPr>
          <a:xfrm>
            <a:off x="722313" y="1206500"/>
            <a:ext cx="7772400" cy="4805002"/>
          </a:xfrm>
        </p:spPr>
        <p:txBody>
          <a:bodyPr>
            <a:noAutofit/>
          </a:bodyPr>
          <a:lstStyle/>
          <a:p>
            <a:pPr>
              <a:lnSpc>
                <a:spcPct val="110000"/>
              </a:lnSpc>
            </a:pPr>
            <a:r>
              <a:rPr lang="cs-CZ" u="sng" dirty="0">
                <a:solidFill>
                  <a:schemeClr val="tx2"/>
                </a:solidFill>
              </a:rPr>
              <a:t>Spolupráce škol a ŠPZ při vzdělávání žáků se SVP a žáků nadaných  vymezena vyhláškou 27/2016 </a:t>
            </a:r>
            <a:r>
              <a:rPr lang="cs-CZ" u="sng" dirty="0" err="1">
                <a:solidFill>
                  <a:schemeClr val="tx2"/>
                </a:solidFill>
              </a:rPr>
              <a:t>Sb</a:t>
            </a:r>
            <a:r>
              <a:rPr lang="cs-CZ" u="sng" dirty="0">
                <a:solidFill>
                  <a:schemeClr val="tx2"/>
                </a:solidFill>
              </a:rPr>
              <a:t>:</a:t>
            </a:r>
            <a:endParaRPr lang="cs-CZ" dirty="0">
              <a:solidFill>
                <a:srgbClr val="575756"/>
              </a:solidFill>
            </a:endParaRPr>
          </a:p>
          <a:p>
            <a:pPr marL="342900" indent="-342900">
              <a:buFont typeface="Wingdings" panose="05000000000000000000" pitchFamily="2" charset="2"/>
              <a:buChar char="Ø"/>
            </a:pPr>
            <a:endParaRPr lang="cs-CZ" sz="1400" dirty="0">
              <a:solidFill>
                <a:srgbClr val="575756"/>
              </a:solidFill>
            </a:endParaRPr>
          </a:p>
          <a:p>
            <a:pPr marL="342900" indent="-342900">
              <a:buFont typeface="Wingdings" panose="05000000000000000000" pitchFamily="2" charset="2"/>
              <a:buChar char="Ø"/>
            </a:pPr>
            <a:r>
              <a:rPr lang="cs-CZ" dirty="0">
                <a:solidFill>
                  <a:srgbClr val="575756"/>
                </a:solidFill>
              </a:rPr>
              <a:t>§16, odst. 3 – ukládá škole povinnost v případě, kdy není doporučené PO poskytnuto do 4 měsíců ode dne vydání doporučení, tuto skutečnost se ŠPZ projednat</a:t>
            </a:r>
          </a:p>
          <a:p>
            <a:endParaRPr lang="cs-CZ" dirty="0">
              <a:solidFill>
                <a:schemeClr val="tx1"/>
              </a:solidFill>
            </a:endParaRPr>
          </a:p>
          <a:p>
            <a:r>
              <a:rPr lang="cs-CZ" u="sng" dirty="0">
                <a:solidFill>
                  <a:schemeClr val="tx2"/>
                </a:solidFill>
              </a:rPr>
              <a:t>v praxi:</a:t>
            </a:r>
            <a:endParaRPr lang="cs-CZ" dirty="0">
              <a:solidFill>
                <a:srgbClr val="575756"/>
              </a:solidFill>
            </a:endParaRPr>
          </a:p>
          <a:p>
            <a:pPr marL="285750" indent="-285750">
              <a:buFont typeface="Wingdings" panose="05000000000000000000" pitchFamily="2" charset="2"/>
              <a:buChar char="Ø"/>
            </a:pPr>
            <a:r>
              <a:rPr lang="cs-CZ" dirty="0">
                <a:solidFill>
                  <a:srgbClr val="575756"/>
                </a:solidFill>
              </a:rPr>
              <a:t>řešeno ojediněle - výuka PSPP (reedukace), kdy se škole nepodařilo zajistit kvalifikovaného </a:t>
            </a:r>
            <a:r>
              <a:rPr lang="cs-CZ" dirty="0" err="1">
                <a:solidFill>
                  <a:srgbClr val="575756"/>
                </a:solidFill>
              </a:rPr>
              <a:t>pedag</a:t>
            </a:r>
            <a:r>
              <a:rPr lang="cs-CZ" dirty="0">
                <a:solidFill>
                  <a:srgbClr val="575756"/>
                </a:solidFill>
              </a:rPr>
              <a:t>. pracovníka, AP na nízký úvazek </a:t>
            </a:r>
          </a:p>
          <a:p>
            <a:pPr marL="285750" indent="-285750">
              <a:buFont typeface="Wingdings" panose="05000000000000000000" pitchFamily="2" charset="2"/>
              <a:buChar char="Ø"/>
            </a:pPr>
            <a:endParaRPr lang="cs-CZ" sz="1800" dirty="0">
              <a:solidFill>
                <a:srgbClr val="575756"/>
              </a:solidFill>
            </a:endParaRPr>
          </a:p>
          <a:p>
            <a:endParaRPr lang="cs-CZ" sz="1800" dirty="0">
              <a:solidFill>
                <a:srgbClr val="575756"/>
              </a:solidFill>
            </a:endParaRPr>
          </a:p>
        </p:txBody>
      </p:sp>
    </p:spTree>
    <p:extLst>
      <p:ext uri="{BB962C8B-B14F-4D97-AF65-F5344CB8AC3E}">
        <p14:creationId xmlns:p14="http://schemas.microsoft.com/office/powerpoint/2010/main" val="675407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text 2"/>
          <p:cNvSpPr>
            <a:spLocks noGrp="1"/>
          </p:cNvSpPr>
          <p:nvPr>
            <p:ph type="body" idx="1"/>
          </p:nvPr>
        </p:nvSpPr>
        <p:spPr>
          <a:xfrm>
            <a:off x="722313" y="1175657"/>
            <a:ext cx="7772400" cy="5413402"/>
          </a:xfrm>
        </p:spPr>
        <p:txBody>
          <a:bodyPr>
            <a:normAutofit/>
          </a:bodyPr>
          <a:lstStyle/>
          <a:p>
            <a:r>
              <a:rPr lang="cs-CZ" u="sng" dirty="0">
                <a:solidFill>
                  <a:schemeClr val="tx2"/>
                </a:solidFill>
              </a:rPr>
              <a:t>Spolupráce škol a PPP při vzdělávání žáků se SVP a žáků nadaných vymezena vyhláškou 27/2016 </a:t>
            </a:r>
            <a:r>
              <a:rPr lang="cs-CZ" u="sng" dirty="0" err="1">
                <a:solidFill>
                  <a:schemeClr val="tx2"/>
                </a:solidFill>
              </a:rPr>
              <a:t>Sb</a:t>
            </a:r>
            <a:r>
              <a:rPr lang="cs-CZ" u="sng" dirty="0">
                <a:solidFill>
                  <a:schemeClr val="tx2"/>
                </a:solidFill>
              </a:rPr>
              <a:t>:</a:t>
            </a:r>
          </a:p>
          <a:p>
            <a:endParaRPr lang="cs-CZ" sz="1600" dirty="0">
              <a:solidFill>
                <a:schemeClr val="tx1"/>
              </a:solidFill>
            </a:endParaRPr>
          </a:p>
          <a:p>
            <a:pPr marL="342900" indent="-342900">
              <a:buFont typeface="Wingdings" panose="05000000000000000000" pitchFamily="2" charset="2"/>
              <a:buChar char="Ø"/>
            </a:pPr>
            <a:r>
              <a:rPr lang="cs-CZ" dirty="0">
                <a:solidFill>
                  <a:srgbClr val="575756"/>
                </a:solidFill>
              </a:rPr>
              <a:t>§16, odst. 4 – ukládá povinnost škole ve spolupráci se ŠPZ, žákem a zákonným zástupcem žáka poskytování podpůrného opatření průběžně vyhodnocovat</a:t>
            </a:r>
          </a:p>
          <a:p>
            <a:endParaRPr lang="cs-CZ" dirty="0"/>
          </a:p>
          <a:p>
            <a:r>
              <a:rPr lang="cs-CZ" u="sng" dirty="0">
                <a:solidFill>
                  <a:schemeClr val="tx2"/>
                </a:solidFill>
              </a:rPr>
              <a:t>v praxi:</a:t>
            </a:r>
            <a:endParaRPr lang="cs-CZ" dirty="0">
              <a:solidFill>
                <a:srgbClr val="575756"/>
              </a:solidFill>
            </a:endParaRPr>
          </a:p>
          <a:p>
            <a:pPr marL="342900" indent="-342900">
              <a:buFont typeface="Wingdings" panose="05000000000000000000" pitchFamily="2" charset="2"/>
              <a:buChar char="Ø"/>
            </a:pPr>
            <a:r>
              <a:rPr lang="cs-CZ" dirty="0">
                <a:solidFill>
                  <a:srgbClr val="575756"/>
                </a:solidFill>
              </a:rPr>
              <a:t>1x ročně osobní návštěva školy poradenským pracovníkem za účelem vyhodnocení poskytování PO; konzultováno s </a:t>
            </a:r>
            <a:r>
              <a:rPr lang="cs-CZ" dirty="0" err="1">
                <a:solidFill>
                  <a:srgbClr val="575756"/>
                </a:solidFill>
              </a:rPr>
              <a:t>pedag</a:t>
            </a:r>
            <a:r>
              <a:rPr lang="cs-CZ" dirty="0">
                <a:solidFill>
                  <a:srgbClr val="575756"/>
                </a:solidFill>
              </a:rPr>
              <a:t>. pracovníkem školy odpovídajícím za spolupráci se ŠPZ </a:t>
            </a:r>
            <a:endParaRPr lang="cs-CZ" sz="1800" dirty="0"/>
          </a:p>
          <a:p>
            <a:pPr marL="342900" indent="-342900">
              <a:buFont typeface="Wingdings" panose="05000000000000000000" pitchFamily="2" charset="2"/>
              <a:buChar char="Ø"/>
            </a:pPr>
            <a:endParaRPr lang="cs-CZ" sz="1800" dirty="0">
              <a:solidFill>
                <a:srgbClr val="575756"/>
              </a:solidFill>
            </a:endParaRPr>
          </a:p>
          <a:p>
            <a:pPr marL="342900" indent="-342900">
              <a:buFont typeface="Wingdings" panose="05000000000000000000" pitchFamily="2" charset="2"/>
              <a:buChar char="Ø"/>
            </a:pPr>
            <a:endParaRPr lang="cs-CZ" dirty="0">
              <a:solidFill>
                <a:srgbClr val="575756"/>
              </a:solidFill>
            </a:endParaRPr>
          </a:p>
        </p:txBody>
      </p:sp>
    </p:spTree>
    <p:extLst>
      <p:ext uri="{BB962C8B-B14F-4D97-AF65-F5344CB8AC3E}">
        <p14:creationId xmlns:p14="http://schemas.microsoft.com/office/powerpoint/2010/main" val="1695060197"/>
      </p:ext>
    </p:extLst>
  </p:cSld>
  <p:clrMapOvr>
    <a:masterClrMapping/>
  </p:clrMapOvr>
</p:sld>
</file>

<file path=ppt/theme/theme1.xml><?xml version="1.0" encoding="utf-8"?>
<a:theme xmlns:a="http://schemas.openxmlformats.org/drawingml/2006/main" name="šablona_prezentace-světlé_pozadí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000000"/>
      </a:lt2>
      <a:accent1>
        <a:srgbClr val="FFFFFF"/>
      </a:accent1>
      <a:accent2>
        <a:srgbClr val="D0D0D0"/>
      </a:accent2>
      <a:accent3>
        <a:srgbClr val="FFFFFF"/>
      </a:accent3>
      <a:accent4>
        <a:srgbClr val="000000"/>
      </a:accent4>
      <a:accent5>
        <a:srgbClr val="FFFFFF"/>
      </a:accent5>
      <a:accent6>
        <a:srgbClr val="BCBCBC"/>
      </a:accent6>
      <a:hlink>
        <a:srgbClr val="909090"/>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1873</Words>
  <Application>Microsoft Office PowerPoint</Application>
  <PresentationFormat>Předvádění na obrazovce (4:3)</PresentationFormat>
  <Paragraphs>205</Paragraphs>
  <Slides>26</Slides>
  <Notes>1</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26</vt:i4>
      </vt:variant>
    </vt:vector>
  </HeadingPairs>
  <TitlesOfParts>
    <vt:vector size="31" baseType="lpstr">
      <vt:lpstr>Arial</vt:lpstr>
      <vt:lpstr>Tahoma</vt:lpstr>
      <vt:lpstr>Times New Roman</vt:lpstr>
      <vt:lpstr>Wingdings</vt:lpstr>
      <vt:lpstr>šablona_prezentace-světlé_pozadí1</vt:lpstr>
      <vt:lpstr>SPOLEČNÉ VZDĚLÁVÁNÍ Spolupráce škol a ŠPZ   Seminář pro ředitele ZŠ a MŠ Ostravice, hotel Sepetná  15. 2. 2019   Pedagogicko-psychologická poradna Frýdek-Místek, p. o.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2014-11-23T20:28:28Z</dcterms:created>
  <dcterms:modified xsi:type="dcterms:W3CDTF">2019-04-24T06:32:48Z</dcterms:modified>
</cp:coreProperties>
</file>