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89" r:id="rId39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" name="Obrázek 3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Obrázek 4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2" name="Obrázek 8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Obrázek 8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4" name="Obrázek 12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5" name="Obrázek 12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6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9" name="Obrázek 7"/>
          <p:cNvPicPr/>
          <p:nvPr/>
        </p:nvPicPr>
        <p:blipFill>
          <a:blip r:embed="rId15"/>
          <a:stretch/>
        </p:blipFill>
        <p:spPr>
          <a:xfrm>
            <a:off x="53640" y="6027480"/>
            <a:ext cx="940680" cy="83016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411560" y="6442560"/>
            <a:ext cx="5694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trike="noStrike">
                <a:solidFill>
                  <a:srgbClr val="404040"/>
                </a:solidFill>
                <a:latin typeface="Calibri"/>
              </a:rPr>
              <a:t>www.uhul.cz I Informace o lesích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cs-CZ" sz="6000" strike="noStrike">
                <a:solidFill>
                  <a:srgbClr val="000000"/>
                </a:solidFill>
                <a:latin typeface="Calibri Light"/>
              </a:rPr>
              <a:t>Klikněte pro úpravu formátu textu nadpisuKliknutím lze upravit styl.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7. 2. 2017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CE54BA4-B3F1-488D-841C-A5F2AF92CEF8}" type="slidenum">
              <a:rPr lang="cs-CZ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2800"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000"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ázek 6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3" name="Obrázek 7"/>
          <p:cNvPicPr/>
          <p:nvPr/>
        </p:nvPicPr>
        <p:blipFill>
          <a:blip r:embed="rId15"/>
          <a:stretch/>
        </p:blipFill>
        <p:spPr>
          <a:xfrm>
            <a:off x="53640" y="6027480"/>
            <a:ext cx="940680" cy="83016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411560" y="6442560"/>
            <a:ext cx="5694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trike="noStrike">
                <a:solidFill>
                  <a:srgbClr val="404040"/>
                </a:solidFill>
                <a:latin typeface="Calibri"/>
              </a:rPr>
              <a:t>www.uhul.cz I Informace o lesích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 Light"/>
              </a:rPr>
              <a:t>Klikněte pro úpravu formátu textu nadpisuKliknutím lze upravit styl.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4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7. 2. 2017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56DA965-35A2-43F6-A046-74CE4B145997}" type="slidenum">
              <a:rPr lang="cs-CZ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Obrázek 6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5" name="Obrázek 7"/>
          <p:cNvPicPr/>
          <p:nvPr/>
        </p:nvPicPr>
        <p:blipFill>
          <a:blip r:embed="rId15"/>
          <a:stretch/>
        </p:blipFill>
        <p:spPr>
          <a:xfrm>
            <a:off x="53640" y="6027480"/>
            <a:ext cx="940680" cy="83016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1411560" y="6442560"/>
            <a:ext cx="5694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trike="noStrike">
                <a:solidFill>
                  <a:srgbClr val="404040"/>
                </a:solidFill>
                <a:latin typeface="Calibri"/>
              </a:rPr>
              <a:t>www.uhul.cz I Informace o lesích</a:t>
            </a:r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7. 2. 2017</a:t>
            </a:r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292DE5D-B6CB-477C-87CE-781ED5E7E89F}" type="slidenum">
              <a:rPr lang="cs-CZ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Calibri"/>
              </a:rPr>
              <a:t>Klikněte pro úpravu formátu textu nadpisu</a:t>
            </a:r>
            <a:endParaRPr/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2800"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000"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Calibri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763793" y="1122480"/>
            <a:ext cx="10585525" cy="393361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cs-CZ" sz="4400" u="sng" dirty="0" smtClean="0">
                <a:latin typeface="+mj-lt"/>
              </a:rPr>
              <a:t>Nařízení o dřevu a systém náležité péče </a:t>
            </a:r>
            <a:r>
              <a:rPr lang="cs-CZ" sz="3200" dirty="0" smtClean="0">
                <a:latin typeface="+mj-lt"/>
              </a:rPr>
              <a:t>pro vlastníky lesních pozemků a pozemků s </a:t>
            </a:r>
            <a:r>
              <a:rPr lang="cs-CZ" sz="3200" dirty="0" err="1" smtClean="0">
                <a:latin typeface="+mj-lt"/>
              </a:rPr>
              <a:t>mimolesní</a:t>
            </a:r>
            <a:r>
              <a:rPr lang="cs-CZ" sz="3200" dirty="0" smtClean="0">
                <a:latin typeface="+mj-lt"/>
              </a:rPr>
              <a:t> zelení</a:t>
            </a:r>
            <a:endParaRPr sz="3200" dirty="0">
              <a:latin typeface="+mj-lt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566911" y="3645191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dirty="0">
                <a:solidFill>
                  <a:srgbClr val="000000"/>
                </a:solidFill>
                <a:latin typeface="Calibri Light"/>
              </a:rPr>
              <a:t>Hospodářský subjekt</a:t>
            </a:r>
            <a:endParaRPr dirty="0"/>
          </a:p>
        </p:txBody>
      </p:sp>
      <p:sp>
        <p:nvSpPr>
          <p:cNvPr id="152" name="TextShape 2"/>
          <p:cNvSpPr txBox="1"/>
          <p:nvPr/>
        </p:nvSpPr>
        <p:spPr>
          <a:xfrm>
            <a:off x="687473" y="1524346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200" b="1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to je ?                    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b="1" strike="noStrike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Hospodářským subjektem</a:t>
            </a:r>
            <a:r>
              <a:rPr lang="cs-CZ" sz="2400" strike="no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cs-CZ" sz="2400" b="1" i="1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fyzická nebo právnická osoba uvádějící dřevo nebo dřevařské výrobky na trh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indent="324000">
              <a:lnSpc>
                <a:spcPct val="100000"/>
              </a:lnSpc>
              <a:buFont typeface="Arial"/>
              <a:buChar char="•"/>
            </a:pPr>
            <a:r>
              <a:rPr lang="cs-CZ" sz="2800" b="1" strike="noStrike" dirty="0">
                <a:solidFill>
                  <a:srgbClr val="000000"/>
                </a:solidFill>
                <a:latin typeface="Arial"/>
              </a:rPr>
              <a:t>Vlastník lesa </a:t>
            </a:r>
            <a:endParaRPr b="1" dirty="0"/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 indent="324000">
              <a:lnSpc>
                <a:spcPct val="90000"/>
              </a:lnSpc>
              <a:buFont typeface="Arial"/>
              <a:buChar char="•"/>
            </a:pPr>
            <a:r>
              <a:rPr lang="cs-CZ" sz="2800" b="1" strike="noStrike" dirty="0">
                <a:solidFill>
                  <a:srgbClr val="000000"/>
                </a:solidFill>
                <a:latin typeface="Arial"/>
              </a:rPr>
              <a:t>Dovozce</a:t>
            </a:r>
            <a:r>
              <a:rPr lang="cs-CZ" sz="2800" strike="noStrike" dirty="0">
                <a:solidFill>
                  <a:srgbClr val="000000"/>
                </a:solidFill>
                <a:latin typeface="Arial"/>
              </a:rPr>
              <a:t>, který ze zemí mimo EU přiváží dřevo a dřevařské výrobky a umisťuje je na trh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53" name="CustomShape 3"/>
          <p:cNvSpPr/>
          <p:nvPr/>
        </p:nvSpPr>
        <p:spPr>
          <a:xfrm>
            <a:off x="3445793" y="3503086"/>
            <a:ext cx="589680" cy="39348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4291920" y="3348000"/>
            <a:ext cx="7167240" cy="132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800" b="1" strike="noStrike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Vlastník pozemků a dřevin, na nich rostoucích, pokud jsou tyto předmětem těžby a uvádění na trh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dirty="0">
                <a:solidFill>
                  <a:srgbClr val="000000"/>
                </a:solidFill>
                <a:latin typeface="Calibri Light"/>
              </a:rPr>
              <a:t>Obchodník</a:t>
            </a:r>
            <a:endParaRPr dirty="0"/>
          </a:p>
        </p:txBody>
      </p:sp>
      <p:sp>
        <p:nvSpPr>
          <p:cNvPr id="15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endParaRPr lang="cs-CZ" sz="2400" b="1" strike="noStrike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b="1" strike="noStrike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Obchodníkem</a:t>
            </a:r>
            <a:endParaRPr lang="cs-CZ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b="1" i="1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</a:t>
            </a:r>
            <a:r>
              <a:rPr lang="cs-CZ" sz="2400" b="1" i="1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fyzická nebo právnická osoba, která v průběhu obchodní činnosti prodává nebo nakupuje na vnitřním trhu dřevo nebo dřevařské výrobky, které již byly uvedeny na vnitřní trh</a:t>
            </a:r>
            <a:endParaRPr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dirty="0"/>
          </a:p>
          <a:p>
            <a:pPr marL="36000" lvl="1" indent="324000"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Každý, kdo </a:t>
            </a:r>
            <a:r>
              <a:rPr lang="cs-CZ" sz="2800" b="1" strike="noStrik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</a:t>
            </a:r>
            <a:r>
              <a:rPr lang="cs-CZ" sz="280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strike="noStrik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  <a:r>
              <a:rPr lang="cs-CZ" sz="280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poslední (konečný spotřebitel) v průběhu obchodování se dřevem a dřevařskými výrobky na trhu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Povinnosti</a:t>
            </a:r>
            <a:r>
              <a:rPr lang="cs-CZ" sz="4400" strike="noStrike">
                <a:solidFill>
                  <a:srgbClr val="000000"/>
                </a:solidFill>
                <a:latin typeface="Calibri Light"/>
              </a:rPr>
              <a:t> </a:t>
            </a:r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400" b="1" strike="noStrike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Hospodářský subjekt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endParaRPr lang="cs-CZ" sz="2800" b="1" strike="noStrike" dirty="0" smtClean="0">
              <a:solidFill>
                <a:srgbClr val="ED7D31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cs-CZ" sz="2800" b="1" dirty="0">
              <a:solidFill>
                <a:srgbClr val="ED7D31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cs-CZ" sz="2800" b="1" strike="noStrike" dirty="0" smtClean="0">
              <a:solidFill>
                <a:srgbClr val="ED7D31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cs-CZ" sz="2800" b="1" dirty="0">
              <a:solidFill>
                <a:srgbClr val="ED7D31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endParaRPr lang="cs-CZ" sz="2800" b="1" strike="noStrike" dirty="0" smtClean="0">
              <a:solidFill>
                <a:srgbClr val="ED7D31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400" b="1" strike="noStrike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Obchodník</a:t>
            </a:r>
            <a:r>
              <a:rPr lang="cs-CZ" sz="2400" b="1" strike="no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3834720" y="2286000"/>
            <a:ext cx="7020000" cy="884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400" b="1" strike="noStrike" dirty="0">
                <a:solidFill>
                  <a:srgbClr val="000000"/>
                </a:solidFill>
                <a:latin typeface="Arial"/>
              </a:rPr>
              <a:t>zákaz uvádět nezákonně vytěžené dřevo</a:t>
            </a:r>
            <a:r>
              <a:rPr lang="cs-CZ" sz="2400" strike="noStrike" dirty="0">
                <a:solidFill>
                  <a:srgbClr val="000000"/>
                </a:solidFill>
                <a:latin typeface="Arial"/>
              </a:rPr>
              <a:t> či dřevařské výrobky z tohoto dřeva </a:t>
            </a:r>
            <a:r>
              <a:rPr lang="cs-CZ" sz="2400" b="1" strike="noStrike" dirty="0">
                <a:solidFill>
                  <a:srgbClr val="000000"/>
                </a:solidFill>
                <a:latin typeface="Arial"/>
              </a:rPr>
              <a:t>poprvé</a:t>
            </a:r>
            <a:r>
              <a:rPr lang="cs-CZ" sz="2400" strike="noStrike" dirty="0">
                <a:solidFill>
                  <a:srgbClr val="000000"/>
                </a:solidFill>
                <a:latin typeface="Arial"/>
              </a:rPr>
              <a:t> na vnitřní trh</a:t>
            </a:r>
            <a:endParaRPr dirty="0"/>
          </a:p>
        </p:txBody>
      </p:sp>
      <p:sp>
        <p:nvSpPr>
          <p:cNvPr id="160" name="CustomShape 4"/>
          <p:cNvSpPr/>
          <p:nvPr/>
        </p:nvSpPr>
        <p:spPr>
          <a:xfrm>
            <a:off x="2435301" y="3631320"/>
            <a:ext cx="8419419" cy="6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  <a:latin typeface="Arial"/>
              </a:rPr>
              <a:t>zavádí </a:t>
            </a:r>
            <a:r>
              <a:rPr lang="cs-CZ" sz="2400" b="1" strike="noStrike" dirty="0">
                <a:solidFill>
                  <a:srgbClr val="000000"/>
                </a:solidFill>
                <a:latin typeface="Arial"/>
              </a:rPr>
              <a:t>systém náležité péče</a:t>
            </a:r>
            <a:endParaRPr dirty="0"/>
          </a:p>
        </p:txBody>
      </p:sp>
      <p:sp>
        <p:nvSpPr>
          <p:cNvPr id="161" name="CustomShape 5"/>
          <p:cNvSpPr/>
          <p:nvPr/>
        </p:nvSpPr>
        <p:spPr>
          <a:xfrm>
            <a:off x="3834720" y="4471920"/>
            <a:ext cx="6887160" cy="68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  <a:latin typeface="Arial"/>
              </a:rPr>
              <a:t>povinnost možnosti </a:t>
            </a:r>
            <a:r>
              <a:rPr lang="cs-CZ" sz="2400" b="1" strike="noStrike" dirty="0">
                <a:solidFill>
                  <a:srgbClr val="000000"/>
                </a:solidFill>
                <a:latin typeface="Arial"/>
              </a:rPr>
              <a:t>zpětného vysledování</a:t>
            </a:r>
            <a:endParaRPr dirty="0"/>
          </a:p>
        </p:txBody>
      </p:sp>
      <p:sp>
        <p:nvSpPr>
          <p:cNvPr id="162" name="CustomShape 6"/>
          <p:cNvSpPr/>
          <p:nvPr/>
        </p:nvSpPr>
        <p:spPr>
          <a:xfrm rot="12495388">
            <a:off x="2874227" y="2317422"/>
            <a:ext cx="973080" cy="31140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7"/>
          <p:cNvSpPr/>
          <p:nvPr/>
        </p:nvSpPr>
        <p:spPr>
          <a:xfrm rot="16200000">
            <a:off x="1410915" y="2880639"/>
            <a:ext cx="1695577" cy="353195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8"/>
          <p:cNvSpPr/>
          <p:nvPr/>
        </p:nvSpPr>
        <p:spPr>
          <a:xfrm rot="9012000">
            <a:off x="2701603" y="5132880"/>
            <a:ext cx="1126440" cy="3283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Kontrolní orgány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cs-CZ" sz="2400" b="1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</a:t>
            </a:r>
            <a:r>
              <a:rPr lang="cs-CZ" sz="2400" b="1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členský stát určí jeden či několik orgánů odpovědných za uplatňování tohoto nařízení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u="sng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zákona č. 226/2013 Sb. </a:t>
            </a:r>
            <a:r>
              <a:rPr lang="cs-CZ" sz="240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(§ </a:t>
            </a:r>
            <a:r>
              <a:rPr lang="cs-CZ" sz="2400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cs-CZ" sz="2400" b="1" strike="noStrike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r>
              <a:rPr lang="cs-CZ" sz="2400" b="1" strike="noStrik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strike="noStrike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KrÚ</a:t>
            </a:r>
            <a:r>
              <a:rPr lang="cs-CZ" sz="2400" b="1" strike="noStrik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ČOI, GŘC</a:t>
            </a:r>
            <a:r>
              <a:rPr lang="cs-CZ" sz="2400" strike="noStrik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/>
              <a:buChar char="•"/>
            </a:pPr>
            <a:r>
              <a:rPr lang="cs-CZ" sz="2400" b="1" strike="noStrik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ÚHÚL</a:t>
            </a:r>
            <a:r>
              <a:rPr lang="cs-CZ" sz="2400" strike="no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strike="noStrik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cs-CZ" sz="240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pověřená osoba (§ 10</a:t>
            </a:r>
            <a:r>
              <a:rPr lang="cs-CZ" sz="2400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u="sng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vyhlášky č.285/2013 Sb.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40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„Orgány státní správy v oblasti uvádění dřeva a dřevařských výrobků na trh….“  (§ 2, § 3) – </a:t>
            </a:r>
            <a:r>
              <a:rPr lang="cs-CZ" sz="2400" strike="noStrik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ORP, VLÚ</a:t>
            </a:r>
            <a:endParaRPr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CESNaP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Vyhláška č.285/2013 Sb., o rozsahu a způsobu předávání informací do centrální evidence hospodářskými subjekty a orgány státní správy v oblasti uvádění dřeva a dřevařských výrobků na trh</a:t>
            </a:r>
            <a:endParaRPr dirty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Příloha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800" strike="noStrike" dirty="0" smtClean="0">
                <a:solidFill>
                  <a:srgbClr val="000000"/>
                </a:solidFill>
                <a:latin typeface="Calibri"/>
              </a:rPr>
              <a:t>Rozsah </a:t>
            </a: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informací lesní hospodářské evidence předávaných do centrální evidence </a:t>
            </a:r>
            <a:endParaRPr lang="cs-CZ" sz="2800" strike="noStrike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cs-CZ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dirty="0"/>
              <a:t> Formulář lesní hospodářské evidence pro potřeby centrální evidence naleznete na stránkách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1"/>
                </a:solidFill>
              </a:rPr>
              <a:t>http://www.uhul.cz/nase-cinnost/narizeni-o-dreve/system-nalezite-pece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Lesní hospodářská evidence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§ 40 LZ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Odst.1 Vlastník lesa je povinen vést lesní hospodářskou evidenci o plnění závazných ustanovení plánu a evidenci o provedené obnově lesa v jednotlivých porostech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Odst.2 Souhrnné údaje uvedené v odstavci 1 předá vlastník lesa orgánu  státní správy lesů vždy do konce března za uplynulý kalendářní rok</a:t>
            </a:r>
            <a:r>
              <a:rPr lang="cs-CZ" sz="2800" strike="noStrike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cs-CZ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Systém náležité péče</a:t>
            </a:r>
            <a:endParaRPr/>
          </a:p>
        </p:txBody>
      </p:sp>
      <p:pic>
        <p:nvPicPr>
          <p:cNvPr id="172" name="Picture 2"/>
          <p:cNvPicPr/>
          <p:nvPr/>
        </p:nvPicPr>
        <p:blipFill>
          <a:blip r:embed="rId2"/>
          <a:stretch/>
        </p:blipFill>
        <p:spPr>
          <a:xfrm>
            <a:off x="2433600" y="1902600"/>
            <a:ext cx="6887160" cy="415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Systém náležité péče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676716" y="1502831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2400" strike="noStrike" dirty="0">
                <a:solidFill>
                  <a:srgbClr val="000000"/>
                </a:solidFill>
                <a:latin typeface="+mj-lt"/>
              </a:rPr>
              <a:t>ČL.4  Nařízení (EU) č.995/2010</a:t>
            </a:r>
            <a:endParaRPr sz="2400" dirty="0">
              <a:latin typeface="+mj-lt"/>
            </a:endParaRPr>
          </a:p>
          <a:p>
            <a:pPr marL="342900" indent="-342900" algn="just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strike="noStrike" dirty="0" smtClean="0">
                <a:solidFill>
                  <a:srgbClr val="000000"/>
                </a:solidFill>
              </a:rPr>
              <a:t>Odst.2 Hospodářské </a:t>
            </a:r>
            <a:r>
              <a:rPr lang="cs-CZ" sz="2400" strike="noStrike" dirty="0">
                <a:solidFill>
                  <a:srgbClr val="000000"/>
                </a:solidFill>
              </a:rPr>
              <a:t>subjekty při uvádění dřeva a dřevařských výrobků na trh vykonávají náležitou péči. Za tímto účelem použijí </a:t>
            </a:r>
            <a:r>
              <a:rPr lang="cs-CZ" sz="2400" b="1" strike="noStrike" dirty="0">
                <a:solidFill>
                  <a:srgbClr val="000000"/>
                </a:solidFill>
              </a:rPr>
              <a:t>rámec postupů  a opatření vymezený </a:t>
            </a:r>
            <a:r>
              <a:rPr lang="cs-CZ" sz="2400" strike="noStrike" dirty="0">
                <a:solidFill>
                  <a:srgbClr val="000000"/>
                </a:solidFill>
              </a:rPr>
              <a:t>v článku 6 (dále jen systém náležité péče).</a:t>
            </a:r>
            <a:endParaRPr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strike="noStrike" dirty="0" smtClean="0">
                <a:solidFill>
                  <a:srgbClr val="000000"/>
                </a:solidFill>
              </a:rPr>
              <a:t>Odst.3 </a:t>
            </a:r>
            <a:r>
              <a:rPr lang="cs-CZ" sz="2400" strike="noStrike" dirty="0">
                <a:solidFill>
                  <a:srgbClr val="000000"/>
                </a:solidFill>
              </a:rPr>
              <a:t>Každý hospodářský subjekt udržuje a pravidelně hodnotí svůj vlastní </a:t>
            </a:r>
            <a:r>
              <a:rPr lang="cs-CZ" sz="2400" b="1" strike="noStrike" dirty="0">
                <a:solidFill>
                  <a:srgbClr val="000000"/>
                </a:solidFill>
              </a:rPr>
              <a:t>systém náležité péče</a:t>
            </a:r>
            <a:r>
              <a:rPr lang="cs-CZ" sz="2400" strike="noStrike" dirty="0">
                <a:solidFill>
                  <a:srgbClr val="000000"/>
                </a:solidFill>
              </a:rPr>
              <a:t>, který používá, s výjimkou situace, kdy hospodářský subjekt využívá systém náležité péče zavedený </a:t>
            </a:r>
            <a:r>
              <a:rPr lang="cs-CZ" sz="2400" strike="noStrike" dirty="0">
                <a:solidFill>
                  <a:schemeClr val="accent6"/>
                </a:solidFill>
              </a:rPr>
              <a:t>kontrolní organizací</a:t>
            </a:r>
            <a:r>
              <a:rPr lang="cs-CZ" sz="2400" strike="noStrike" dirty="0">
                <a:solidFill>
                  <a:srgbClr val="FF0000"/>
                </a:solidFill>
              </a:rPr>
              <a:t> </a:t>
            </a:r>
            <a:r>
              <a:rPr lang="cs-CZ" sz="2400" strike="noStrike" dirty="0">
                <a:solidFill>
                  <a:srgbClr val="000000"/>
                </a:solidFill>
              </a:rPr>
              <a:t>– viz  článek 8 nařízení. Jako základ systému náležité péče lze využít stávající vnitrostátní systém dohledu podle vnitrostátního práva a případné dobrovolné správní systémy, které splňují požadavky stanovené tímto nařízením.</a:t>
            </a:r>
            <a:endParaRPr sz="2400"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dirty="0">
                <a:solidFill>
                  <a:srgbClr val="000000"/>
                </a:solidFill>
                <a:latin typeface="Calibri Light"/>
              </a:rPr>
              <a:t>Systém náležité péče</a:t>
            </a:r>
            <a:endParaRPr dirty="0"/>
          </a:p>
        </p:txBody>
      </p:sp>
      <p:sp>
        <p:nvSpPr>
          <p:cNvPr id="17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Čl.6 Nařízení (EU) č.995/2010 definuje obsah systému náležité péče…..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lang="cs-CZ" sz="2800" strike="noStrike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cs-CZ" sz="2800" strike="noStrike" dirty="0" smtClean="0">
                <a:solidFill>
                  <a:srgbClr val="000000"/>
                </a:solidFill>
                <a:latin typeface="Calibri"/>
              </a:rPr>
              <a:t>Tedy </a:t>
            </a: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- 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Nařízení č.995/2010 definuje „</a:t>
            </a:r>
            <a:r>
              <a:rPr lang="cs-CZ" sz="2800" b="1" strike="noStrike" dirty="0">
                <a:solidFill>
                  <a:srgbClr val="000000"/>
                </a:solidFill>
                <a:latin typeface="Calibri"/>
              </a:rPr>
              <a:t>CO</a:t>
            </a: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“ má systém náležité péče obsahovat, nikoliv „</a:t>
            </a:r>
            <a:r>
              <a:rPr lang="cs-CZ" sz="2800" b="1" strike="noStrike" dirty="0">
                <a:solidFill>
                  <a:srgbClr val="000000"/>
                </a:solidFill>
                <a:latin typeface="Calibri"/>
              </a:rPr>
              <a:t>CO</a:t>
            </a: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“ to přesně je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  <a:latin typeface="Calibri"/>
              </a:rPr>
              <a:t>Forma není předepsána – ale lze ji dovodit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Systém náležité péče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Dle čl.5 prováděcího Nařízení Komise (EU) č.607/2012 </a:t>
            </a:r>
            <a:endParaRPr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strike="noStrike" dirty="0">
                <a:solidFill>
                  <a:srgbClr val="000000"/>
                </a:solidFill>
              </a:rPr>
              <a:t>Odst.1 – Informace  týkající se dodávek prováděných hospodářským subjektem podle čl.6 odst.1 písm. a) nařízení (EU) č.995/2010 a používání postupů zmírňování rizika </a:t>
            </a:r>
            <a:r>
              <a:rPr lang="cs-CZ" sz="2400" b="1" strike="noStrike" dirty="0">
                <a:solidFill>
                  <a:srgbClr val="000000"/>
                </a:solidFill>
              </a:rPr>
              <a:t>musí být doloženy vedením příslušných záznamů</a:t>
            </a:r>
            <a:r>
              <a:rPr lang="cs-CZ" sz="2400" strike="noStrike" dirty="0">
                <a:solidFill>
                  <a:srgbClr val="000000"/>
                </a:solidFill>
              </a:rPr>
              <a:t>, jež se uchovávají po dobu pěti let a musí být zpřístupněny kontrolám prováděným příslušným orgánem. 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strike="noStrike" dirty="0">
                <a:solidFill>
                  <a:srgbClr val="000000"/>
                </a:solidFill>
              </a:rPr>
              <a:t>Odst.2 – Hospodářské subjekty musí být při používání svého systému náležité péče </a:t>
            </a:r>
            <a:r>
              <a:rPr lang="cs-CZ" sz="2400" b="1" strike="noStrike" dirty="0" smtClean="0">
                <a:solidFill>
                  <a:srgbClr val="000000"/>
                </a:solidFill>
              </a:rPr>
              <a:t>schopny </a:t>
            </a:r>
            <a:r>
              <a:rPr lang="cs-CZ" sz="2400" b="1" strike="noStrike" dirty="0">
                <a:solidFill>
                  <a:srgbClr val="000000"/>
                </a:solidFill>
              </a:rPr>
              <a:t>prokázat</a:t>
            </a:r>
            <a:r>
              <a:rPr lang="cs-CZ" sz="2400" strike="noStrike" dirty="0">
                <a:solidFill>
                  <a:srgbClr val="000000"/>
                </a:solidFill>
              </a:rPr>
              <a:t>, </a:t>
            </a:r>
            <a:r>
              <a:rPr lang="cs-CZ" sz="2400" b="1" strike="noStrike" dirty="0">
                <a:solidFill>
                  <a:srgbClr val="000000"/>
                </a:solidFill>
              </a:rPr>
              <a:t>jakým způsobem byly získané informace zkontrolovány na základě </a:t>
            </a:r>
            <a:r>
              <a:rPr lang="cs-CZ" sz="2400" b="1" strike="noStrike" dirty="0" err="1">
                <a:solidFill>
                  <a:srgbClr val="000000"/>
                </a:solidFill>
              </a:rPr>
              <a:t>kriterií</a:t>
            </a:r>
            <a:r>
              <a:rPr lang="cs-CZ" sz="2400" b="1" strike="noStrike" dirty="0">
                <a:solidFill>
                  <a:srgbClr val="000000"/>
                </a:solidFill>
              </a:rPr>
              <a:t> </a:t>
            </a:r>
            <a:r>
              <a:rPr lang="cs-CZ" sz="2400" strike="noStrike" dirty="0">
                <a:solidFill>
                  <a:srgbClr val="000000"/>
                </a:solidFill>
              </a:rPr>
              <a:t>pro posouzení rizik, jakým způsobem bylo přijato rozhodnutí o opatření ke zmírnění rizika a jakým způsobem hospodářský subjekt určil míru rizika.  </a:t>
            </a:r>
            <a:endParaRPr sz="2400"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Lektoři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b="1" strike="noStrike">
                <a:solidFill>
                  <a:srgbClr val="000000"/>
                </a:solidFill>
                <a:latin typeface="Calibri"/>
              </a:rPr>
              <a:t>Ing. Hana Friedrichová, ing. Jiří Stanovský Ph.D.</a:t>
            </a:r>
            <a:endParaRPr/>
          </a:p>
          <a:p>
            <a:pPr>
              <a:lnSpc>
                <a:spcPct val="100000"/>
              </a:lnSpc>
            </a:pPr>
            <a:r>
              <a:rPr lang="cs-CZ" sz="2800" b="1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   Ústav pro hospodářskou úpravu lesů </a:t>
            </a:r>
            <a:endParaRPr/>
          </a:p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     Brandýs nad Labem</a:t>
            </a:r>
            <a:endParaRPr/>
          </a:p>
          <a:p>
            <a:pPr>
              <a:lnSpc>
                <a:spcPct val="100000"/>
              </a:lnSpc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     - pobočka Frýdek-Místek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Systém náležité péče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400" strike="noStrike" dirty="0">
                <a:solidFill>
                  <a:srgbClr val="000000"/>
                </a:solidFill>
              </a:rPr>
              <a:t>Písemná podoba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cs-CZ" sz="2400" strike="noStrike" dirty="0">
                <a:solidFill>
                  <a:srgbClr val="000000"/>
                </a:solidFill>
              </a:rPr>
              <a:t>LHP, LHO a LHE mohou být v duchu ustanovení § 11 zákona č.226/2013 Sb. využity, ale skutečně jen jako základ SNP.</a:t>
            </a:r>
            <a:endParaRPr sz="2400" dirty="0"/>
          </a:p>
          <a:p>
            <a:pPr algn="just">
              <a:lnSpc>
                <a:spcPct val="10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400" strike="noStrike" dirty="0">
                <a:solidFill>
                  <a:srgbClr val="000000"/>
                </a:solidFill>
                <a:latin typeface="Arial"/>
              </a:rPr>
              <a:t>Pro organizačně strukturované, členité, velké hospodářské subjekty povahou vnitřního předpisu </a:t>
            </a:r>
            <a:r>
              <a:rPr lang="cs-CZ" sz="2000" i="1" strike="noStrike" dirty="0">
                <a:solidFill>
                  <a:srgbClr val="000000"/>
                </a:solidFill>
              </a:rPr>
              <a:t>(příkaz ředitele, apod.)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400" strike="noStrike" dirty="0">
                <a:solidFill>
                  <a:srgbClr val="000000"/>
                </a:solidFill>
                <a:latin typeface="Arial"/>
              </a:rPr>
              <a:t>Obce jednoznačně vnitřním předpisem </a:t>
            </a:r>
            <a:r>
              <a:rPr lang="cs-CZ" sz="2000" i="1" strike="noStrike" dirty="0">
                <a:solidFill>
                  <a:srgbClr val="000000"/>
                </a:solidFill>
              </a:rPr>
              <a:t>( § 102 odst.3 zákona o obcích - povinnost se týká samosprávného města.  Pokud zákon něco uloží samosprávě, v tomto případě systém náležité péče, včetně části systému hodnocení rizik, je to na úrovni např. plánu zimní údržby komunikací, provozního řádu koupaliště nebo domu s pečovatelskou službou apod. (je jedno o co se pečuje, ale určují se závazná pravidla pro fungování určitého subsystému města)</a:t>
            </a:r>
            <a:endParaRPr sz="2000"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Systém náležité péče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838080" y="1602889"/>
            <a:ext cx="10515240" cy="457363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b="1" strike="noStrike" dirty="0">
                <a:solidFill>
                  <a:srgbClr val="000000"/>
                </a:solidFill>
              </a:rPr>
              <a:t>Co s certifikací ???</a:t>
            </a:r>
            <a:endParaRPr sz="28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</a:rPr>
              <a:t>ČL.4 prováděcího Nařízení  (EU) č.607/2012</a:t>
            </a:r>
            <a:endParaRPr sz="28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</a:rPr>
              <a:t>Certifikace nebo jiné režimy ověřování třetích stran uvedené v první odrážce druhého odstavce čl. 6 odst. 1 písm. b) a čl. 6 odst. 1 písm. c) nařízení (EU) č. 995/2010 </a:t>
            </a:r>
            <a:r>
              <a:rPr lang="cs-CZ" sz="2800" b="1" strike="noStrike" dirty="0">
                <a:solidFill>
                  <a:srgbClr val="000000"/>
                </a:solidFill>
              </a:rPr>
              <a:t>lze zohlednit </a:t>
            </a:r>
            <a:r>
              <a:rPr lang="cs-CZ" sz="2800" strike="noStrike" dirty="0">
                <a:solidFill>
                  <a:srgbClr val="000000"/>
                </a:solidFill>
              </a:rPr>
              <a:t>v postupech posouzení rizik a v postupech zmírňování rizika, jestliže splňují tato kritéria:</a:t>
            </a:r>
            <a:endParaRPr sz="28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000" strike="noStrike" dirty="0">
                <a:solidFill>
                  <a:srgbClr val="000000"/>
                </a:solidFill>
              </a:rPr>
              <a:t>stanovily veřejně přístupný a třetími stranami použitelný systém požadavků, jenž zahrnuje alespoň všechny příslušné požadavky platných právních předpisů,</a:t>
            </a:r>
            <a:endParaRPr sz="2000" dirty="0"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000" strike="noStrike" dirty="0">
                <a:solidFill>
                  <a:srgbClr val="000000"/>
                </a:solidFill>
              </a:rPr>
              <a:t>stanoví, že třetí strana provádí v pravidelných intervalech, nejpozději však jednou za 12 měsíců, náležité kontroly, včetně kontrol na místě, s cílem ověřit dodržování platných právních předpisů</a:t>
            </a:r>
            <a:endParaRPr sz="2000"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Článek 3 nařízení 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3200" b="1" strike="noStrike" dirty="0">
                <a:solidFill>
                  <a:srgbClr val="000000"/>
                </a:solidFill>
                <a:latin typeface="Arial"/>
              </a:rPr>
              <a:t>Týká se dřeva z dovozu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  <a:latin typeface="Arial"/>
              </a:rPr>
              <a:t>Postavení dřeva a dřevařských výrobků na které se vztahuje FLEGT a CITES = se pro účely tohoto nařízení považuje za zákonně vytěžené 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Systém náležité péče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3200" b="1" strike="noStrike">
                <a:solidFill>
                  <a:srgbClr val="000000"/>
                </a:solidFill>
                <a:latin typeface="Arial"/>
              </a:rPr>
              <a:t>Systém náležité péče obsahuje tyto </a:t>
            </a:r>
            <a:r>
              <a:rPr lang="cs-CZ" sz="3200" b="1" strike="noStrike">
                <a:solidFill>
                  <a:srgbClr val="ED7D31"/>
                </a:solidFill>
                <a:latin typeface="Arial"/>
              </a:rPr>
              <a:t>tři prvky</a:t>
            </a:r>
            <a:r>
              <a:rPr lang="cs-CZ" sz="3200" b="1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3200" b="1" strike="noStrike">
                <a:solidFill>
                  <a:srgbClr val="000000"/>
                </a:solidFill>
                <a:latin typeface="Arial"/>
              </a:rPr>
              <a:t>přístup k informacím, </a:t>
            </a:r>
            <a:r>
              <a:rPr lang="cs-CZ" sz="3200" strike="noStrike">
                <a:solidFill>
                  <a:srgbClr val="000000"/>
                </a:solidFill>
                <a:latin typeface="Arial"/>
              </a:rPr>
              <a:t>které se týkají dodávek dříví na trh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3200" b="1" strike="noStrike">
                <a:solidFill>
                  <a:srgbClr val="000000"/>
                </a:solidFill>
                <a:latin typeface="Arial"/>
              </a:rPr>
              <a:t>posouzení rizik </a:t>
            </a:r>
            <a:r>
              <a:rPr lang="cs-CZ" sz="3200" strike="noStrike">
                <a:solidFill>
                  <a:srgbClr val="000000"/>
                </a:solidFill>
                <a:latin typeface="Arial"/>
              </a:rPr>
              <a:t>uvedení nezákonně vytěženého dříví nebo dřevařských výrobků z tohoto dřeva na trh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r>
              <a:rPr lang="cs-CZ" sz="3200" b="1" strike="noStrike">
                <a:solidFill>
                  <a:srgbClr val="000000"/>
                </a:solidFill>
                <a:latin typeface="Arial"/>
              </a:rPr>
              <a:t>zmírnění zjištěného rizika </a:t>
            </a:r>
            <a:r>
              <a:rPr lang="cs-CZ" sz="3200" strike="noStrike">
                <a:solidFill>
                  <a:srgbClr val="000000"/>
                </a:solidFill>
                <a:latin typeface="Arial"/>
              </a:rPr>
              <a:t>v případě, že zjištěné riziko uvedení nezákonně vytěženého dříví nebo dřevařských výrobků z tohoto dřeva na trh není zanedbatelné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Systém náležité péče
první část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Arial"/>
              </a:rPr>
              <a:t>Opatření a postupy zajišťující přístup k informacím, které se týkají dodávek dřeva a dřevařských výrobků uváděných hospodářským subjektem na trh dle čl.6 Nařízení č.995/2010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Arial"/>
              </a:rPr>
              <a:t>Informace: 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lphaLcParenR"/>
            </a:pPr>
            <a:r>
              <a:rPr lang="cs-CZ" sz="2800" b="1" strike="noStrike">
                <a:solidFill>
                  <a:srgbClr val="000000"/>
                </a:solidFill>
                <a:latin typeface="Arial"/>
              </a:rPr>
              <a:t>Popis</a:t>
            </a:r>
            <a:r>
              <a:rPr lang="cs-CZ" sz="2800" strike="noStrike">
                <a:solidFill>
                  <a:srgbClr val="000000"/>
                </a:solidFill>
                <a:latin typeface="Arial"/>
              </a:rPr>
              <a:t>, včetně obchodního názvu a druhu výrobku i </a:t>
            </a:r>
            <a:r>
              <a:rPr lang="cs-CZ" sz="2800" b="1" strike="noStrike">
                <a:solidFill>
                  <a:srgbClr val="000000"/>
                </a:solidFill>
                <a:latin typeface="Arial"/>
              </a:rPr>
              <a:t>obecného názvu druhů dřevin a případně úplného vědeckého názvu dřevin</a:t>
            </a:r>
            <a:r>
              <a:rPr lang="cs-CZ" sz="2800" strike="noStrike">
                <a:solidFill>
                  <a:srgbClr val="000000"/>
                </a:solidFill>
                <a:latin typeface="Arial"/>
              </a:rPr>
              <a:t>;</a:t>
            </a:r>
            <a:endParaRPr/>
          </a:p>
          <a:p>
            <a:pPr>
              <a:lnSpc>
                <a:spcPct val="100000"/>
              </a:lnSpc>
              <a:buFont typeface="Calibri Light"/>
              <a:buAutoNum type="alphaLcParenR"/>
            </a:pPr>
            <a:r>
              <a:rPr lang="cs-CZ" sz="2800" strike="noStrike">
                <a:solidFill>
                  <a:srgbClr val="000000"/>
                </a:solidFill>
                <a:latin typeface="Arial"/>
              </a:rPr>
              <a:t>Země původu vytěženého dřeva,  a případně </a:t>
            </a:r>
            <a:endParaRPr/>
          </a:p>
          <a:p>
            <a:pPr>
              <a:lnSpc>
                <a:spcPct val="100000"/>
              </a:lnSpc>
            </a:pPr>
            <a:r>
              <a:rPr lang="cs-CZ" sz="2400" strike="noStrike">
                <a:solidFill>
                  <a:srgbClr val="000000"/>
                </a:solidFill>
                <a:latin typeface="Arial"/>
              </a:rPr>
              <a:t>         – region státu, v němž bylo dřevo vytěženo a </a:t>
            </a:r>
            <a:endParaRPr/>
          </a:p>
          <a:p>
            <a:pPr>
              <a:lnSpc>
                <a:spcPct val="100000"/>
              </a:lnSpc>
            </a:pPr>
            <a:r>
              <a:rPr lang="cs-CZ" sz="2400" strike="noStrike">
                <a:solidFill>
                  <a:srgbClr val="000000"/>
                </a:solidFill>
                <a:latin typeface="Arial"/>
              </a:rPr>
              <a:t>         – oprávnění k těžbě 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Systém náležité péče
první část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Calibri Light"/>
              <a:buAutoNum type="alphaLcParenR"/>
            </a:pPr>
            <a:r>
              <a:rPr lang="cs-CZ" sz="2800" b="1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Množství (vyjádřené v objemu</a:t>
            </a:r>
            <a:r>
              <a:rPr lang="cs-CZ" sz="280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hmotnosti nebo počtu jednotek)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Calibri Light"/>
              <a:buAutoNum type="alphaLcParenR"/>
            </a:pPr>
            <a:r>
              <a:rPr lang="cs-CZ" sz="280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Jméno a adresa dodavatele HS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Calibri Light"/>
              <a:buAutoNum type="alphaLcParenR"/>
            </a:pPr>
            <a:r>
              <a:rPr lang="cs-CZ" sz="2800" b="1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adresa obchodníka, jemuž byly dřevo a dřevařské výrobky dodány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Calibri Light"/>
              <a:buAutoNum type="alphaLcParenR"/>
            </a:pPr>
            <a:r>
              <a:rPr lang="cs-CZ" sz="2800" b="1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Doklady nebo jiné informace uvádějící, že toto dřevo a dřevařské výrobky jsou v souladu s použitelnými právními předpisy;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dirty="0">
                <a:solidFill>
                  <a:srgbClr val="000000"/>
                </a:solidFill>
                <a:latin typeface="Calibri Light"/>
              </a:rPr>
              <a:t>Systém náležité péče
druhá část</a:t>
            </a:r>
            <a:endParaRPr dirty="0"/>
          </a:p>
        </p:txBody>
      </p:sp>
      <p:sp>
        <p:nvSpPr>
          <p:cNvPr id="19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320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posouzení rizik, které umožňují provozovateli </a:t>
            </a:r>
            <a:r>
              <a:rPr lang="cs-CZ" sz="3200" u="sng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analyzovat a posoudit riziko </a:t>
            </a:r>
            <a:r>
              <a:rPr lang="cs-CZ" sz="3200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uvedení nezákonně vytěženého dřeva nebo dřevařských výrobků z tohoto dřeva na trh. 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631" y="166024"/>
            <a:ext cx="10972440" cy="1144800"/>
          </a:xfrm>
        </p:spPr>
        <p:txBody>
          <a:bodyPr/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b="1" dirty="0">
                <a:solidFill>
                  <a:srgbClr val="000000"/>
                </a:solidFill>
                <a:latin typeface="Calibri Light"/>
              </a:rPr>
              <a:t>Systém náležité péče
druhá část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09480" y="1604519"/>
            <a:ext cx="10972440" cy="4516581"/>
          </a:xfrm>
        </p:spPr>
        <p:txBody>
          <a:bodyPr anchor="t"/>
          <a:lstStyle/>
          <a:p>
            <a:pPr marL="0" indent="0">
              <a:buNone/>
            </a:pP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zohledňují zjišťované informace i příslušná </a:t>
            </a:r>
            <a:r>
              <a:rPr lang="cs-CZ" sz="3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</a:t>
            </a: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posouzení rizik, zahrnující: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souladu s použitelnými právními předpisy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což může zahrnovat certifikaci nebo jiné režimy ověřování třetích stran, které se týkají souladu s použitelnými právními předpisy,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se nezákonné těžby konkrétních druhů dřevin,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se nezákonné těžby nebo nezákonných postupů v zemi původu vytěženého dřeva nebo v regionu dané země, v němž bylo dřevo vytěženo, včetně uvážení výskytu ozbrojeného konfliktu,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sankce uvalené Radou bezpečnosti OSN nebo Radou Evropské unie na dovoz nebo vývoz dřeva,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komplexnost dodavatelského řetězce dřeva a dřevařských výrobků,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071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Systém náležité péče
třetí část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200" strike="noStrike" dirty="0">
                <a:solidFill>
                  <a:srgbClr val="000000"/>
                </a:solidFill>
                <a:latin typeface="Arial"/>
              </a:rPr>
              <a:t>není-li riziko zjištěné během postupů posouzení rizik </a:t>
            </a:r>
            <a:r>
              <a:rPr lang="cs-CZ" sz="3200" b="1" strike="noStrike" dirty="0">
                <a:solidFill>
                  <a:srgbClr val="000000"/>
                </a:solidFill>
                <a:latin typeface="Arial"/>
              </a:rPr>
              <a:t>zanedbatelné</a:t>
            </a:r>
            <a:r>
              <a:rPr lang="cs-CZ" sz="3200" strike="noStrike" dirty="0">
                <a:solidFill>
                  <a:srgbClr val="000000"/>
                </a:solidFill>
                <a:latin typeface="Arial"/>
              </a:rPr>
              <a:t>,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200" strike="noStrike" dirty="0">
                <a:solidFill>
                  <a:srgbClr val="000000"/>
                </a:solidFill>
                <a:latin typeface="Arial"/>
              </a:rPr>
              <a:t>	postupy zmírňování rizika sestávající ze souboru opatření a postupů, které jsou odpovídající a přiměřené pro účinné snižování daného rizika a které mohou zahrnovat požádání o doplňkové informace či doklady nebo ověření třetí strany.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014840" y="0"/>
            <a:ext cx="10515240" cy="103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dirty="0">
                <a:solidFill>
                  <a:srgbClr val="000000"/>
                </a:solidFill>
                <a:latin typeface="Calibri Light"/>
              </a:rPr>
              <a:t>Systém náležité péče</a:t>
            </a:r>
            <a:endParaRPr dirty="0"/>
          </a:p>
        </p:txBody>
      </p:sp>
      <p:pic>
        <p:nvPicPr>
          <p:cNvPr id="196" name="Zástupný symbol pro obsah 3"/>
          <p:cNvPicPr/>
          <p:nvPr/>
        </p:nvPicPr>
        <p:blipFill>
          <a:blip r:embed="rId2"/>
          <a:stretch/>
        </p:blipFill>
        <p:spPr>
          <a:xfrm>
            <a:off x="883080" y="734400"/>
            <a:ext cx="10647000" cy="612324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3159000" y="4045680"/>
            <a:ext cx="2521080" cy="581400"/>
          </a:xfrm>
          <a:prstGeom prst="ellipse">
            <a:avLst/>
          </a:prstGeom>
          <a:noFill/>
          <a:ln w="284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dirty="0">
                <a:solidFill>
                  <a:srgbClr val="000000"/>
                </a:solidFill>
                <a:latin typeface="Calibri Light"/>
              </a:rPr>
              <a:t>Základní legislativa</a:t>
            </a:r>
            <a:endParaRPr dirty="0"/>
          </a:p>
        </p:txBody>
      </p:sp>
      <p:sp>
        <p:nvSpPr>
          <p:cNvPr id="13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cs-CZ" sz="3600" strike="noStrike" dirty="0">
                <a:solidFill>
                  <a:srgbClr val="000000"/>
                </a:solidFill>
              </a:rPr>
              <a:t>Nařízení Evropského parlamentu a Rady EU č. 995/2010 ze dne 20. října 2010, kterým se stanoví </a:t>
            </a:r>
            <a:r>
              <a:rPr lang="cs-CZ" sz="3600" strike="noStrike" dirty="0" smtClean="0">
                <a:solidFill>
                  <a:srgbClr val="000000"/>
                </a:solidFill>
              </a:rPr>
              <a:t>povinnosti </a:t>
            </a:r>
            <a:r>
              <a:rPr lang="cs-CZ" sz="3600" strike="noStrike" dirty="0">
                <a:solidFill>
                  <a:srgbClr val="000000"/>
                </a:solidFill>
              </a:rPr>
              <a:t>hospodářských subjektů uvádějících na trh dřevo a dřevařské výrobky</a:t>
            </a:r>
            <a:endParaRPr sz="3600" dirty="0"/>
          </a:p>
          <a:p>
            <a:pPr>
              <a:lnSpc>
                <a:spcPct val="12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b="1" strike="noStrike" dirty="0">
                <a:solidFill>
                  <a:srgbClr val="FF0000"/>
                </a:solidFill>
                <a:latin typeface="Calibri"/>
              </a:rPr>
              <a:t>								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800" b="1" strike="noStrike" dirty="0">
                <a:solidFill>
                  <a:srgbClr val="FF0000"/>
                </a:solidFill>
                <a:latin typeface="Calibri"/>
              </a:rPr>
              <a:t>								</a:t>
            </a:r>
            <a:r>
              <a:rPr lang="cs-CZ" sz="2400" b="1" strike="noStrike" dirty="0">
                <a:solidFill>
                  <a:srgbClr val="FF0000"/>
                </a:solidFill>
              </a:rPr>
              <a:t>Účinné od 3.3.2013</a:t>
            </a:r>
            <a:endParaRPr sz="2400"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ts val="2046"/>
              </a:lnSpc>
            </a:pPr>
            <a:r>
              <a:rPr lang="cs-CZ" sz="4400" b="1" strike="noStrike" dirty="0">
                <a:latin typeface="Calibri Light" panose="020F0302020204030204" pitchFamily="34" charset="0"/>
              </a:rPr>
              <a:t>Systém náležité péče</a:t>
            </a:r>
            <a:endParaRPr sz="4400" b="1" dirty="0">
              <a:latin typeface="Calibri Light" panose="020F0302020204030204" pitchFamily="34" charset="0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838080" y="1742400"/>
            <a:ext cx="10515240" cy="4233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1" strike="noStrike" dirty="0">
                <a:solidFill>
                  <a:srgbClr val="000000"/>
                </a:solidFill>
              </a:rPr>
              <a:t>Použitelné právní předpisy</a:t>
            </a:r>
            <a:endParaRPr sz="2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strike="noStrike" dirty="0">
                <a:solidFill>
                  <a:srgbClr val="808080"/>
                </a:solidFill>
              </a:rPr>
              <a:t>Těžební práva na dřevo</a:t>
            </a:r>
            <a:endParaRPr sz="2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strike="noStrike" dirty="0">
                <a:solidFill>
                  <a:srgbClr val="808080"/>
                </a:solidFill>
              </a:rPr>
              <a:t>Platby za těžební práva a dřevo</a:t>
            </a:r>
            <a:endParaRPr sz="2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strike="noStrike" dirty="0">
                <a:solidFill>
                  <a:srgbClr val="808080"/>
                </a:solidFill>
              </a:rPr>
              <a:t>Těžbu dřeva, včetně právních předpisů z oblasti životního prostředí a lesnictví včetně obhospodařování lesů a zachování biologické rozmanitosti tam, kde přímo souvisí s těžbou dřeva</a:t>
            </a:r>
            <a:endParaRPr sz="2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strike="noStrike" dirty="0">
                <a:solidFill>
                  <a:srgbClr val="808080"/>
                </a:solidFill>
              </a:rPr>
              <a:t>Zákonná práva třetích stran</a:t>
            </a:r>
            <a:endParaRPr sz="2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strike="noStrike" dirty="0">
                <a:solidFill>
                  <a:srgbClr val="808080"/>
                </a:solidFill>
              </a:rPr>
              <a:t>Obchod a cla</a:t>
            </a:r>
            <a:endParaRPr sz="28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752019" y="354283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ts val="2046"/>
              </a:lnSpc>
            </a:pPr>
            <a:r>
              <a:rPr lang="cs-CZ" sz="4400" b="1" strike="noStrike" dirty="0" smtClean="0">
                <a:latin typeface="Calibri Light" panose="020F0302020204030204" pitchFamily="34" charset="0"/>
              </a:rPr>
              <a:t>Použitelné </a:t>
            </a:r>
            <a:r>
              <a:rPr lang="cs-CZ" sz="4400" b="1" strike="noStrike" dirty="0">
                <a:latin typeface="Calibri Light" panose="020F0302020204030204" pitchFamily="34" charset="0"/>
              </a:rPr>
              <a:t>právní </a:t>
            </a:r>
            <a:r>
              <a:rPr lang="cs-CZ" sz="4400" b="1" strike="noStrike" dirty="0" smtClean="0">
                <a:latin typeface="Calibri Light" panose="020F0302020204030204" pitchFamily="34" charset="0"/>
              </a:rPr>
              <a:t>předpisy</a:t>
            </a:r>
            <a:endParaRPr sz="4400" b="1" dirty="0">
              <a:latin typeface="Calibri Light" panose="020F0302020204030204" pitchFamily="34" charset="0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838080" y="1825560"/>
            <a:ext cx="10515240" cy="422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strike="noStrike" dirty="0">
                <a:solidFill>
                  <a:srgbClr val="000000"/>
                </a:solidFill>
              </a:rPr>
              <a:t>§ 2 z.č.226/2013 Sb. </a:t>
            </a:r>
            <a:endParaRPr sz="2800" dirty="0"/>
          </a:p>
          <a:p>
            <a:pPr algn="just">
              <a:lnSpc>
                <a:spcPct val="100000"/>
              </a:lnSpc>
            </a:pPr>
            <a:r>
              <a:rPr lang="cs-CZ" sz="2800" strike="noStrike" dirty="0">
                <a:solidFill>
                  <a:srgbClr val="000000"/>
                </a:solidFill>
              </a:rPr>
              <a:t>„nezákonně vytěženým dřevem z produkce podle písmene a) dřevo vytěžené v rozporu s lesním zákonem</a:t>
            </a:r>
            <a:r>
              <a:rPr lang="cs-CZ" sz="2800" strike="noStrike" baseline="30000" dirty="0">
                <a:solidFill>
                  <a:srgbClr val="000000"/>
                </a:solidFill>
              </a:rPr>
              <a:t>6)</a:t>
            </a:r>
            <a:r>
              <a:rPr lang="cs-CZ" sz="2800" strike="noStrike" dirty="0">
                <a:solidFill>
                  <a:srgbClr val="000000"/>
                </a:solidFill>
              </a:rPr>
              <a:t> nebo jiným právním předpisem upravujícím těžbu dřeva</a:t>
            </a:r>
            <a:r>
              <a:rPr lang="cs-CZ" sz="2800" strike="noStrike" baseline="30000" dirty="0">
                <a:solidFill>
                  <a:srgbClr val="000000"/>
                </a:solidFill>
              </a:rPr>
              <a:t>7)</a:t>
            </a:r>
            <a:r>
              <a:rPr lang="cs-CZ" sz="2800" strike="noStrike" dirty="0">
                <a:solidFill>
                  <a:srgbClr val="000000"/>
                </a:solidFill>
              </a:rPr>
              <a:t>“</a:t>
            </a:r>
            <a:endParaRPr sz="2800"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cs-CZ" sz="1900" strike="noStrike" dirty="0">
                <a:solidFill>
                  <a:srgbClr val="000000"/>
                </a:solidFill>
                <a:latin typeface="Century Gothic"/>
              </a:rPr>
              <a:t>6</a:t>
            </a:r>
            <a:r>
              <a:rPr lang="cs-CZ" sz="2400" strike="noStrike" dirty="0">
                <a:solidFill>
                  <a:srgbClr val="000000"/>
                </a:solidFill>
              </a:rPr>
              <a:t>) § 20 odst.1 písm. d), § 20 odst.3, § 24 odst.5, § 25 odst.3, § 33 odst.3</a:t>
            </a:r>
            <a:endParaRPr sz="2400" dirty="0"/>
          </a:p>
          <a:p>
            <a:pPr algn="just"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7) Například § 295 zákona č.40/2009 Sb., trestní zákoník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ts val="2046"/>
              </a:lnSpc>
            </a:pPr>
            <a:r>
              <a:rPr lang="cs-CZ" sz="4400" b="1" strike="noStrike" dirty="0" smtClean="0">
                <a:latin typeface="Calibri Light" panose="020F0302020204030204" pitchFamily="34" charset="0"/>
              </a:rPr>
              <a:t>Použitelné </a:t>
            </a:r>
            <a:r>
              <a:rPr lang="cs-CZ" sz="4400" b="1" strike="noStrike" dirty="0">
                <a:latin typeface="Calibri Light" panose="020F0302020204030204" pitchFamily="34" charset="0"/>
              </a:rPr>
              <a:t>právní </a:t>
            </a:r>
            <a:r>
              <a:rPr lang="cs-CZ" sz="4400" b="1" strike="noStrike" dirty="0" smtClean="0">
                <a:latin typeface="Calibri Light" panose="020F0302020204030204" pitchFamily="34" charset="0"/>
              </a:rPr>
              <a:t>předpisy</a:t>
            </a:r>
            <a:endParaRPr dirty="0"/>
          </a:p>
        </p:txBody>
      </p:sp>
      <p:sp>
        <p:nvSpPr>
          <p:cNvPr id="203" name="TextShape 2"/>
          <p:cNvSpPr txBox="1"/>
          <p:nvPr/>
        </p:nvSpPr>
        <p:spPr>
          <a:xfrm>
            <a:off x="1008000" y="1825560"/>
            <a:ext cx="9362520" cy="443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800" b="1" strike="noStrike" dirty="0">
                <a:solidFill>
                  <a:srgbClr val="000000"/>
                </a:solidFill>
              </a:rPr>
              <a:t>Lesní zákon</a:t>
            </a:r>
            <a:endParaRPr sz="2800" b="1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= ustanovení, která se přímo vážou na legálnost těžby dřeva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(mimo ta pod čarou v zákoně č.226/2013 Sb.)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§ 31 odst.2 (velikost holé seče)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§ 31 odst.4 (snižování </a:t>
            </a:r>
            <a:r>
              <a:rPr lang="cs-CZ" sz="2400" strike="noStrike" dirty="0" err="1">
                <a:solidFill>
                  <a:srgbClr val="000000"/>
                </a:solidFill>
              </a:rPr>
              <a:t>zakmenění</a:t>
            </a:r>
            <a:r>
              <a:rPr lang="cs-CZ" sz="2400" strike="noStrike" dirty="0">
                <a:solidFill>
                  <a:srgbClr val="000000"/>
                </a:solidFill>
              </a:rPr>
              <a:t>)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§ 31 odst.5 (přiřazení holé seče k nezajištěným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                       porostům)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§ 32 odst.2 (těžba nahodilá se započítává do celkové výše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                    těžeb)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strike="noStrike" dirty="0">
                <a:solidFill>
                  <a:srgbClr val="000000"/>
                </a:solidFill>
              </a:rPr>
              <a:t>§ 33 odst.4 (těžba do 80let věku porostu)</a:t>
            </a:r>
            <a:endParaRPr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38080" y="461859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ts val="2046"/>
              </a:lnSpc>
            </a:pPr>
            <a:r>
              <a:rPr lang="cs-CZ" sz="4400" b="1" strike="noStrike" dirty="0" smtClean="0">
                <a:latin typeface="Calibri Light" panose="020F0302020204030204" pitchFamily="34" charset="0"/>
              </a:rPr>
              <a:t>Použitelné </a:t>
            </a:r>
            <a:r>
              <a:rPr lang="cs-CZ" sz="4400" b="1" strike="noStrike" dirty="0">
                <a:latin typeface="Calibri Light" panose="020F0302020204030204" pitchFamily="34" charset="0"/>
              </a:rPr>
              <a:t>právní </a:t>
            </a:r>
            <a:r>
              <a:rPr lang="cs-CZ" sz="4400" b="1" strike="noStrike" dirty="0" smtClean="0">
                <a:latin typeface="Calibri Light" panose="020F0302020204030204" pitchFamily="34" charset="0"/>
              </a:rPr>
              <a:t>předpisy</a:t>
            </a:r>
            <a:endParaRPr sz="4400" b="1" dirty="0">
              <a:latin typeface="Calibri Light" panose="020F0302020204030204" pitchFamily="34" charset="0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695700" y="1390362"/>
            <a:ext cx="10800000" cy="459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400" b="1" u="sng" strike="noStrike" dirty="0">
                <a:solidFill>
                  <a:srgbClr val="000000"/>
                </a:solidFill>
              </a:rPr>
              <a:t>Kácení </a:t>
            </a:r>
            <a:r>
              <a:rPr lang="cs-CZ" sz="2400" b="1" u="sng" strike="noStrike" dirty="0" err="1">
                <a:solidFill>
                  <a:srgbClr val="000000"/>
                </a:solidFill>
              </a:rPr>
              <a:t>mimolesní</a:t>
            </a:r>
            <a:r>
              <a:rPr lang="cs-CZ" sz="2400" b="1" u="sng" strike="noStrike" dirty="0">
                <a:solidFill>
                  <a:srgbClr val="000000"/>
                </a:solidFill>
              </a:rPr>
              <a:t> zeleně upravuje</a:t>
            </a:r>
            <a:r>
              <a:rPr lang="cs-CZ" sz="2400" strike="noStrike" dirty="0" smtClean="0">
                <a:solidFill>
                  <a:srgbClr val="000000"/>
                </a:solidFill>
              </a:rPr>
              <a:t>:</a:t>
            </a:r>
            <a:endParaRPr sz="24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trike="noStrike" dirty="0" smtClean="0">
                <a:solidFill>
                  <a:srgbClr val="000000"/>
                </a:solidFill>
              </a:rPr>
              <a:t>zákon č.114/1992 Sb. o ochraně přírody a krajiny, v platném znění </a:t>
            </a:r>
            <a:r>
              <a:rPr lang="cs-CZ" sz="2000" strike="noStrike" dirty="0" smtClean="0">
                <a:solidFill>
                  <a:srgbClr val="000000"/>
                </a:solidFill>
              </a:rPr>
              <a:t>(dále jen zákon) </a:t>
            </a:r>
            <a:r>
              <a:rPr lang="cs-CZ" sz="2000" strike="noStrike" dirty="0" smtClean="0">
                <a:solidFill>
                  <a:srgbClr val="000000"/>
                </a:solidFill>
              </a:rPr>
              <a:t>-  § 8</a:t>
            </a:r>
            <a:endParaRPr sz="20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trike="noStrike" dirty="0" smtClean="0">
                <a:solidFill>
                  <a:srgbClr val="000000"/>
                </a:solidFill>
              </a:rPr>
              <a:t>vyhláška  </a:t>
            </a:r>
            <a:r>
              <a:rPr lang="cs-CZ" sz="2000" strike="noStrike" dirty="0">
                <a:solidFill>
                  <a:srgbClr val="000000"/>
                </a:solidFill>
              </a:rPr>
              <a:t>č. </a:t>
            </a:r>
            <a:r>
              <a:rPr lang="cs-CZ" sz="2000" strike="noStrike" dirty="0" smtClean="0">
                <a:solidFill>
                  <a:srgbClr val="000000"/>
                </a:solidFill>
              </a:rPr>
              <a:t>222/2014 Sb. která mění vyhl.189/2013 </a:t>
            </a:r>
            <a:r>
              <a:rPr lang="cs-CZ" sz="2000" strike="noStrike" dirty="0">
                <a:solidFill>
                  <a:srgbClr val="000000"/>
                </a:solidFill>
              </a:rPr>
              <a:t>Sb. o ochraně dřevin a povolování jejich kácení (dále jen vyhláška) - § 3 – 5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400" b="1" u="sng" strike="noStrike" dirty="0">
                <a:solidFill>
                  <a:srgbClr val="000000"/>
                </a:solidFill>
              </a:rPr>
              <a:t>Možnosti zákonného kácení dle § 8 zákona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2000" strike="noStrike" dirty="0" smtClean="0">
                <a:solidFill>
                  <a:srgbClr val="000000"/>
                </a:solidFill>
              </a:rPr>
              <a:t>Povolení </a:t>
            </a:r>
            <a:r>
              <a:rPr lang="cs-CZ" sz="2000" strike="noStrike" dirty="0">
                <a:solidFill>
                  <a:srgbClr val="000000"/>
                </a:solidFill>
              </a:rPr>
              <a:t>ke kácení dřevin rostoucích mimo les formou správního rozhodnutí dle § 8 odst. 1 zákona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2000" strike="noStrike" dirty="0">
                <a:solidFill>
                  <a:srgbClr val="000000"/>
                </a:solidFill>
              </a:rPr>
              <a:t>Kácení na základě písemného oznámení dle § 8 odst. 2 zákona (nejméně 15 dnů předem)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2000" strike="noStrike" dirty="0">
                <a:solidFill>
                  <a:srgbClr val="000000"/>
                </a:solidFill>
              </a:rPr>
              <a:t>Havarijní kácení dle § 8 odst. 4 zákona – následné písemné oznámení do 15 dnů od provedeného kácení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cs-CZ" sz="2000" strike="noStrike" dirty="0">
                <a:solidFill>
                  <a:srgbClr val="000000"/>
                </a:solidFill>
              </a:rPr>
              <a:t>Ke kácení není třeba povolení ani není nutné oznámení – viz § 8 odst. 3 zákona a § 3 vyhlášky</a:t>
            </a:r>
            <a:endParaRPr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576000" y="1333948"/>
            <a:ext cx="11193120" cy="50762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2000" u="sng" strike="noStrike" dirty="0" smtClean="0">
                <a:solidFill>
                  <a:srgbClr val="000000"/>
                </a:solidFill>
              </a:rPr>
              <a:t>Povolování </a:t>
            </a:r>
            <a:r>
              <a:rPr lang="cs-CZ" sz="2000" u="sng" strike="noStrike" dirty="0">
                <a:solidFill>
                  <a:srgbClr val="000000"/>
                </a:solidFill>
              </a:rPr>
              <a:t>kácení dle § 8 odst. 1 </a:t>
            </a:r>
            <a:r>
              <a:rPr lang="cs-CZ" sz="2000" u="sng" strike="noStrike" dirty="0" smtClean="0">
                <a:solidFill>
                  <a:srgbClr val="000000"/>
                </a:solidFill>
              </a:rPr>
              <a:t>zákona č.114/1992 Sb</a:t>
            </a:r>
            <a:r>
              <a:rPr lang="cs-CZ" sz="2000" u="sng" dirty="0">
                <a:solidFill>
                  <a:srgbClr val="000000"/>
                </a:solidFill>
              </a:rPr>
              <a:t>.</a:t>
            </a:r>
            <a:endParaRPr sz="20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strike="noStrike" dirty="0" smtClean="0">
                <a:solidFill>
                  <a:srgbClr val="000000"/>
                </a:solidFill>
              </a:rPr>
              <a:t>Obce </a:t>
            </a:r>
            <a:r>
              <a:rPr lang="cs-CZ" sz="2000" strike="noStrike" dirty="0">
                <a:solidFill>
                  <a:srgbClr val="000000"/>
                </a:solidFill>
              </a:rPr>
              <a:t>– obecní úřady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trike="noStrike" dirty="0">
                <a:solidFill>
                  <a:srgbClr val="000000"/>
                </a:solidFill>
              </a:rPr>
              <a:t>Krajské úřady na území přírodních rezervací a památek (PR, PP)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trike="noStrike" dirty="0">
                <a:solidFill>
                  <a:srgbClr val="000000"/>
                </a:solidFill>
              </a:rPr>
              <a:t>Správy CHKO a národních parků na území národních přírodních památek a rezervací (NPR a NPP), PR a PP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trike="noStrike" dirty="0">
                <a:solidFill>
                  <a:srgbClr val="000000"/>
                </a:solidFill>
              </a:rPr>
              <a:t>Újezdní úřady vojenských újezdů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000" u="sng" strike="noStrike" dirty="0">
                <a:solidFill>
                  <a:srgbClr val="000000"/>
                </a:solidFill>
              </a:rPr>
              <a:t>Oznamování kácení dle § 8 odst. 2 a 4 </a:t>
            </a:r>
            <a:r>
              <a:rPr lang="cs-CZ" sz="2000" u="sng" strike="noStrike" dirty="0" smtClean="0">
                <a:solidFill>
                  <a:srgbClr val="000000"/>
                </a:solidFill>
              </a:rPr>
              <a:t>zákona č. 114/1992 Sb.</a:t>
            </a:r>
            <a:endParaRPr sz="20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strike="noStrike" dirty="0" smtClean="0">
                <a:solidFill>
                  <a:srgbClr val="000000"/>
                </a:solidFill>
              </a:rPr>
              <a:t>Obecní </a:t>
            </a:r>
            <a:r>
              <a:rPr lang="cs-CZ" sz="2000" strike="noStrike" dirty="0">
                <a:solidFill>
                  <a:srgbClr val="000000"/>
                </a:solidFill>
              </a:rPr>
              <a:t>úřady obcí s rozšířenou působností (tzv. trojkové obce)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trike="noStrike" dirty="0">
                <a:solidFill>
                  <a:srgbClr val="000000"/>
                </a:solidFill>
              </a:rPr>
              <a:t>Krajské úřady na území PP, PR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trike="noStrike" dirty="0">
                <a:solidFill>
                  <a:srgbClr val="000000"/>
                </a:solidFill>
              </a:rPr>
              <a:t>Správy CHKO a národních parků na svém území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trike="noStrike" dirty="0">
                <a:solidFill>
                  <a:srgbClr val="000000"/>
                </a:solidFill>
              </a:rPr>
              <a:t>Správy CHKO v NPP a NPR mimo své správní území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strike="noStrike" dirty="0">
                <a:solidFill>
                  <a:srgbClr val="000000"/>
                </a:solidFill>
              </a:rPr>
              <a:t>Újezdní úřady vojenských újezdů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cs-CZ" b="1" u="sng" strike="noStrike" dirty="0">
                <a:solidFill>
                  <a:srgbClr val="000000"/>
                </a:solidFill>
              </a:rPr>
              <a:t>POZOR na režim v evropsky významných lokalitách mimo území CHKO a národních parků.</a:t>
            </a:r>
            <a:endParaRPr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Calibri Light" panose="020F0302020204030204" pitchFamily="34" charset="0"/>
              </a:rPr>
              <a:t>Dotčené orgány ochrany přírody</a:t>
            </a:r>
            <a:endParaRPr lang="cs-CZ" b="1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Calibri Light" panose="020F0302020204030204" pitchFamily="34" charset="0"/>
              </a:rPr>
              <a:t>Nelesní produkce</a:t>
            </a:r>
            <a:endParaRPr lang="cs-CZ" b="1" dirty="0">
              <a:latin typeface="Calibri Light" panose="020F03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609480" y="1604519"/>
            <a:ext cx="10972440" cy="4516581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Kácení dřevin rostoucí mimo les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Ořez dřevin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400" dirty="0" smtClean="0">
                <a:latin typeface="+mn-lt"/>
              </a:rPr>
              <a:t>HS vede </a:t>
            </a:r>
            <a:r>
              <a:rPr lang="cs-CZ" sz="2400" dirty="0">
                <a:latin typeface="+mn-lt"/>
              </a:rPr>
              <a:t>a </a:t>
            </a:r>
            <a:r>
              <a:rPr lang="cs-CZ" sz="2400" dirty="0" smtClean="0">
                <a:latin typeface="+mn-lt"/>
              </a:rPr>
              <a:t>archivuje po </a:t>
            </a:r>
            <a:r>
              <a:rPr lang="cs-CZ" sz="2400" dirty="0">
                <a:latin typeface="+mn-lt"/>
              </a:rPr>
              <a:t>dobu 5 let </a:t>
            </a:r>
            <a:r>
              <a:rPr lang="cs-CZ" sz="2400" b="1" dirty="0" smtClean="0">
                <a:solidFill>
                  <a:schemeClr val="accent6"/>
                </a:solidFill>
                <a:latin typeface="+mn-lt"/>
              </a:rPr>
              <a:t>průkaznou evidenci </a:t>
            </a:r>
            <a:r>
              <a:rPr lang="cs-CZ" dirty="0" smtClean="0">
                <a:solidFill>
                  <a:schemeClr val="accent6"/>
                </a:solidFill>
                <a:latin typeface="+mn-lt"/>
              </a:rPr>
              <a:t>!!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+mn-lt"/>
              </a:rPr>
              <a:t>oznámení o kácení nebo číslo povolení, pokud je vyžadováno zákonem č. 114/1992 Sb., o ochraně přírody a krajiny nebo konstatování, že kácení či ořez bylo provedeno bez povolení v souladu s § 3 vyhlášky č. </a:t>
            </a:r>
            <a:r>
              <a:rPr lang="cs-CZ" sz="2000" smtClean="0">
                <a:latin typeface="+mn-lt"/>
              </a:rPr>
              <a:t>222/2014 </a:t>
            </a:r>
            <a:r>
              <a:rPr lang="cs-CZ" sz="2000" dirty="0">
                <a:latin typeface="+mn-lt"/>
              </a:rPr>
              <a:t>Sb.,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+mn-lt"/>
              </a:rPr>
              <a:t>množství vytěženého dřeva (nebo těžebních zbytků či ořezů) vyjádřené v objemu, hmotnosti nebo počtu jednotek (na základě měření, nebo na základě odborného odhadu),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+mn-lt"/>
              </a:rPr>
              <a:t>druh dřeviny,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+mn-lt"/>
              </a:rPr>
              <a:t>datum prodeje dřeva (klestu, štěpky či výrobku z něj),</a:t>
            </a:r>
          </a:p>
          <a:p>
            <a:pPr marL="342900" lvl="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+mn-lt"/>
              </a:rPr>
              <a:t>identifikace odběratele dřeva (klestu, štěpky či výrobku z něj).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609480" y="2597376"/>
            <a:ext cx="698709" cy="48463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778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Obrázek 3"/>
          <p:cNvPicPr/>
          <p:nvPr/>
        </p:nvPicPr>
        <p:blipFill rotWithShape="1">
          <a:blip r:embed="rId2"/>
          <a:srcRect t="-392" b="392"/>
          <a:stretch/>
        </p:blipFill>
        <p:spPr>
          <a:xfrm>
            <a:off x="1691131" y="722520"/>
            <a:ext cx="9128880" cy="5486040"/>
          </a:xfrm>
          <a:prstGeom prst="rect">
            <a:avLst/>
          </a:prstGeom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19312" y="3111597"/>
            <a:ext cx="647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FF00"/>
                </a:solidFill>
              </a:rPr>
              <a:t>Děkujeme za pozornost.</a:t>
            </a:r>
            <a:endParaRPr lang="cs-CZ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Základní legislativa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838080" y="1445400"/>
            <a:ext cx="10515240" cy="473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47675" indent="-447675">
              <a:spcBef>
                <a:spcPts val="1200"/>
              </a:spcBef>
              <a:spcAft>
                <a:spcPts val="0"/>
              </a:spcAft>
              <a:tabLst>
                <a:tab pos="2063750" algn="l"/>
              </a:tabLst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Prováděcí nařízení Komise EU č.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607/2012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ze dne 6. července 2012, o prováděcích pravidlech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pro systém náležité péče a pro četnost a povahu kontrol kontrolních organizací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47675" indent="-447675">
              <a:spcBef>
                <a:spcPts val="1200"/>
              </a:spcBef>
              <a:spcAft>
                <a:spcPts val="0"/>
              </a:spcAft>
              <a:tabLst>
                <a:tab pos="2063750" algn="l"/>
              </a:tabLst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Nařízení Komise v přenesené pravomoci (EU)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č.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363/2012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ze dne 23. února 2012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o procedurálních pravidlech pro uznávání kontrolních organizací a odejímání takových uznání</a:t>
            </a:r>
            <a:endParaRPr lang="cs-CZ" sz="2400" i="1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Nařízení Rady (EHS)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č. 2658/87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 celní a statistické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nomenklatuře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o společném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celním sazebníku.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Základní legislativa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686765" y="1341124"/>
            <a:ext cx="10515240" cy="47477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ts val="600"/>
              </a:spcBef>
              <a:tabLst>
                <a:tab pos="2063750" algn="l"/>
              </a:tabLst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nařízení Evropského parlamentu a Rady EU č.995/2010 ze dne 20.10.2010 – zkráceně:</a:t>
            </a:r>
          </a:p>
          <a:p>
            <a:pPr>
              <a:spcBef>
                <a:spcPts val="600"/>
              </a:spcBef>
              <a:tabLst>
                <a:tab pos="2063750" algn="l"/>
              </a:tabLst>
              <a:defRPr/>
            </a:pPr>
            <a:r>
              <a:rPr lang="cs-C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EUTR</a:t>
            </a:r>
            <a:r>
              <a:rPr lang="cs-CZ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EU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Timber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regulation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2063750" algn="l"/>
              </a:tabLst>
              <a:defRPr/>
            </a:pPr>
            <a:r>
              <a:rPr lang="cs-C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CESNAP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spc="-20" dirty="0" smtClean="0">
                <a:latin typeface="Arial" pitchFamily="34" charset="0"/>
                <a:cs typeface="Arial" pitchFamily="34" charset="0"/>
              </a:rPr>
              <a:t>Centrální </a:t>
            </a:r>
            <a:r>
              <a:rPr lang="cs-CZ" sz="2400" spc="-20" dirty="0">
                <a:latin typeface="Arial" pitchFamily="34" charset="0"/>
                <a:cs typeface="Arial" pitchFamily="34" charset="0"/>
              </a:rPr>
              <a:t>evidence systému náležité </a:t>
            </a:r>
            <a:r>
              <a:rPr lang="cs-CZ" sz="2400" spc="-20" dirty="0" smtClean="0">
                <a:latin typeface="Arial" pitchFamily="34" charset="0"/>
                <a:cs typeface="Arial" pitchFamily="34" charset="0"/>
              </a:rPr>
              <a:t>péče</a:t>
            </a:r>
          </a:p>
          <a:p>
            <a:pPr>
              <a:spcBef>
                <a:spcPts val="600"/>
              </a:spcBef>
              <a:tabLst>
                <a:tab pos="2063750" algn="l"/>
              </a:tabLst>
              <a:defRPr/>
            </a:pPr>
            <a:endParaRPr lang="cs-CZ" spc="-2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2063750" algn="l"/>
              </a:tabLst>
              <a:defRPr/>
            </a:pPr>
            <a:endParaRPr lang="cs-CZ" spc="-2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Zákon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č.226/2013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Sb., o uvádění dřeva a dřevařských výrobků na trh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                                                                      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účinný 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 1.9.2013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Vyhláška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č.285/2013 Sb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., o rozsahu a způsobu předávání informací do centrální evidence hospodářskými subjekty a orgány státní správy v oblasti uvádění dřeva a dřevařských výrobků na trh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účinná 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 1.10.2013</a:t>
            </a:r>
          </a:p>
          <a:p>
            <a:pPr>
              <a:spcBef>
                <a:spcPts val="600"/>
              </a:spcBef>
              <a:tabLst>
                <a:tab pos="2063750" algn="l"/>
              </a:tabLst>
              <a:defRPr/>
            </a:pPr>
            <a:endParaRPr lang="cs-CZ" spc="-2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2063750" algn="l"/>
              </a:tabLst>
              <a:defRPr/>
            </a:pPr>
            <a:endParaRPr lang="cs-CZ" spc="-2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CustomShape 3"/>
          <p:cNvSpPr/>
          <p:nvPr/>
        </p:nvSpPr>
        <p:spPr>
          <a:xfrm rot="2700000">
            <a:off x="2394672" y="3143729"/>
            <a:ext cx="443880" cy="4251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4"/>
          <p:cNvSpPr/>
          <p:nvPr/>
        </p:nvSpPr>
        <p:spPr>
          <a:xfrm rot="5400000">
            <a:off x="2319640" y="2247409"/>
            <a:ext cx="588877" cy="60943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5"/>
          <p:cNvSpPr/>
          <p:nvPr/>
        </p:nvSpPr>
        <p:spPr>
          <a:xfrm rot="2700000">
            <a:off x="2817210" y="2759101"/>
            <a:ext cx="445680" cy="443880"/>
          </a:xfrm>
          <a:custGeom>
            <a:avLst/>
            <a:gdLst/>
            <a:ahLst/>
            <a:cxnLst/>
            <a:rect l="0" t="0" r="r" b="b"/>
            <a:pathLst>
              <a:path w="140960" h="141931">
                <a:moveTo>
                  <a:pt x="140959" y="141458"/>
                </a:moveTo>
                <a:lnTo>
                  <a:pt x="0" y="141930"/>
                </a:lnTo>
                <a:lnTo>
                  <a:pt x="140029" y="0"/>
                </a:lnTo>
                <a:lnTo>
                  <a:pt x="140959" y="141458"/>
                </a:lnTo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6"/>
          <p:cNvSpPr/>
          <p:nvPr/>
        </p:nvSpPr>
        <p:spPr>
          <a:xfrm rot="2700000">
            <a:off x="2003607" y="2759101"/>
            <a:ext cx="445680" cy="443880"/>
          </a:xfrm>
          <a:custGeom>
            <a:avLst/>
            <a:gdLst/>
            <a:ahLst/>
            <a:cxnLst/>
            <a:rect l="0" t="0" r="r" b="b"/>
            <a:pathLst>
              <a:path w="140960" h="141931">
                <a:moveTo>
                  <a:pt x="140959" y="141458"/>
                </a:moveTo>
                <a:lnTo>
                  <a:pt x="0" y="141930"/>
                </a:lnTo>
                <a:lnTo>
                  <a:pt x="140029" y="0"/>
                </a:lnTo>
                <a:lnTo>
                  <a:pt x="140959" y="141458"/>
                </a:lnTo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>
                <a:solidFill>
                  <a:srgbClr val="000000"/>
                </a:solidFill>
                <a:latin typeface="Calibri Light"/>
              </a:rPr>
              <a:t>Základní povinnosti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743294" y="1581374"/>
            <a:ext cx="10515240" cy="459514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3200" b="1" strike="noStrike" dirty="0">
                <a:solidFill>
                  <a:srgbClr val="ED7D31"/>
                </a:solidFill>
                <a:latin typeface="Arial"/>
              </a:rPr>
              <a:t>Zásadní opatření nařízení</a:t>
            </a:r>
            <a:endParaRPr dirty="0"/>
          </a:p>
          <a:p>
            <a:pPr marL="1080000" lvl="1" indent="-1008000" algn="just">
              <a:lnSpc>
                <a:spcPct val="100000"/>
              </a:lnSpc>
              <a:buSzPct val="105000"/>
              <a:buFont typeface="Calibri Light"/>
              <a:buAutoNum type="arabicPeriod"/>
            </a:pPr>
            <a:r>
              <a:rPr lang="cs-CZ" sz="3200" strike="noStrike" dirty="0">
                <a:solidFill>
                  <a:srgbClr val="000000"/>
                </a:solidFill>
              </a:rPr>
              <a:t>zákaz uvádět nezákonně vytěžené dřevo či dřevařské výrobky z tohoto dřeva </a:t>
            </a:r>
            <a:r>
              <a:rPr lang="cs-CZ" sz="3200" b="1" strike="noStrike" dirty="0">
                <a:solidFill>
                  <a:srgbClr val="000000"/>
                </a:solidFill>
              </a:rPr>
              <a:t>poprvé</a:t>
            </a:r>
            <a:r>
              <a:rPr lang="cs-CZ" sz="3200" strike="noStrike" dirty="0">
                <a:solidFill>
                  <a:srgbClr val="000000"/>
                </a:solidFill>
              </a:rPr>
              <a:t> na vnitřní trh</a:t>
            </a:r>
            <a:r>
              <a:rPr lang="cs-CZ" sz="3200" strike="noStrike" dirty="0" smtClean="0">
                <a:solidFill>
                  <a:srgbClr val="000000"/>
                </a:solidFill>
              </a:rPr>
              <a:t>...</a:t>
            </a:r>
          </a:p>
          <a:p>
            <a:pPr lvl="1" algn="just">
              <a:lnSpc>
                <a:spcPct val="100000"/>
              </a:lnSpc>
              <a:buSzPct val="105000"/>
              <a:buFont typeface="Calibri Light"/>
              <a:buAutoNum type="arabicPeriod"/>
            </a:pPr>
            <a:endParaRPr sz="3200" dirty="0"/>
          </a:p>
          <a:p>
            <a:pPr marL="1080000" lvl="1" indent="-1008000">
              <a:lnSpc>
                <a:spcPct val="100000"/>
              </a:lnSpc>
              <a:buSzPct val="105000"/>
              <a:buFont typeface="Calibri Light"/>
              <a:buAutoNum type="arabicPeriod"/>
            </a:pPr>
            <a:r>
              <a:rPr lang="cs-CZ" sz="3200" strike="noStrike" dirty="0">
                <a:solidFill>
                  <a:srgbClr val="000000"/>
                </a:solidFill>
              </a:rPr>
              <a:t>zavádí </a:t>
            </a:r>
            <a:r>
              <a:rPr lang="cs-CZ" sz="3200" b="1" strike="noStrike" dirty="0">
                <a:solidFill>
                  <a:srgbClr val="000000"/>
                </a:solidFill>
              </a:rPr>
              <a:t>systém náležité </a:t>
            </a:r>
            <a:r>
              <a:rPr lang="cs-CZ" sz="3200" b="1" strike="noStrike" dirty="0" smtClean="0">
                <a:solidFill>
                  <a:srgbClr val="000000"/>
                </a:solidFill>
              </a:rPr>
              <a:t>péče</a:t>
            </a:r>
          </a:p>
          <a:p>
            <a:pPr lvl="1">
              <a:lnSpc>
                <a:spcPct val="100000"/>
              </a:lnSpc>
              <a:buSzPct val="105000"/>
            </a:pPr>
            <a:endParaRPr sz="3200" dirty="0"/>
          </a:p>
          <a:p>
            <a:pPr marL="1080000" lvl="1" indent="-1008000">
              <a:lnSpc>
                <a:spcPct val="100000"/>
              </a:lnSpc>
              <a:buSzPct val="105000"/>
              <a:buFont typeface="+mj-lt"/>
              <a:buAutoNum type="arabicPeriod" startAt="3"/>
            </a:pPr>
            <a:r>
              <a:rPr lang="cs-CZ" sz="3200" strike="noStrike" dirty="0">
                <a:solidFill>
                  <a:srgbClr val="000000"/>
                </a:solidFill>
              </a:rPr>
              <a:t>povinnost možnosti zpětného vysledování</a:t>
            </a:r>
            <a:endParaRPr sz="3200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42" name="CustomShape 3"/>
          <p:cNvSpPr/>
          <p:nvPr/>
        </p:nvSpPr>
        <p:spPr>
          <a:xfrm>
            <a:off x="1378864" y="2163494"/>
            <a:ext cx="471600" cy="41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4"/>
          <p:cNvSpPr/>
          <p:nvPr/>
        </p:nvSpPr>
        <p:spPr>
          <a:xfrm>
            <a:off x="1378864" y="4165274"/>
            <a:ext cx="471600" cy="4082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378864" y="5108427"/>
            <a:ext cx="471600" cy="45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dirty="0">
                <a:solidFill>
                  <a:srgbClr val="000000"/>
                </a:solidFill>
                <a:latin typeface="Calibri Light"/>
              </a:rPr>
              <a:t>Základní terminologie</a:t>
            </a:r>
            <a:endParaRPr dirty="0"/>
          </a:p>
        </p:txBody>
      </p:sp>
      <p:sp>
        <p:nvSpPr>
          <p:cNvPr id="14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strike="noStrike" dirty="0">
                <a:solidFill>
                  <a:srgbClr val="000000"/>
                </a:solidFill>
                <a:latin typeface="Arial"/>
              </a:rPr>
              <a:t>pro účely nařízení se rozumí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3200" strike="noStrike" dirty="0">
                <a:solidFill>
                  <a:srgbClr val="ED7D31"/>
                </a:solidFill>
                <a:latin typeface="Arial"/>
              </a:rPr>
              <a:t>Dřevem a dřevařskými výrobky</a:t>
            </a:r>
            <a:r>
              <a:rPr lang="cs-CZ" sz="3200" strike="noStrike" dirty="0">
                <a:solidFill>
                  <a:srgbClr val="C00000"/>
                </a:solidFill>
                <a:latin typeface="Arial"/>
              </a:rPr>
              <a:t>
</a:t>
            </a:r>
            <a:r>
              <a:rPr lang="cs-CZ" sz="3200" strike="noStrike" dirty="0">
                <a:solidFill>
                  <a:srgbClr val="000000"/>
                </a:solidFill>
                <a:latin typeface="Arial"/>
              </a:rPr>
              <a:t>dřevo a dřevařské výrobky uvedené v příloze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2800" i="1" strike="noStrike" dirty="0">
                <a:solidFill>
                  <a:srgbClr val="808080"/>
                </a:solidFill>
                <a:latin typeface="Arial"/>
              </a:rPr>
              <a:t>Dřevo a dřevařské výrobky, na něž se vztahuje toto nařízení, podle svého zařazení v kombinované nomenklatuře uvedené v příloze I. nařízení Rady EHS č. 2658/87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dirty="0">
                <a:solidFill>
                  <a:srgbClr val="000000"/>
                </a:solidFill>
                <a:latin typeface="Calibri Light"/>
              </a:rPr>
              <a:t>Základní terminologie</a:t>
            </a:r>
            <a:endParaRPr dirty="0"/>
          </a:p>
        </p:txBody>
      </p:sp>
      <p:sp>
        <p:nvSpPr>
          <p:cNvPr id="148" name="TextShape 2"/>
          <p:cNvSpPr txBox="1"/>
          <p:nvPr/>
        </p:nvSpPr>
        <p:spPr>
          <a:xfrm>
            <a:off x="838080" y="1857833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strike="noStrike" dirty="0">
                <a:solidFill>
                  <a:srgbClr val="000000"/>
                </a:solidFill>
              </a:rPr>
              <a:t>Zákon 226/2013 Sb. § 2</a:t>
            </a:r>
            <a:endParaRPr sz="2800"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b="1" strike="noStrike" dirty="0">
                <a:solidFill>
                  <a:srgbClr val="000000"/>
                </a:solidFill>
                <a:cs typeface="Arial" panose="020B0604020202020204" pitchFamily="34" charset="0"/>
              </a:rPr>
              <a:t>domácí lesní </a:t>
            </a:r>
            <a:r>
              <a:rPr lang="cs-CZ" sz="2800" b="1" strike="noStrike" dirty="0" smtClean="0">
                <a:solidFill>
                  <a:srgbClr val="000000"/>
                </a:solidFill>
                <a:cs typeface="Arial" panose="020B0604020202020204" pitchFamily="34" charset="0"/>
              </a:rPr>
              <a:t>produkce </a:t>
            </a:r>
            <a:r>
              <a:rPr lang="cs-CZ" sz="2800" strike="noStrike" dirty="0" smtClean="0">
                <a:solidFill>
                  <a:srgbClr val="000000"/>
                </a:solidFill>
                <a:cs typeface="Arial" panose="020B0604020202020204" pitchFamily="34" charset="0"/>
              </a:rPr>
              <a:t>– dřevo vytěžené v lesích na území České republiky a dřevařské výrobky vyrobené z tohoto dřeva </a:t>
            </a:r>
            <a:r>
              <a:rPr lang="cs-CZ" sz="2800" strike="noStrike" dirty="0" smtClean="0">
                <a:solidFill>
                  <a:srgbClr val="000000"/>
                </a:solidFill>
              </a:rPr>
              <a:t> </a:t>
            </a:r>
            <a:endParaRPr sz="2800"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z="2800" b="1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</a:t>
            </a:r>
            <a:r>
              <a:rPr lang="cs-CZ" sz="2800" b="1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produkce </a:t>
            </a:r>
            <a:r>
              <a:rPr lang="cs-CZ" sz="2800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800" b="1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strike="noStrik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dřevo a dřevařské výrobky z jiné než domácí produkce, ostatní produkcí se rozumí také dřevo a dřevařské výrobky pocházející ze dřevin rostoucích a vytěžených mimo les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400" b="1" strike="noStrike" dirty="0">
                <a:solidFill>
                  <a:srgbClr val="000000"/>
                </a:solidFill>
                <a:latin typeface="Calibri Light"/>
              </a:rPr>
              <a:t>Základní terminologie</a:t>
            </a:r>
            <a:endParaRPr dirty="0"/>
          </a:p>
        </p:txBody>
      </p:sp>
      <p:sp>
        <p:nvSpPr>
          <p:cNvPr id="15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endParaRPr dirty="0"/>
          </a:p>
          <a:p>
            <a:pPr marL="180000" indent="-360000" algn="just">
              <a:lnSpc>
                <a:spcPct val="100000"/>
              </a:lnSpc>
            </a:pPr>
            <a:r>
              <a:rPr lang="cs-CZ" sz="2800" strike="noStrike" dirty="0">
                <a:solidFill>
                  <a:schemeClr val="accent6"/>
                </a:solidFill>
                <a:latin typeface="Arial"/>
              </a:rPr>
              <a:t>Výjimkou jsou </a:t>
            </a:r>
            <a:r>
              <a:rPr lang="cs-CZ" sz="2800" strike="noStrike" dirty="0">
                <a:solidFill>
                  <a:srgbClr val="000000"/>
                </a:solidFill>
                <a:latin typeface="Arial"/>
              </a:rPr>
              <a:t>dřevařské výrobky či součástí takových výrobků, které byly vyrobeny ze dřeva nebo dřevařských výrobků, které již dokončily svůj cyklus použitelnosti a byly by jinak odstraněny jako </a:t>
            </a:r>
            <a:r>
              <a:rPr lang="cs-CZ" sz="2800" b="1" strike="noStrike" dirty="0">
                <a:solidFill>
                  <a:schemeClr val="accent6"/>
                </a:solidFill>
                <a:latin typeface="Arial"/>
              </a:rPr>
              <a:t>odpad</a:t>
            </a:r>
            <a:r>
              <a:rPr lang="cs-CZ" sz="2800" strike="noStrike" dirty="0">
                <a:solidFill>
                  <a:srgbClr val="000000"/>
                </a:solidFill>
                <a:latin typeface="Arial"/>
              </a:rPr>
              <a:t>,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2800" i="1" strike="noStrike" dirty="0">
                <a:solidFill>
                  <a:srgbClr val="808080"/>
                </a:solidFill>
                <a:latin typeface="Arial"/>
              </a:rPr>
              <a:t>ve smyslu čl. 3 odst. 1 směrnice Evropského parlamentu a Rady 2008/98/ES ze dne 19. listopadu 2008 o odpadech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1752</Words>
  <Application>Microsoft Office PowerPoint</Application>
  <PresentationFormat>Širokoúhlá obrazovka</PresentationFormat>
  <Paragraphs>238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DejaVu Sans</vt:lpstr>
      <vt:lpstr>StarSymbol</vt:lpstr>
      <vt:lpstr>Wingdings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Systém náležité péče
druhá část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Dotčené orgány ochrany přírody</vt:lpstr>
      <vt:lpstr>Nelesní produkce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FRIEDRICHOVÁ Hana Ing.</dc:creator>
  <cp:lastModifiedBy>FRIEDRICHOVÁ Hana Ing.</cp:lastModifiedBy>
  <cp:revision>58</cp:revision>
  <dcterms:modified xsi:type="dcterms:W3CDTF">2017-02-09T11:29:23Z</dcterms:modified>
</cp:coreProperties>
</file>