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563" r:id="rId2"/>
    <p:sldId id="649" r:id="rId3"/>
    <p:sldId id="760" r:id="rId4"/>
    <p:sldId id="761" r:id="rId5"/>
    <p:sldId id="762" r:id="rId6"/>
    <p:sldId id="773" r:id="rId7"/>
    <p:sldId id="763" r:id="rId8"/>
    <p:sldId id="774" r:id="rId9"/>
    <p:sldId id="775" r:id="rId10"/>
    <p:sldId id="776" r:id="rId11"/>
    <p:sldId id="583" r:id="rId12"/>
  </p:sldIdLst>
  <p:sldSz cx="9144000" cy="5143500" type="screen16x9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C00"/>
    <a:srgbClr val="003B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707" autoAdjust="0"/>
  </p:normalViewPr>
  <p:slideViewPr>
    <p:cSldViewPr>
      <p:cViewPr varScale="1">
        <p:scale>
          <a:sx n="92" d="100"/>
          <a:sy n="92" d="100"/>
        </p:scale>
        <p:origin x="75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3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42" y="-9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cs-CZ" sz="1000">
                <a:latin typeface="Tahoma" pitchFamily="34" charset="0"/>
                <a:cs typeface="Tahoma" pitchFamily="34" charset="0"/>
              </a:rPr>
              <a:t>David W. Novák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cs-CZ" sz="1000">
                <a:latin typeface="Tahoma" pitchFamily="34" charset="0"/>
                <a:cs typeface="Tahoma" pitchFamily="34" charset="0"/>
              </a:rPr>
              <a:t>12. prosince 2018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cs-CZ" sz="1000">
                <a:latin typeface="Tahoma" pitchFamily="34" charset="0"/>
                <a:cs typeface="Tahoma" pitchFamily="34" charset="0"/>
              </a:rPr>
              <a:t>Místní akční plán Frýdek-Místek II</a:t>
            </a:r>
            <a:endParaRPr lang="cs-CZ" sz="1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A2C2638-29A7-4717-8323-549A1E133F25}" type="slidenum">
              <a:rPr lang="cs-CZ" sz="1000" smtClean="0">
                <a:latin typeface="Tahoma" pitchFamily="34" charset="0"/>
                <a:cs typeface="Tahoma" pitchFamily="34" charset="0"/>
              </a:rPr>
              <a:t>‹#›</a:t>
            </a:fld>
            <a:endParaRPr lang="cs-CZ" sz="100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4491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0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David W. Novák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0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cs-CZ"/>
              <a:t>12. prosince 2018</a:t>
            </a:r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0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000">
                <a:latin typeface="Tahoma" pitchFamily="34" charset="0"/>
                <a:cs typeface="Tahoma" pitchFamily="34" charset="0"/>
              </a:defRPr>
            </a:lvl1pPr>
          </a:lstStyle>
          <a:p>
            <a:fld id="{8B72A26B-B805-4D00-84CE-89D67660E5B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878317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Tahoma" pitchFamily="34" charset="0"/>
        <a:cs typeface="Tahoma" pitchFamily="34" charset="0"/>
      </a:defRPr>
    </a:lvl1pPr>
    <a:lvl2pPr marL="457200" algn="l" defTabSz="914400" rtl="0" eaLnBrk="1" latinLnBrk="0" hangingPunct="1">
      <a:defRPr sz="1000" kern="1200">
        <a:solidFill>
          <a:schemeClr val="tx1"/>
        </a:solidFill>
        <a:latin typeface="+mn-lt"/>
        <a:ea typeface="Tahoma" pitchFamily="34" charset="0"/>
        <a:cs typeface="+mn-cs"/>
      </a:defRPr>
    </a:lvl2pPr>
    <a:lvl3pPr marL="914400" algn="l" defTabSz="914400" rtl="0" eaLnBrk="1" latinLnBrk="0" hangingPunct="1">
      <a:defRPr sz="1000" kern="1200">
        <a:solidFill>
          <a:schemeClr val="tx1"/>
        </a:solidFill>
        <a:latin typeface="+mn-lt"/>
        <a:ea typeface="Tahoma" pitchFamily="34" charset="0"/>
        <a:cs typeface="+mn-cs"/>
      </a:defRPr>
    </a:lvl3pPr>
    <a:lvl4pPr marL="1371600" algn="l" defTabSz="914400" rtl="0" eaLnBrk="1" latinLnBrk="0" hangingPunct="1">
      <a:defRPr sz="1000" kern="1200">
        <a:solidFill>
          <a:schemeClr val="tx1"/>
        </a:solidFill>
        <a:latin typeface="+mn-lt"/>
        <a:ea typeface="Tahoma" pitchFamily="34" charset="0"/>
        <a:cs typeface="+mn-cs"/>
      </a:defRPr>
    </a:lvl4pPr>
    <a:lvl5pPr marL="1828800" algn="l" defTabSz="914400" rtl="0" eaLnBrk="1" latinLnBrk="0" hangingPunct="1">
      <a:defRPr sz="1000" kern="1200">
        <a:solidFill>
          <a:schemeClr val="tx1"/>
        </a:solidFill>
        <a:latin typeface="+mn-lt"/>
        <a:ea typeface="Tahoma" pitchFamily="34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/>
              <a:t>David W. Novák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/>
              <a:t>12. prosince 2018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B72A26B-B805-4D00-84CE-89D67660E5B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72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/>
              <a:t>David W. Novák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/>
              <a:t>12. prosince 2018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B72A26B-B805-4D00-84CE-89D67660E5B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82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cs-CZ"/>
              <a:t>David W. Novák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cs-CZ"/>
              <a:t>12. prosince 2018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B72A26B-B805-4D00-84CE-89D67660E5B8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669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16478" y="1131590"/>
            <a:ext cx="6311044" cy="1656184"/>
          </a:xfrm>
          <a:prstGeom prst="rect">
            <a:avLst/>
          </a:prstGeom>
        </p:spPr>
        <p:txBody>
          <a:bodyPr anchor="b"/>
          <a:lstStyle>
            <a:lvl1pPr algn="ctr">
              <a:defRPr sz="3200">
                <a:solidFill>
                  <a:srgbClr val="FF6600"/>
                </a:solidFill>
                <a:latin typeface="Segoe Print" pitchFamily="2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16" name="Zástupný symbol pro text 2"/>
          <p:cNvSpPr>
            <a:spLocks noGrp="1"/>
          </p:cNvSpPr>
          <p:nvPr>
            <p:ph idx="1"/>
          </p:nvPr>
        </p:nvSpPr>
        <p:spPr>
          <a:xfrm>
            <a:off x="2843808" y="3075806"/>
            <a:ext cx="3456384" cy="7920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Segoe Print" pitchFamily="2" charset="0"/>
              </a:defRPr>
            </a:lvl1pPr>
            <a:lvl2pPr>
              <a:defRPr sz="1800">
                <a:solidFill>
                  <a:schemeClr val="bg1"/>
                </a:solidFill>
                <a:latin typeface="Segoe Print" pitchFamily="2" charset="0"/>
              </a:defRPr>
            </a:lvl2pPr>
            <a:lvl3pPr>
              <a:defRPr sz="1800">
                <a:solidFill>
                  <a:schemeClr val="bg1"/>
                </a:solidFill>
                <a:latin typeface="Segoe Print" pitchFamily="2" charset="0"/>
              </a:defRPr>
            </a:lvl3pPr>
            <a:lvl4pPr>
              <a:defRPr sz="1800">
                <a:solidFill>
                  <a:schemeClr val="bg1"/>
                </a:solidFill>
                <a:latin typeface="Segoe Print" pitchFamily="2" charset="0"/>
              </a:defRPr>
            </a:lvl4pPr>
            <a:lvl5pPr>
              <a:defRPr sz="1800">
                <a:solidFill>
                  <a:schemeClr val="bg1"/>
                </a:solidFill>
                <a:latin typeface="Segoe Print" pitchFamily="2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55589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"/>
            <a:ext cx="9144000" cy="1419225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7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52939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 s otázk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875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281113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uze nadpis s upozorněn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875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785414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9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0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99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  <a:ln w="19050">
            <a:noFill/>
          </a:ln>
        </p:spPr>
        <p:txBody>
          <a:bodyPr>
            <a:normAutofit/>
          </a:bodyPr>
          <a:lstStyle>
            <a:lvl1pPr marL="0" indent="0">
              <a:buNone/>
              <a:defRPr sz="2000">
                <a:latin typeface="Tahoma" pitchFamily="34" charset="0"/>
                <a:cs typeface="Tahom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</a:p>
        </p:txBody>
      </p:sp>
    </p:spTree>
    <p:extLst>
      <p:ext uri="{BB962C8B-B14F-4D97-AF65-F5344CB8AC3E}">
        <p14:creationId xmlns:p14="http://schemas.microsoft.com/office/powerpoint/2010/main" val="19100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5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6" name="Zástupný symbol pro text 2"/>
          <p:cNvSpPr>
            <a:spLocks noGrp="1"/>
          </p:cNvSpPr>
          <p:nvPr>
            <p:ph idx="1"/>
          </p:nvPr>
        </p:nvSpPr>
        <p:spPr>
          <a:xfrm>
            <a:off x="467544" y="1923679"/>
            <a:ext cx="8219256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"/>
            <a:ext cx="9144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45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bli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"/>
            <a:ext cx="9144000" cy="1419225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151659"/>
            <a:ext cx="8218800" cy="128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46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 s otázk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875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1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2" name="Zástupný symbol pro text 2"/>
          <p:cNvSpPr>
            <a:spLocks noGrp="1"/>
          </p:cNvSpPr>
          <p:nvPr>
            <p:ph idx="1"/>
          </p:nvPr>
        </p:nvSpPr>
        <p:spPr>
          <a:xfrm>
            <a:off x="467544" y="1923679"/>
            <a:ext cx="8219256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3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4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68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 s upozorněn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875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0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11" name="Zástupný symbol pro text 2"/>
          <p:cNvSpPr>
            <a:spLocks noGrp="1"/>
          </p:cNvSpPr>
          <p:nvPr>
            <p:ph idx="1"/>
          </p:nvPr>
        </p:nvSpPr>
        <p:spPr>
          <a:xfrm>
            <a:off x="467544" y="1923679"/>
            <a:ext cx="8219256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2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4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377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"/>
            <a:ext cx="9144000" cy="1419225"/>
          </a:xfrm>
          <a:prstGeom prst="rect">
            <a:avLst/>
          </a:prstGeom>
        </p:spPr>
      </p:pic>
      <p:sp>
        <p:nvSpPr>
          <p:cNvPr id="14" name="Zástupný symbol pro text 2"/>
          <p:cNvSpPr>
            <a:spLocks noGrp="1"/>
          </p:cNvSpPr>
          <p:nvPr>
            <p:ph idx="1"/>
          </p:nvPr>
        </p:nvSpPr>
        <p:spPr>
          <a:xfrm>
            <a:off x="467544" y="2211710"/>
            <a:ext cx="8219256" cy="360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sz="1500" b="1"/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5" name="Zástupný symbol pro text 2"/>
          <p:cNvSpPr>
            <a:spLocks noGrp="1"/>
          </p:cNvSpPr>
          <p:nvPr>
            <p:ph idx="10"/>
          </p:nvPr>
        </p:nvSpPr>
        <p:spPr>
          <a:xfrm>
            <a:off x="467544" y="2643758"/>
            <a:ext cx="8219256" cy="165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8000" y="1634400"/>
            <a:ext cx="8218800" cy="504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pic>
        <p:nvPicPr>
          <p:cNvPr id="19" name="Obrázek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20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21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22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83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480" y="1923678"/>
            <a:ext cx="4032000" cy="23762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>
                <a:latin typeface="Tahoma" pitchFamily="34" charset="0"/>
                <a:cs typeface="Tahoma" pitchFamily="34" charset="0"/>
              </a:defRPr>
            </a:lvl1pPr>
            <a:lvl2pPr>
              <a:defRPr sz="1500">
                <a:latin typeface="Tahoma" pitchFamily="34" charset="0"/>
                <a:cs typeface="Tahoma" pitchFamily="34" charset="0"/>
              </a:defRPr>
            </a:lvl2pPr>
            <a:lvl3pPr>
              <a:defRPr sz="1500">
                <a:latin typeface="Tahoma" pitchFamily="34" charset="0"/>
                <a:cs typeface="Tahoma" pitchFamily="34" charset="0"/>
              </a:defRPr>
            </a:lvl3pPr>
            <a:lvl4pPr>
              <a:defRPr sz="1500">
                <a:latin typeface="Tahoma" pitchFamily="34" charset="0"/>
                <a:cs typeface="Tahoma" pitchFamily="34" charset="0"/>
              </a:defRPr>
            </a:lvl4pPr>
            <a:lvl5pPr>
              <a:defRPr sz="1500">
                <a:latin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456" y="1923678"/>
            <a:ext cx="4032000" cy="23762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>
                <a:latin typeface="Tahoma" pitchFamily="34" charset="0"/>
                <a:cs typeface="Tahoma" pitchFamily="34" charset="0"/>
              </a:defRPr>
            </a:lvl1pPr>
            <a:lvl2pPr>
              <a:defRPr sz="1500">
                <a:latin typeface="Tahoma" pitchFamily="34" charset="0"/>
                <a:cs typeface="Tahoma" pitchFamily="34" charset="0"/>
              </a:defRPr>
            </a:lvl2pPr>
            <a:lvl3pPr>
              <a:defRPr sz="1500">
                <a:latin typeface="Tahoma" pitchFamily="34" charset="0"/>
                <a:cs typeface="Tahoma" pitchFamily="34" charset="0"/>
              </a:defRPr>
            </a:lvl3pPr>
            <a:lvl4pPr>
              <a:defRPr sz="1500">
                <a:latin typeface="Tahoma" pitchFamily="34" charset="0"/>
                <a:cs typeface="Tahoma" pitchFamily="34" charset="0"/>
              </a:defRPr>
            </a:lvl4pPr>
            <a:lvl5pPr>
              <a:defRPr sz="1500">
                <a:latin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"/>
            <a:ext cx="9144000" cy="1419225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1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1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1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9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04699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otázk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8750"/>
          </a:xfrm>
          <a:prstGeom prst="rect">
            <a:avLst/>
          </a:prstGeom>
        </p:spPr>
      </p:pic>
      <p:sp>
        <p:nvSpPr>
          <p:cNvPr id="14" name="Zástupný symbol pro obsah 2"/>
          <p:cNvSpPr>
            <a:spLocks noGrp="1"/>
          </p:cNvSpPr>
          <p:nvPr>
            <p:ph sz="half" idx="1"/>
          </p:nvPr>
        </p:nvSpPr>
        <p:spPr>
          <a:xfrm>
            <a:off x="467480" y="1923678"/>
            <a:ext cx="4032000" cy="23762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>
                <a:latin typeface="Tahoma" pitchFamily="34" charset="0"/>
                <a:cs typeface="Tahoma" pitchFamily="34" charset="0"/>
              </a:defRPr>
            </a:lvl1pPr>
            <a:lvl2pPr>
              <a:defRPr sz="1500">
                <a:latin typeface="Tahoma" pitchFamily="34" charset="0"/>
                <a:cs typeface="Tahoma" pitchFamily="34" charset="0"/>
              </a:defRPr>
            </a:lvl2pPr>
            <a:lvl3pPr>
              <a:defRPr sz="1500">
                <a:latin typeface="Tahoma" pitchFamily="34" charset="0"/>
                <a:cs typeface="Tahoma" pitchFamily="34" charset="0"/>
              </a:defRPr>
            </a:lvl3pPr>
            <a:lvl4pPr>
              <a:defRPr sz="1500">
                <a:latin typeface="Tahoma" pitchFamily="34" charset="0"/>
                <a:cs typeface="Tahoma" pitchFamily="34" charset="0"/>
              </a:defRPr>
            </a:lvl4pPr>
            <a:lvl5pPr>
              <a:defRPr sz="1500">
                <a:latin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9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456" y="1923678"/>
            <a:ext cx="4032000" cy="23762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>
                <a:latin typeface="Tahoma" pitchFamily="34" charset="0"/>
                <a:cs typeface="Tahoma" pitchFamily="34" charset="0"/>
              </a:defRPr>
            </a:lvl1pPr>
            <a:lvl2pPr>
              <a:defRPr sz="1500">
                <a:latin typeface="Tahoma" pitchFamily="34" charset="0"/>
                <a:cs typeface="Tahoma" pitchFamily="34" charset="0"/>
              </a:defRPr>
            </a:lvl2pPr>
            <a:lvl3pPr>
              <a:defRPr sz="1500">
                <a:latin typeface="Tahoma" pitchFamily="34" charset="0"/>
                <a:cs typeface="Tahoma" pitchFamily="34" charset="0"/>
              </a:defRPr>
            </a:lvl3pPr>
            <a:lvl4pPr>
              <a:defRPr sz="1500">
                <a:latin typeface="Tahoma" pitchFamily="34" charset="0"/>
                <a:cs typeface="Tahoma" pitchFamily="34" charset="0"/>
              </a:defRPr>
            </a:lvl4pPr>
            <a:lvl5pPr>
              <a:defRPr sz="1500">
                <a:latin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20" name="Obrázek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21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23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2867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s upozorněn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2"/>
          <p:cNvSpPr>
            <a:spLocks noGrp="1"/>
          </p:cNvSpPr>
          <p:nvPr>
            <p:ph sz="half" idx="1"/>
          </p:nvPr>
        </p:nvSpPr>
        <p:spPr>
          <a:xfrm>
            <a:off x="467480" y="1923678"/>
            <a:ext cx="4032000" cy="23762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>
                <a:latin typeface="Tahoma" pitchFamily="34" charset="0"/>
                <a:cs typeface="Tahoma" pitchFamily="34" charset="0"/>
              </a:defRPr>
            </a:lvl1pPr>
            <a:lvl2pPr>
              <a:defRPr sz="1500">
                <a:latin typeface="Tahoma" pitchFamily="34" charset="0"/>
                <a:cs typeface="Tahoma" pitchFamily="34" charset="0"/>
              </a:defRPr>
            </a:lvl2pPr>
            <a:lvl3pPr>
              <a:defRPr sz="1500">
                <a:latin typeface="Tahoma" pitchFamily="34" charset="0"/>
                <a:cs typeface="Tahoma" pitchFamily="34" charset="0"/>
              </a:defRPr>
            </a:lvl3pPr>
            <a:lvl4pPr>
              <a:defRPr sz="1500">
                <a:latin typeface="Tahoma" pitchFamily="34" charset="0"/>
                <a:cs typeface="Tahoma" pitchFamily="34" charset="0"/>
              </a:defRPr>
            </a:lvl4pPr>
            <a:lvl5pPr>
              <a:defRPr sz="1500">
                <a:latin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9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456" y="1923678"/>
            <a:ext cx="4032000" cy="23762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500">
                <a:latin typeface="Tahoma" pitchFamily="34" charset="0"/>
                <a:cs typeface="Tahoma" pitchFamily="34" charset="0"/>
              </a:defRPr>
            </a:lvl1pPr>
            <a:lvl2pPr>
              <a:defRPr sz="1500">
                <a:latin typeface="Tahoma" pitchFamily="34" charset="0"/>
                <a:cs typeface="Tahoma" pitchFamily="34" charset="0"/>
              </a:defRPr>
            </a:lvl2pPr>
            <a:lvl3pPr>
              <a:defRPr sz="1500">
                <a:latin typeface="Tahoma" pitchFamily="34" charset="0"/>
                <a:cs typeface="Tahoma" pitchFamily="34" charset="0"/>
              </a:defRPr>
            </a:lvl3pPr>
            <a:lvl4pPr>
              <a:defRPr sz="1500">
                <a:latin typeface="Tahoma" pitchFamily="34" charset="0"/>
                <a:cs typeface="Tahoma" pitchFamily="34" charset="0"/>
              </a:defRPr>
            </a:lvl4pPr>
            <a:lvl5pPr>
              <a:defRPr sz="1500">
                <a:latin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20" name="Obrázek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412" y="4462042"/>
            <a:ext cx="433044" cy="485972"/>
          </a:xfrm>
          <a:prstGeom prst="rect">
            <a:avLst/>
          </a:prstGeom>
        </p:spPr>
      </p:pic>
      <p:sp>
        <p:nvSpPr>
          <p:cNvPr id="21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67544" y="4608000"/>
            <a:ext cx="13681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12. prosince 2018</a:t>
            </a:r>
          </a:p>
        </p:txBody>
      </p:sp>
      <p:sp>
        <p:nvSpPr>
          <p:cNvPr id="22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195736" y="4608000"/>
            <a:ext cx="54726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i="1">
                <a:solidFill>
                  <a:srgbClr val="FF66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23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44456" y="4606058"/>
            <a:ext cx="432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71FD3C3-5D99-4100-B421-849F95FEDBA6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8750"/>
          </a:xfrm>
          <a:prstGeom prst="rect">
            <a:avLst/>
          </a:prstGeom>
        </p:spPr>
      </p:pic>
      <p:sp>
        <p:nvSpPr>
          <p:cNvPr id="11" name="Zástupný symbol pro nadpis 1"/>
          <p:cNvSpPr>
            <a:spLocks noGrp="1"/>
          </p:cNvSpPr>
          <p:nvPr>
            <p:ph type="title"/>
          </p:nvPr>
        </p:nvSpPr>
        <p:spPr>
          <a:xfrm>
            <a:off x="467544" y="1347615"/>
            <a:ext cx="821925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000">
                <a:solidFill>
                  <a:srgbClr val="003B7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3415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722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60" r:id="rId4"/>
    <p:sldLayoutId id="2147483666" r:id="rId5"/>
    <p:sldLayoutId id="2147483651" r:id="rId6"/>
    <p:sldLayoutId id="2147483652" r:id="rId7"/>
    <p:sldLayoutId id="2147483663" r:id="rId8"/>
    <p:sldLayoutId id="2147483667" r:id="rId9"/>
    <p:sldLayoutId id="2147483654" r:id="rId10"/>
    <p:sldLayoutId id="2147483662" r:id="rId11"/>
    <p:sldLayoutId id="2147483668" r:id="rId12"/>
    <p:sldLayoutId id="2147483655" r:id="rId13"/>
    <p:sldLayoutId id="2147483665" r:id="rId1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0070C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latosova@pobeskydi.cz" TargetMode="External"/><Relationship Id="rId2" Type="http://schemas.openxmlformats.org/officeDocument/2006/relationships/hyperlink" Target="http://www.pobeskydi.cz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Místní akční plán</a:t>
            </a:r>
            <a:br>
              <a:rPr lang="cs-CZ" dirty="0"/>
            </a:br>
            <a:r>
              <a:rPr lang="cs-CZ" dirty="0"/>
              <a:t>Frýdek-Místek 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Zdeňka </a:t>
            </a:r>
            <a:r>
              <a:rPr lang="cs-CZ" dirty="0" err="1"/>
              <a:t>Platošová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3098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971FAD-FB70-43FA-9609-7D0AE571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dobré praxe ze škol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882E36-D29E-47FC-9898-10211819D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vzkazy deváťáků deváťákům</a:t>
            </a:r>
          </a:p>
          <a:p>
            <a:r>
              <a:rPr lang="cs-CZ" dirty="0"/>
              <a:t>rodiče chodí do výuky povyprávět o své práci</a:t>
            </a:r>
          </a:p>
          <a:p>
            <a:r>
              <a:rPr lang="cs-CZ" dirty="0"/>
              <a:t>stáže dítěte v práci u svého rodiče</a:t>
            </a:r>
          </a:p>
          <a:p>
            <a:r>
              <a:rPr lang="cs-CZ" dirty="0"/>
              <a:t>tvorba a rozšiřování databáze zaměstnavatelů i drobných živnostníků</a:t>
            </a:r>
          </a:p>
          <a:p>
            <a:r>
              <a:rPr lang="cs-CZ" dirty="0"/>
              <a:t>letní škola KP, setkávání KP (MAP Karviná)</a:t>
            </a:r>
          </a:p>
          <a:p>
            <a:r>
              <a:rPr lang="cs-CZ" dirty="0"/>
              <a:t>veletrhy škol se mění na veletrhy řemesel</a:t>
            </a:r>
          </a:p>
          <a:p>
            <a:r>
              <a:rPr lang="cs-CZ" dirty="0"/>
              <a:t>+ další viz. podklady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AB9C5F-392B-4913-99E5-4FBA10EFF42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1C8E30-1CED-4836-A8F7-18CFA8BAE9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EB3B88-6CB6-4B10-A2C0-B41E0932A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950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Ing. Zdeňka </a:t>
            </a:r>
            <a:r>
              <a:rPr lang="cs-CZ" dirty="0" err="1"/>
              <a:t>Platošová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cs-CZ" dirty="0"/>
              <a:t>MAS Pobeskydí, z. s.</a:t>
            </a:r>
          </a:p>
          <a:p>
            <a:r>
              <a:rPr lang="cs-CZ" dirty="0"/>
              <a:t>MSPAKT Zaměstnanosti</a:t>
            </a:r>
          </a:p>
          <a:p>
            <a:r>
              <a:rPr lang="cs-CZ" dirty="0">
                <a:hlinkClick r:id="rId2"/>
              </a:rPr>
              <a:t>www.pobeskydi.cz</a:t>
            </a:r>
            <a:endParaRPr lang="cs-CZ" dirty="0"/>
          </a:p>
          <a:p>
            <a:r>
              <a:rPr lang="cs-CZ" dirty="0">
                <a:hlinkClick r:id="rId3"/>
              </a:rPr>
              <a:t>platosova@pobeskydi.cz</a:t>
            </a:r>
            <a:endParaRPr lang="cs-CZ" dirty="0"/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2019</a:t>
            </a:r>
            <a:endParaRPr lang="en-US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Místní</a:t>
            </a:r>
            <a:r>
              <a:rPr lang="en-US" dirty="0"/>
              <a:t> </a:t>
            </a:r>
            <a:r>
              <a:rPr lang="en-US" dirty="0" err="1"/>
              <a:t>akční</a:t>
            </a:r>
            <a:r>
              <a:rPr lang="en-US" dirty="0"/>
              <a:t> </a:t>
            </a:r>
            <a:r>
              <a:rPr lang="en-US" dirty="0" err="1"/>
              <a:t>plán</a:t>
            </a:r>
            <a:r>
              <a:rPr lang="en-US" dirty="0"/>
              <a:t> </a:t>
            </a:r>
            <a:r>
              <a:rPr lang="en-US" dirty="0" err="1"/>
              <a:t>Frýdek-Místek</a:t>
            </a:r>
            <a:r>
              <a:rPr lang="en-US" dirty="0"/>
              <a:t> II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A54B73-8908-44BA-9EEB-3BD048667C5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obrázek 1" descr="cid:15530785935c921941becbc911328354@mspakt.cz">
            <a:extLst>
              <a:ext uri="{FF2B5EF4-FFF2-40B4-BE49-F238E27FC236}">
                <a16:creationId xmlns:a16="http://schemas.microsoft.com/office/drawing/2014/main" id="{7728AF2C-3961-44DE-8D40-FEA344F2DA3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31790"/>
            <a:ext cx="2423160" cy="228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8451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7924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POSEZENÍ NAD ŠÁLKEM KÁVY – na téma Úroveň kariérového poradenství na základních školách v ORP FM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1432" y="1876447"/>
            <a:ext cx="8219256" cy="2376264"/>
          </a:xfrm>
        </p:spPr>
        <p:txBody>
          <a:bodyPr/>
          <a:lstStyle/>
          <a:p>
            <a:pPr marL="0" indent="0">
              <a:buNone/>
            </a:pPr>
            <a:endParaRPr lang="cs-CZ" dirty="0">
              <a:solidFill>
                <a:srgbClr val="FF660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FF6600"/>
                </a:solidFill>
              </a:rPr>
              <a:t>Program:</a:t>
            </a:r>
          </a:p>
          <a:p>
            <a:pPr marL="0" indent="0">
              <a:buNone/>
            </a:pPr>
            <a:endParaRPr lang="cs-CZ" dirty="0">
              <a:solidFill>
                <a:srgbClr val="FF6600"/>
              </a:solidFill>
            </a:endParaRPr>
          </a:p>
          <a:p>
            <a:pPr marL="228600" indent="-228600">
              <a:buAutoNum type="arabicPeriod"/>
            </a:pPr>
            <a:r>
              <a:rPr lang="cs-CZ" sz="1200" b="1" dirty="0">
                <a:solidFill>
                  <a:srgbClr val="003B74"/>
                </a:solidFill>
              </a:rPr>
              <a:t>Úvodní slovo </a:t>
            </a:r>
            <a:r>
              <a:rPr lang="cs-CZ" sz="1200" b="1" dirty="0">
                <a:solidFill>
                  <a:srgbClr val="FF0C00"/>
                </a:solidFill>
              </a:rPr>
              <a:t>Zdeňka </a:t>
            </a:r>
            <a:r>
              <a:rPr lang="cs-CZ" sz="1200" b="1" dirty="0" err="1">
                <a:solidFill>
                  <a:srgbClr val="FF0C00"/>
                </a:solidFill>
              </a:rPr>
              <a:t>Platošová</a:t>
            </a:r>
            <a:r>
              <a:rPr lang="cs-CZ" sz="1200" b="1" dirty="0">
                <a:solidFill>
                  <a:srgbClr val="FF0C00"/>
                </a:solidFill>
              </a:rPr>
              <a:t>  </a:t>
            </a:r>
            <a:r>
              <a:rPr lang="cs-CZ" sz="1200" b="1" dirty="0">
                <a:solidFill>
                  <a:srgbClr val="003B74"/>
                </a:solidFill>
              </a:rPr>
              <a:t>(výsledky dotazníkového šetření- oblast Kariérové poradenství, zajímavosti z WS dne 25.3.19)</a:t>
            </a:r>
          </a:p>
          <a:p>
            <a:pPr marL="228600" indent="-228600">
              <a:buFont typeface="Arial" pitchFamily="34" charset="0"/>
              <a:buAutoNum type="arabicPeriod"/>
            </a:pPr>
            <a:r>
              <a:rPr lang="cs-CZ" sz="1200" b="1" dirty="0">
                <a:solidFill>
                  <a:srgbClr val="003B74"/>
                </a:solidFill>
              </a:rPr>
              <a:t>Volba povolání na ZŠ (zkušenosti MAP Třinec) – </a:t>
            </a:r>
            <a:r>
              <a:rPr lang="cs-CZ" sz="1200" b="1" dirty="0">
                <a:solidFill>
                  <a:srgbClr val="FF0C00"/>
                </a:solidFill>
              </a:rPr>
              <a:t>Soňa Gajdaczová</a:t>
            </a:r>
            <a:r>
              <a:rPr lang="cs-CZ" sz="1200" b="1" dirty="0">
                <a:solidFill>
                  <a:srgbClr val="003B74"/>
                </a:solidFill>
              </a:rPr>
              <a:t>, létající kariérový poradce na ZŠ</a:t>
            </a:r>
          </a:p>
          <a:p>
            <a:pPr marL="228600" indent="-228600">
              <a:buFont typeface="Arial" pitchFamily="34" charset="0"/>
              <a:buAutoNum type="arabicPeriod"/>
            </a:pPr>
            <a:r>
              <a:rPr lang="cs-CZ" sz="1200" b="1" dirty="0">
                <a:solidFill>
                  <a:srgbClr val="003B74"/>
                </a:solidFill>
              </a:rPr>
              <a:t>Volba povolání a trh práce – </a:t>
            </a:r>
            <a:r>
              <a:rPr lang="cs-CZ" sz="1200" b="1" dirty="0">
                <a:solidFill>
                  <a:srgbClr val="FF0C00"/>
                </a:solidFill>
              </a:rPr>
              <a:t>Kateřina Krainová</a:t>
            </a:r>
            <a:r>
              <a:rPr lang="cs-CZ" sz="1200" b="1" dirty="0">
                <a:solidFill>
                  <a:srgbClr val="003B74"/>
                </a:solidFill>
              </a:rPr>
              <a:t>, Asociace obecně prospěšných služeb, o.p.s.</a:t>
            </a:r>
          </a:p>
          <a:p>
            <a:pPr marL="228600" indent="-228600">
              <a:buFont typeface="Arial" pitchFamily="34" charset="0"/>
              <a:buAutoNum type="arabicPeriod"/>
            </a:pPr>
            <a:r>
              <a:rPr lang="cs-CZ" sz="1200" b="1" dirty="0">
                <a:solidFill>
                  <a:srgbClr val="003B74"/>
                </a:solidFill>
              </a:rPr>
              <a:t>Společná diskuze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0749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Dotazníkové šetření na školách ORP FM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Termín realizace: 02 – 03/2019  (sběr dotazníků)</a:t>
            </a:r>
          </a:p>
          <a:p>
            <a:r>
              <a:rPr lang="cs-CZ" dirty="0"/>
              <a:t>57 zapojených škol a školek</a:t>
            </a:r>
          </a:p>
          <a:p>
            <a:r>
              <a:rPr lang="cs-CZ" dirty="0"/>
              <a:t>51+2 vyplněných dotazníků</a:t>
            </a:r>
          </a:p>
          <a:p>
            <a:r>
              <a:rPr lang="cs-CZ" dirty="0"/>
              <a:t>Závěry následující:</a:t>
            </a:r>
          </a:p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81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480" y="1923678"/>
            <a:ext cx="4032000" cy="2376264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cs-CZ" sz="4400" b="1" dirty="0"/>
              <a:t>samostatná pozice </a:t>
            </a:r>
            <a:r>
              <a:rPr lang="cs-CZ" sz="4400" dirty="0"/>
              <a:t>kariérového poradce s příslušným vzděláním</a:t>
            </a:r>
          </a:p>
          <a:p>
            <a:pPr lvl="0"/>
            <a:r>
              <a:rPr lang="cs-CZ" sz="4400" dirty="0"/>
              <a:t>propracovaný systém kariérního poradenství ve spolupráci se SŠ, pravidelné návštěvy zástupců středních škol ve výuce s cílem představení dané školy a studijních a učebních oborů.</a:t>
            </a:r>
          </a:p>
          <a:p>
            <a:pPr lvl="0"/>
            <a:r>
              <a:rPr lang="cs-CZ" sz="4400" dirty="0"/>
              <a:t>v ŠVP je zařazen samostatný předmět </a:t>
            </a:r>
            <a:r>
              <a:rPr lang="cs-CZ" sz="4400" b="1" dirty="0"/>
              <a:t>Svět práce</a:t>
            </a:r>
            <a:r>
              <a:rPr lang="cs-CZ" sz="4400" dirty="0"/>
              <a:t>, který se učí v devátém ročníku v rozsahu 1 vyučovací hodiny. Nebo předmět Pracovní činnosti, kde je prostor pro výuku „</a:t>
            </a:r>
            <a:r>
              <a:rPr lang="cs-CZ" sz="4400" b="1" dirty="0"/>
              <a:t>Člověk a svět práce</a:t>
            </a:r>
            <a:r>
              <a:rPr lang="cs-CZ" sz="4400" dirty="0"/>
              <a:t>“.</a:t>
            </a:r>
          </a:p>
          <a:p>
            <a:pPr lvl="0"/>
            <a:r>
              <a:rPr lang="cs-CZ" sz="4400" b="1" dirty="0"/>
              <a:t>pravidelné konzultace pro rodiče i žáky</a:t>
            </a:r>
            <a:r>
              <a:rPr lang="cs-CZ" sz="4400" dirty="0"/>
              <a:t>, včetně žáků se speciálními vzdělávacími potřebami.</a:t>
            </a:r>
          </a:p>
          <a:p>
            <a:r>
              <a:rPr lang="cs-CZ" sz="4400" b="1" dirty="0"/>
              <a:t>spolupráce s úřadem práce </a:t>
            </a:r>
            <a:r>
              <a:rPr lang="cs-CZ" sz="4400" dirty="0"/>
              <a:t>– učební blok spojený s konzultací k volbě povolání pro žáky osmého ročníku</a:t>
            </a:r>
          </a:p>
          <a:p>
            <a:r>
              <a:rPr lang="cs-CZ" sz="4400" dirty="0"/>
              <a:t>exkurze do nejbližších okolních firem pro 1.stupeň</a:t>
            </a:r>
          </a:p>
          <a:p>
            <a:r>
              <a:rPr lang="cs-CZ" sz="4400" dirty="0"/>
              <a:t>rodiče v hodinách OV – hovoří o svých povoláních</a:t>
            </a:r>
          </a:p>
          <a:p>
            <a:endParaRPr 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206EC078-9FA6-4D39-AE95-C9EBDD0DB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4456" y="1923678"/>
            <a:ext cx="4032000" cy="2376264"/>
          </a:xfrm>
        </p:spPr>
        <p:txBody>
          <a:bodyPr>
            <a:noAutofit/>
          </a:bodyPr>
          <a:lstStyle/>
          <a:p>
            <a:r>
              <a:rPr lang="cs-CZ" sz="1100" dirty="0"/>
              <a:t>malá spolupráce s lokálními firmami – nedostatek času</a:t>
            </a:r>
          </a:p>
          <a:p>
            <a:r>
              <a:rPr lang="cs-CZ" sz="1100" dirty="0"/>
              <a:t>slabé personální zajištění - kumulace funkce výchovného poradce a preventisty patologických jevů na 2. stupni v jedné osobě</a:t>
            </a:r>
          </a:p>
          <a:p>
            <a:r>
              <a:rPr lang="cs-CZ" sz="1100" dirty="0"/>
              <a:t>chybí polytechnické stavebnice na ZŠ, nářadí pro rozvoj polytechnického vzdělávání (pracovní dílny)</a:t>
            </a:r>
          </a:p>
          <a:p>
            <a:r>
              <a:rPr lang="cs-CZ" sz="1100" dirty="0"/>
              <a:t>malá ochota rodičů – hovořit o svých povoláních v hodinách</a:t>
            </a:r>
          </a:p>
          <a:p>
            <a:r>
              <a:rPr lang="cs-CZ" sz="1100" dirty="0"/>
              <a:t>malá aprobovanost učitelů pro výuku Pracovních činností, především dílen</a:t>
            </a:r>
          </a:p>
          <a:p>
            <a:endParaRPr lang="cs-CZ" sz="12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    SILNÉ STRÁNKY                           SLABÉ STRÁNKY</a:t>
            </a:r>
          </a:p>
        </p:txBody>
      </p:sp>
    </p:spTree>
    <p:extLst>
      <p:ext uri="{BB962C8B-B14F-4D97-AF65-F5344CB8AC3E}">
        <p14:creationId xmlns:p14="http://schemas.microsoft.com/office/powerpoint/2010/main" val="175986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99C85E4-4B46-4CAA-A8A0-1CB10DD1A8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1200" dirty="0"/>
              <a:t>využívají nabídku Střední školy řemesel ve Frýdku-Místku, žáci zde absolvují celodenní vzdělávací program v pracovních dílnách – pracují s různými materiály.</a:t>
            </a:r>
          </a:p>
          <a:p>
            <a:pPr lvl="0"/>
            <a:r>
              <a:rPr lang="cs-CZ" sz="1200" dirty="0"/>
              <a:t>žáci s rodiči pravidelně navštěvují akci úřadu práce – </a:t>
            </a:r>
            <a:r>
              <a:rPr lang="cs-CZ" sz="1200" i="1" dirty="0"/>
              <a:t>Trh vzdělávání a pracovního uplatnění</a:t>
            </a:r>
            <a:r>
              <a:rPr lang="cs-CZ" sz="1200" dirty="0"/>
              <a:t>, kde jsou zástupci středních škol i zástupci lokálních firem. Zde si žáci mohou udělat představu o svém budoucím povolání.</a:t>
            </a:r>
          </a:p>
          <a:p>
            <a:pPr lvl="0"/>
            <a:r>
              <a:rPr lang="cs-CZ" sz="1200" dirty="0"/>
              <a:t>dny otevřených dveří na jednotlivých SŠ – většinou technických </a:t>
            </a:r>
          </a:p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AF05DD-5388-4766-B812-74DBA66A358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1100" dirty="0"/>
              <a:t>mylné pojetí Kariérového poradenství</a:t>
            </a:r>
          </a:p>
          <a:p>
            <a:r>
              <a:rPr lang="cs-CZ" sz="1100" dirty="0"/>
              <a:t>kariérové poradenství ≠ jen volba povolání, ale celoživotní perspektiva (každou změnu vnímat jako příležitost ne ohrožení)</a:t>
            </a:r>
          </a:p>
          <a:p>
            <a:r>
              <a:rPr lang="cs-CZ" sz="1100" dirty="0"/>
              <a:t>absence KP v řadě MŠ !!!!!! Neustálý trend zviditelňovat to, co dítěti nejde, než rozvíjet to, co mu jde.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177E45-BD39-456A-BCF4-536D0F68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35DDF8-AB88-4CD5-891C-B77523A5A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F6E0DD-B8BD-4CB1-A520-243C5D1775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917A926C-E559-43BC-8C78-D9D4F1A5A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      PŘÍLEŽITOSTI                                  OHROŽENÍ</a:t>
            </a:r>
          </a:p>
        </p:txBody>
      </p:sp>
    </p:spTree>
    <p:extLst>
      <p:ext uri="{BB962C8B-B14F-4D97-AF65-F5344CB8AC3E}">
        <p14:creationId xmlns:p14="http://schemas.microsoft.com/office/powerpoint/2010/main" val="2046070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Zajímavosti z workshopu 25.3.2019 – NIDV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Lektorkou Mgr. Dorota </a:t>
            </a:r>
            <a:r>
              <a:rPr lang="cs-CZ" dirty="0" err="1"/>
              <a:t>Madziová</a:t>
            </a:r>
            <a:r>
              <a:rPr lang="cs-CZ" dirty="0"/>
              <a:t> – vzdělávání dospělých, spoluzakladatelka Centra kompetencí, kariérový poradce na školách</a:t>
            </a:r>
          </a:p>
          <a:p>
            <a:r>
              <a:rPr lang="cs-CZ" dirty="0"/>
              <a:t>Trh práce v odhadech: </a:t>
            </a:r>
          </a:p>
          <a:p>
            <a:r>
              <a:rPr lang="cs-CZ" dirty="0"/>
              <a:t>50% pracovních pozic zanikne do roku 2030 </a:t>
            </a:r>
          </a:p>
          <a:p>
            <a:r>
              <a:rPr lang="cs-CZ" dirty="0"/>
              <a:t>65% pracovních pozic po roce 2030 ještě dnes neznáme </a:t>
            </a:r>
          </a:p>
          <a:p>
            <a:r>
              <a:rPr lang="cs-CZ" dirty="0"/>
              <a:t>1 profese na celý život je přežitek </a:t>
            </a:r>
          </a:p>
          <a:p>
            <a:r>
              <a:rPr lang="cs-CZ" dirty="0"/>
              <a:t>Nejistota jako jediná jistá věc </a:t>
            </a:r>
          </a:p>
          <a:p>
            <a:r>
              <a:rPr lang="cs-CZ" dirty="0"/>
              <a:t>Jenom 8% lidí v ČR by neměnilo svoji práci </a:t>
            </a:r>
          </a:p>
          <a:p>
            <a:r>
              <a:rPr lang="cs-CZ" dirty="0"/>
              <a:t>Hrozba umělé inteligence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7537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4D80E6-9CA9-4D5E-BD51-077354F8C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8 kritérií dobrého kariérového poradenství na školách…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2F6C48-8220-4691-AF93-A69D72B0E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1. Stabilní kariérní program </a:t>
            </a:r>
          </a:p>
          <a:p>
            <a:r>
              <a:rPr lang="cs-CZ" dirty="0"/>
              <a:t>2. Práce s informacemi o kariérních možnostech na trhu práce </a:t>
            </a:r>
          </a:p>
          <a:p>
            <a:r>
              <a:rPr lang="cs-CZ" dirty="0"/>
              <a:t>3. Individuální přístup k potřebám žáků </a:t>
            </a:r>
          </a:p>
          <a:p>
            <a:r>
              <a:rPr lang="cs-CZ" dirty="0"/>
              <a:t>4. Propojování učiva s pracovním uplatněním </a:t>
            </a:r>
          </a:p>
          <a:p>
            <a:r>
              <a:rPr lang="cs-CZ" dirty="0"/>
              <a:t>5. Kontakt se zaměstnavateli a zaměstnanci </a:t>
            </a:r>
          </a:p>
          <a:p>
            <a:r>
              <a:rPr lang="cs-CZ" dirty="0"/>
              <a:t>6. Zkušenosti z pracovišť </a:t>
            </a:r>
          </a:p>
          <a:p>
            <a:r>
              <a:rPr lang="cs-CZ" dirty="0"/>
              <a:t>7. Kontakt s vyšším odborným a vysokým školstvím </a:t>
            </a:r>
          </a:p>
          <a:p>
            <a:r>
              <a:rPr lang="cs-CZ" dirty="0"/>
              <a:t>8. Osobní poradenství</a:t>
            </a:r>
          </a:p>
          <a:p>
            <a:pPr marL="0" indent="0" algn="r">
              <a:buNone/>
            </a:pPr>
            <a:r>
              <a:rPr lang="cs-CZ" dirty="0"/>
              <a:t>Zdroj: Nicky </a:t>
            </a:r>
            <a:r>
              <a:rPr lang="cs-CZ" dirty="0" err="1"/>
              <a:t>Moore</a:t>
            </a:r>
            <a:r>
              <a:rPr lang="cs-CZ" dirty="0"/>
              <a:t>, University </a:t>
            </a:r>
            <a:r>
              <a:rPr lang="cs-CZ" dirty="0" err="1"/>
              <a:t>of</a:t>
            </a:r>
            <a:r>
              <a:rPr lang="cs-CZ" dirty="0"/>
              <a:t> Derby UK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EC89F4-37DF-4C13-BEFC-63894629956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2018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C42F2A-AD43-4640-9B78-40693E9EBD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B592ED-0952-486B-9A2C-672B4B3282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056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2E89ED-E953-4A51-9839-5BD36DEBD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Postupy a procesy spolupráce MAP a KAP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AAC863-D028-4DA1-9CC7-E3D6EEE05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Návaznost cílů MAP/KAP </a:t>
            </a:r>
          </a:p>
          <a:p>
            <a:r>
              <a:rPr lang="cs-CZ" dirty="0"/>
              <a:t>rozvoj podnikavosti a iniciativy dětí a žáků; </a:t>
            </a:r>
          </a:p>
          <a:p>
            <a:r>
              <a:rPr lang="cs-CZ" dirty="0">
                <a:solidFill>
                  <a:srgbClr val="FF6600"/>
                </a:solidFill>
              </a:rPr>
              <a:t>rozvoj kompetencí dětí a žáků v polytechnickém vzdělávání </a:t>
            </a:r>
          </a:p>
          <a:p>
            <a:r>
              <a:rPr lang="cs-CZ" dirty="0"/>
              <a:t>kariérové poradenství v základních školách; </a:t>
            </a:r>
          </a:p>
          <a:p>
            <a:r>
              <a:rPr lang="cs-CZ" dirty="0"/>
              <a:t>popřípadě další témata, u kterých dochází k průnikům KAP a MAP (např. gramotnosti, inkluze, přechod žáků ZŠ do SŠ apod.). </a:t>
            </a:r>
          </a:p>
          <a:p>
            <a:r>
              <a:rPr lang="cs-CZ" dirty="0"/>
              <a:t>Aktivity spolupráce škol: ZŠ → SŠ/VOŠ </a:t>
            </a:r>
          </a:p>
          <a:p>
            <a:r>
              <a:rPr lang="cs-CZ" dirty="0"/>
              <a:t>Investiční záměry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DFE3A8-F419-4167-AF63-C9057C44165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dirty="0"/>
              <a:t>25. dubna 2019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84C337-0F75-4C76-8947-DD1379028D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cs-CZ"/>
              <a:t>Místní akční plán Frýdek-Místek II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A832C8-0E29-4B01-B74C-DD211DE52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71FD3C3-5D99-4100-B421-849F95FEDBA6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38022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21697</TotalTime>
  <Words>604</Words>
  <Application>Microsoft Office PowerPoint</Application>
  <PresentationFormat>Předvádění na obrazovce (16:9)</PresentationFormat>
  <Paragraphs>119</Paragraphs>
  <Slides>11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Segoe Print</vt:lpstr>
      <vt:lpstr>Tahoma</vt:lpstr>
      <vt:lpstr>Motiv systému Office</vt:lpstr>
      <vt:lpstr>Místní akční plán Frýdek-Místek II</vt:lpstr>
      <vt:lpstr>Prezentace aplikace PowerPoint</vt:lpstr>
      <vt:lpstr>POSEZENÍ NAD ŠÁLKEM KÁVY – na téma Úroveň kariérového poradenství na základních školách v ORP FM</vt:lpstr>
      <vt:lpstr>Dotazníkové šetření na školách ORP FM</vt:lpstr>
      <vt:lpstr>         SILNÉ STRÁNKY                           SLABÉ STRÁNKY</vt:lpstr>
      <vt:lpstr>           PŘÍLEŽITOSTI                                  OHROŽENÍ</vt:lpstr>
      <vt:lpstr>Zajímavosti z workshopu 25.3.2019 – NIDV </vt:lpstr>
      <vt:lpstr>8 kritérií dobrého kariérového poradenství na školách…  </vt:lpstr>
      <vt:lpstr>Postupy a procesy spolupráce MAP a KAP </vt:lpstr>
      <vt:lpstr>Příklady dobré praxe ze škol</vt:lpstr>
      <vt:lpstr>Děkuji za pozornost</vt:lpstr>
    </vt:vector>
  </TitlesOfParts>
  <Company>dwn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</dc:title>
  <dc:creator>dwn</dc:creator>
  <cp:lastModifiedBy>Leni</cp:lastModifiedBy>
  <cp:revision>465</cp:revision>
  <cp:lastPrinted>2016-09-16T11:41:04Z</cp:lastPrinted>
  <dcterms:created xsi:type="dcterms:W3CDTF">2012-09-19T05:26:25Z</dcterms:created>
  <dcterms:modified xsi:type="dcterms:W3CDTF">2019-04-16T08:01:08Z</dcterms:modified>
</cp:coreProperties>
</file>