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0" r:id="rId2"/>
    <p:sldMasterId id="2147483778" r:id="rId3"/>
    <p:sldMasterId id="2147483696" r:id="rId4"/>
    <p:sldMasterId id="2147483766" r:id="rId5"/>
    <p:sldMasterId id="2147483684" r:id="rId6"/>
    <p:sldMasterId id="2147483672" r:id="rId7"/>
    <p:sldMasterId id="2147483660" r:id="rId8"/>
  </p:sldMasterIdLst>
  <p:sldIdLst>
    <p:sldId id="276" r:id="rId9"/>
    <p:sldId id="261" r:id="rId10"/>
    <p:sldId id="265" r:id="rId11"/>
    <p:sldId id="263" r:id="rId12"/>
    <p:sldId id="267" r:id="rId13"/>
    <p:sldId id="266" r:id="rId14"/>
    <p:sldId id="269" r:id="rId15"/>
    <p:sldId id="268" r:id="rId16"/>
    <p:sldId id="271" r:id="rId17"/>
    <p:sldId id="272" r:id="rId18"/>
    <p:sldId id="273" r:id="rId19"/>
    <p:sldId id="274" r:id="rId20"/>
    <p:sldId id="277" r:id="rId21"/>
    <p:sldId id="275" r:id="rId22"/>
    <p:sldId id="262" r:id="rId23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C2"/>
    <a:srgbClr val="0033CC"/>
    <a:srgbClr val="0066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434" autoAdjust="0"/>
  </p:normalViewPr>
  <p:slideViewPr>
    <p:cSldViewPr snapToGrid="0">
      <p:cViewPr>
        <p:scale>
          <a:sx n="105" d="100"/>
          <a:sy n="105" d="100"/>
        </p:scale>
        <p:origin x="-7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2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E760-23C8-4230-A4CA-46F35E183918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9BDD-1F6E-4D65-9A32-54168034E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35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A422-F7D5-4C81-A281-E7B7B8DA61BD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363A-8B88-43BA-BAA8-0E9A0084CA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5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777B-39EC-4E2C-A741-6B86AE9657DE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7C5F-E7AC-4A47-85B0-412392A0F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7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1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8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57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5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sablona podklad EN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684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1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0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4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1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582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43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46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07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13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5A3C2-16FB-4035-A51C-40ED24D7EA04}" type="datetimeFigureOut">
              <a:rPr lang="cs-CZ" smtClean="0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81869-3129-4C1D-81F1-59860D0DD5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43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90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9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9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22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26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3F5D-7B0B-4817-B27E-4B449F11B4AB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DCFA-B43A-403D-A618-C45F3170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25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FDAB-89EF-4A39-A9C5-DA399A2D8D4C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9B96-64CC-4386-B242-2971B51EE0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84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4A622-8F6D-44D7-BE4C-CB41CA423FEC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7E5E-250B-4D1F-995E-C09B2BC2BB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458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8490-4A6E-4EA5-9EFF-D44D21D4AFA8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39CE-AAEC-4492-B881-C0D94E088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951EB-54DB-4852-A113-879A4B5FC1B3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E531-2C2A-48A6-9D46-55AB1B770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0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E9F1-1FF4-4BF6-92FE-9A6C0252EF13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28DC-EB9C-4CE4-866A-B39831D480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24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333A-01D0-4DA7-83DC-BF6CDFE40F2D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F9A7-F472-4076-BFF4-96BC0363C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86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26C6-C4FA-419B-85C1-857F13F26283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C267-A863-4EDA-B2DE-49E259200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67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CBAA-5F0B-480B-B295-AD29851D2772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0BFB-55E0-4B9F-9653-65477FD859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265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84A0-4DD4-493A-864A-2B7318AD2C0C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88C9-5177-4333-BD2C-7A62A47D02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59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05AB-FAEB-4CFB-8B0D-00B569C23D95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618E-8F82-49E3-9589-E4EFB6D41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86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7772-C62D-4674-AC47-0159A8C1BA78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46CE-CDE6-4B2B-ACE7-E4218FD3B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912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0177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359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53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32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8B05-70BD-4BB9-A58E-B0C82FBD62E0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C496-78FE-4215-BF33-C28D31913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95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349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6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006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744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36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07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656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58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4F2A-950E-47F7-99B1-D880FA7846AE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2040-7CB6-4490-9BA3-F6837B109F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6547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BF89-C38F-4DB9-9CA1-681A80203E4A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D896-DF43-4398-96C2-61F530CE41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40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923F-1879-47BD-B7DA-CFD3C0C8CB2A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6E15-CEC1-4810-826E-7B12E6C7A5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826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78CD-58BA-4FF7-9FFF-BA244AB62D39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3B1B-685A-40D9-BE19-FE3859C8E4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7352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6ED2-8F26-465A-945D-DB41227575ED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F94B-DFBD-4677-91FE-4B422A6931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999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40BA-736B-495A-A9DD-4973981B0C27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388B-9E90-4E59-A1D6-4347C3653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8134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0FED-70D8-4E8D-B1E5-DFEC5DB301A3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8D60-BF59-4206-8D93-7003B2F647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523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9A33-9AB4-4403-962B-B3FB8431A996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29FC-9F86-44F2-B738-C3A48DE49C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428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3A45-55E9-4EA7-AEA5-82B4822AB568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D614-14C1-45F2-ADFA-882A73C54C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828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9F44-DA6D-41A6-8568-C5596D207EDE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C4A7-B554-4705-BD97-55F7674285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127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1643-2586-4CA5-B4B6-2ECCD7AE312D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1CE5-6200-4377-ACE3-544DFF6AD8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367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0AB6-40A5-45F1-97AC-4616664DCD43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49F7-C652-4C07-A5D8-BCDCA66DB1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166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C811-768F-4707-B3C4-ED2F60956FC0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B0EF-7B62-434F-9D44-6DDD0E7F39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81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5DFA-4F2B-42B0-83BF-352756DB565A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0A3D-DDB4-4222-8E40-0B6CCEF5A9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914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FDEE-AEC4-4569-8A0F-010E7B14CED9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40B4-6BDB-4C3A-9554-6FB64D61A5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4820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F479-44F2-4C4A-9EB3-DBE05CFC9850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1BC1-2A65-491A-B511-A6E3E40088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2775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6C72-675A-4C6E-BC6C-118C331936C1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5B09-C6FE-482D-AA43-5C5CF34F92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8152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1636-BB7C-4A1E-A2B2-2564A24DCB62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9902-742F-482C-A7C9-6C6D324BBD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0016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5C72-AD37-435C-A47F-5016C21B06E4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AB1C-AA39-44C1-8B96-BB89B71DF8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865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DA22-B962-4125-8BCF-2AB36D5B202C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FBF9-32B3-4F13-8BEE-5E9EE88A03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092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D84B-7B96-4B6E-A038-BA4721AB1779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68DE-7DEE-4F9B-A6EA-1F33D64280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5176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606E-B087-46BE-9D3A-13675A651CA4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270B-581D-4B32-B1A5-E8D27A023A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9048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8805-FC0B-444D-AB25-6FD513485BF3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D2B3-094A-4B50-A4BB-09CBDD48B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238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B103-3896-4945-A49B-6D79B0CB4242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30B0-3983-4522-A90F-A64D88E00B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215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212A-1AFD-407A-A247-9D23C3865D5C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578E-375C-4723-9373-5D0BCAA00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65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5D2-688A-43EB-822D-A2040EC55956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991A-A155-4642-93EC-9A3E35FC7A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05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E724-86A6-4424-AD97-EBB8014BB468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A05F-0D7A-426F-88A4-7735705C19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225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DFB3-7F98-4A87-A105-6E7B93DB5E48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1184-41BA-42C6-9D0E-1FDAEE76B6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688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B0DD-6A99-44AA-A97B-5A8C916D78E8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97FE-4F3C-4A4F-A481-5110DF287E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6012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166A-88D1-4331-B645-473A94717E9C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E7AB-3933-49C7-B622-0D36A281FA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596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1AE2-E011-4061-A67E-39B513E5A4A6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5120-925A-4DCF-BFE7-FFCFC437B7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05147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79A2-A720-40B9-BFC7-71F8520AA140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27A9-F82D-42A4-A97A-E6BE92B829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2391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783C-5475-4304-B802-10213494DF92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BACF-BA48-4B47-A329-3C05425DC0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348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A448-742B-4157-91B2-9154D1139930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E917-05A0-494B-B41F-ED00EB2177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442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8135-D272-4EB7-B19A-443B76BD61EC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5B87-2BAD-4C1F-A599-94DD6B7783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54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988D-2CA3-4C99-BD86-D91F45E07C97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F007-1A82-4780-A9D8-639B61804D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1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D8E9-A5D2-4570-84A7-420D545B6865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47AC-4823-4006-A0CA-9BB65A7018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07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C5A3C2-16FB-4035-A51C-40ED24D7EA04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81869-3129-4C1D-81F1-59860D0DD5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09" r:id="rId2"/>
    <p:sldLayoutId id="2147483764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AA17-844B-4F62-A9F2-BB4934C6D1AC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5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70A6-44B2-42D8-888F-7BCA8B1C37E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sablona podklad ENG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6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4DE6-6F7D-46E7-A4A6-E9861A37FF14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A3A4D-5C5E-48CE-B16F-829C712BD76E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99E0B5-E8E1-4419-97E9-89C95BDE3A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BC2CC-060C-4D19-B66D-9B7D01EE6EC9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E9E9B7-4F12-4ADC-9FFD-880606D4BB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D6FBB-2E6D-4329-B7FC-EA4E82E22B68}" type="datetimeFigureOut">
              <a:rPr lang="cs-CZ"/>
              <a:pPr>
                <a:defRPr/>
              </a:pPr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C43D1A-DBB8-4D16-B9FD-0C078D21B6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13" Type="http://schemas.openxmlformats.org/officeDocument/2006/relationships/image" Target="../media/image98.jpg"/><Relationship Id="rId3" Type="http://schemas.openxmlformats.org/officeDocument/2006/relationships/image" Target="../media/image88.jpg"/><Relationship Id="rId7" Type="http://schemas.openxmlformats.org/officeDocument/2006/relationships/image" Target="../media/image92.jpg"/><Relationship Id="rId12" Type="http://schemas.openxmlformats.org/officeDocument/2006/relationships/image" Target="../media/image97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../media/image96.jpg"/><Relationship Id="rId5" Type="http://schemas.openxmlformats.org/officeDocument/2006/relationships/image" Target="../media/image90.jpg"/><Relationship Id="rId15" Type="http://schemas.openxmlformats.org/officeDocument/2006/relationships/image" Target="../media/image100.jpg"/><Relationship Id="rId10" Type="http://schemas.openxmlformats.org/officeDocument/2006/relationships/image" Target="../media/image95.jpg"/><Relationship Id="rId4" Type="http://schemas.openxmlformats.org/officeDocument/2006/relationships/image" Target="../media/image89.jpg"/><Relationship Id="rId9" Type="http://schemas.openxmlformats.org/officeDocument/2006/relationships/image" Target="../media/image94.jpg"/><Relationship Id="rId14" Type="http://schemas.openxmlformats.org/officeDocument/2006/relationships/image" Target="../media/image9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g"/><Relationship Id="rId13" Type="http://schemas.openxmlformats.org/officeDocument/2006/relationships/image" Target="../media/image112.jpeg"/><Relationship Id="rId3" Type="http://schemas.openxmlformats.org/officeDocument/2006/relationships/image" Target="../media/image102.jpg"/><Relationship Id="rId7" Type="http://schemas.openxmlformats.org/officeDocument/2006/relationships/image" Target="../media/image106.jpg"/><Relationship Id="rId12" Type="http://schemas.openxmlformats.org/officeDocument/2006/relationships/image" Target="../media/image111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jpg"/><Relationship Id="rId11" Type="http://schemas.openxmlformats.org/officeDocument/2006/relationships/image" Target="../media/image110.png"/><Relationship Id="rId5" Type="http://schemas.openxmlformats.org/officeDocument/2006/relationships/image" Target="../media/image104.jpg"/><Relationship Id="rId10" Type="http://schemas.openxmlformats.org/officeDocument/2006/relationships/image" Target="../media/image109.jpeg"/><Relationship Id="rId4" Type="http://schemas.openxmlformats.org/officeDocument/2006/relationships/image" Target="../media/image103.jpg"/><Relationship Id="rId9" Type="http://schemas.openxmlformats.org/officeDocument/2006/relationships/image" Target="../media/image10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g"/><Relationship Id="rId13" Type="http://schemas.openxmlformats.org/officeDocument/2006/relationships/image" Target="../media/image124.jpg"/><Relationship Id="rId3" Type="http://schemas.openxmlformats.org/officeDocument/2006/relationships/image" Target="../media/image114.jpg"/><Relationship Id="rId7" Type="http://schemas.openxmlformats.org/officeDocument/2006/relationships/image" Target="../media/image118.jpg"/><Relationship Id="rId12" Type="http://schemas.openxmlformats.org/officeDocument/2006/relationships/image" Target="../media/image123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11" Type="http://schemas.openxmlformats.org/officeDocument/2006/relationships/image" Target="../media/image122.jpg"/><Relationship Id="rId5" Type="http://schemas.openxmlformats.org/officeDocument/2006/relationships/image" Target="../media/image116.png"/><Relationship Id="rId10" Type="http://schemas.openxmlformats.org/officeDocument/2006/relationships/image" Target="../media/image121.jpg"/><Relationship Id="rId4" Type="http://schemas.openxmlformats.org/officeDocument/2006/relationships/image" Target="../media/image115.jpg"/><Relationship Id="rId9" Type="http://schemas.openxmlformats.org/officeDocument/2006/relationships/image" Target="../media/image1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g"/><Relationship Id="rId3" Type="http://schemas.openxmlformats.org/officeDocument/2006/relationships/image" Target="../media/image126.jpg"/><Relationship Id="rId7" Type="http://schemas.openxmlformats.org/officeDocument/2006/relationships/image" Target="../media/image130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jpg"/><Relationship Id="rId5" Type="http://schemas.openxmlformats.org/officeDocument/2006/relationships/image" Target="../media/image128.jpg"/><Relationship Id="rId10" Type="http://schemas.openxmlformats.org/officeDocument/2006/relationships/image" Target="../media/image133.jpeg"/><Relationship Id="rId4" Type="http://schemas.openxmlformats.org/officeDocument/2006/relationships/image" Target="../media/image127.png"/><Relationship Id="rId9" Type="http://schemas.openxmlformats.org/officeDocument/2006/relationships/image" Target="../media/image1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jpg"/><Relationship Id="rId3" Type="http://schemas.openxmlformats.org/officeDocument/2006/relationships/image" Target="../media/image135.jpeg"/><Relationship Id="rId7" Type="http://schemas.openxmlformats.org/officeDocument/2006/relationships/image" Target="../media/image139.jpg"/><Relationship Id="rId12" Type="http://schemas.openxmlformats.org/officeDocument/2006/relationships/image" Target="../media/image144.jp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8.jpg"/><Relationship Id="rId11" Type="http://schemas.openxmlformats.org/officeDocument/2006/relationships/image" Target="../media/image143.jpg"/><Relationship Id="rId5" Type="http://schemas.openxmlformats.org/officeDocument/2006/relationships/image" Target="../media/image137.jpg"/><Relationship Id="rId10" Type="http://schemas.openxmlformats.org/officeDocument/2006/relationships/image" Target="../media/image142.jpg"/><Relationship Id="rId4" Type="http://schemas.openxmlformats.org/officeDocument/2006/relationships/image" Target="../media/image136.jpg"/><Relationship Id="rId9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g"/><Relationship Id="rId3" Type="http://schemas.openxmlformats.org/officeDocument/2006/relationships/image" Target="../media/image147.jpg"/><Relationship Id="rId7" Type="http://schemas.openxmlformats.org/officeDocument/2006/relationships/image" Target="../media/image151.jp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jpg"/><Relationship Id="rId5" Type="http://schemas.openxmlformats.org/officeDocument/2006/relationships/image" Target="../media/image149.jpg"/><Relationship Id="rId4" Type="http://schemas.openxmlformats.org/officeDocument/2006/relationships/image" Target="../media/image148.jpg"/><Relationship Id="rId9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bazeknih.cz/zebricky/100-nejlepe-hodnocenych-knih" TargetMode="External"/><Relationship Id="rId3" Type="http://schemas.openxmlformats.org/officeDocument/2006/relationships/hyperlink" Target="https://www.nejlepsiknihydetem.cz/" TargetMode="External"/><Relationship Id="rId7" Type="http://schemas.openxmlformats.org/officeDocument/2006/relationships/hyperlink" Target="http://www.iliteratura.cz/Zanr/7/detska/1/datum" TargetMode="External"/><Relationship Id="rId2" Type="http://schemas.openxmlformats.org/officeDocument/2006/relationships/hyperlink" Target="http://www.zlatastuha.cz/cs/archi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zechlit.cz/cz/genres/literatura-pro-deti-a-mladez/" TargetMode="External"/><Relationship Id="rId5" Type="http://schemas.openxmlformats.org/officeDocument/2006/relationships/hyperlink" Target="https://www.npmk.cz/sites/default/files/tiskove-zpravy/2019-04/prilohy/suk-cteme_vsichni_2018_vysledkova_listina_20_nejoblibenejsich_knih_pametni_list.pdf" TargetMode="External"/><Relationship Id="rId10" Type="http://schemas.openxmlformats.org/officeDocument/2006/relationships/hyperlink" Target="https://magazin.dobre-knihy.cz/literarni-zajimavosti/booktuberi-milovnici-knih-na-youtube/" TargetMode="External"/><Relationship Id="rId4" Type="http://schemas.openxmlformats.org/officeDocument/2006/relationships/hyperlink" Target="https://www.magnesia-litera.cz/#nominace" TargetMode="External"/><Relationship Id="rId9" Type="http://schemas.openxmlformats.org/officeDocument/2006/relationships/hyperlink" Target="https://www.cbdb.c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pn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13" Type="http://schemas.openxmlformats.org/officeDocument/2006/relationships/image" Target="../media/image71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0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jpg"/><Relationship Id="rId10" Type="http://schemas.openxmlformats.org/officeDocument/2006/relationships/image" Target="../media/image68.pn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13" Type="http://schemas.openxmlformats.org/officeDocument/2006/relationships/image" Target="../media/image83.jpg"/><Relationship Id="rId3" Type="http://schemas.openxmlformats.org/officeDocument/2006/relationships/image" Target="../media/image73.png"/><Relationship Id="rId7" Type="http://schemas.openxmlformats.org/officeDocument/2006/relationships/image" Target="../media/image77.jpg"/><Relationship Id="rId12" Type="http://schemas.openxmlformats.org/officeDocument/2006/relationships/image" Target="../media/image82.jpg"/><Relationship Id="rId2" Type="http://schemas.openxmlformats.org/officeDocument/2006/relationships/image" Target="../media/image72.jpg"/><Relationship Id="rId16" Type="http://schemas.openxmlformats.org/officeDocument/2006/relationships/image" Target="../media/image8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jpg"/><Relationship Id="rId11" Type="http://schemas.openxmlformats.org/officeDocument/2006/relationships/image" Target="../media/image81.jpg"/><Relationship Id="rId5" Type="http://schemas.openxmlformats.org/officeDocument/2006/relationships/image" Target="../media/image75.jpg"/><Relationship Id="rId15" Type="http://schemas.openxmlformats.org/officeDocument/2006/relationships/image" Target="../media/image85.jpeg"/><Relationship Id="rId10" Type="http://schemas.openxmlformats.org/officeDocument/2006/relationships/image" Target="../media/image80.jpg"/><Relationship Id="rId4" Type="http://schemas.openxmlformats.org/officeDocument/2006/relationships/image" Target="../media/image74.jpg"/><Relationship Id="rId9" Type="http://schemas.openxmlformats.org/officeDocument/2006/relationships/image" Target="../media/image79.jpg"/><Relationship Id="rId14" Type="http://schemas.openxmlformats.org/officeDocument/2006/relationships/image" Target="../media/image8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277906"/>
          </a:xfrm>
        </p:spPr>
        <p:txBody>
          <a:bodyPr/>
          <a:lstStyle/>
          <a:p>
            <a:pPr algn="ctr"/>
            <a:r>
              <a:rPr lang="cs-CZ" dirty="0"/>
              <a:t>	</a:t>
            </a:r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 pro děti a mládež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cs-CZ" dirty="0" smtClean="0"/>
              <a:t>							Bc. Marie </a:t>
            </a:r>
            <a:r>
              <a:rPr lang="cs-CZ" dirty="0" err="1" smtClean="0"/>
              <a:t>Gorylová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Knihovna Třinec</a:t>
            </a:r>
          </a:p>
          <a:p>
            <a:pPr algn="r"/>
            <a:endParaRPr lang="cs-CZ" dirty="0"/>
          </a:p>
          <a:p>
            <a:r>
              <a:rPr lang="cs-CZ" dirty="0" smtClean="0"/>
              <a:t>13.11.2019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5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883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    YOUNG ADULT </a:t>
            </a:r>
            <a:endParaRPr lang="cs-CZ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655">
            <a:off x="330939" y="1196214"/>
            <a:ext cx="1521518" cy="21362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569">
            <a:off x="1749222" y="1228449"/>
            <a:ext cx="1532196" cy="24147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497">
            <a:off x="3342046" y="1192754"/>
            <a:ext cx="1522127" cy="24110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010">
            <a:off x="4884853" y="1088651"/>
            <a:ext cx="1551200" cy="24384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516">
            <a:off x="6492809" y="1004172"/>
            <a:ext cx="1619048" cy="258095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876">
            <a:off x="8200593" y="1066137"/>
            <a:ext cx="1805141" cy="25633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" y="3508826"/>
            <a:ext cx="1619250" cy="2581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668">
            <a:off x="3443322" y="3795716"/>
            <a:ext cx="1698002" cy="273718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884">
            <a:off x="1590388" y="3963269"/>
            <a:ext cx="1866244" cy="262767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046">
            <a:off x="5124870" y="3597084"/>
            <a:ext cx="1668151" cy="26490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138">
            <a:off x="6887345" y="4036325"/>
            <a:ext cx="1613412" cy="250401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1">
            <a:off x="10225726" y="3756096"/>
            <a:ext cx="1710871" cy="253208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696">
            <a:off x="10234678" y="972419"/>
            <a:ext cx="1692968" cy="255976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43" y="3687127"/>
            <a:ext cx="1662838" cy="26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088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    KOMIXY pro mladší</a:t>
            </a:r>
            <a:endParaRPr lang="cs-CZ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406">
            <a:off x="227681" y="878410"/>
            <a:ext cx="1724913" cy="259427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56" y="1044294"/>
            <a:ext cx="1694274" cy="260657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00">
            <a:off x="3869293" y="963074"/>
            <a:ext cx="1869584" cy="281933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778">
            <a:off x="8055937" y="811077"/>
            <a:ext cx="2008631" cy="277994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806">
            <a:off x="10196677" y="918635"/>
            <a:ext cx="1772052" cy="2764401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" y="3612630"/>
            <a:ext cx="1748604" cy="269490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162">
            <a:off x="1864391" y="3919085"/>
            <a:ext cx="1987333" cy="2723816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876">
            <a:off x="4046588" y="3921580"/>
            <a:ext cx="1871191" cy="260469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27" y="3685119"/>
            <a:ext cx="2231778" cy="3026941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216">
            <a:off x="10348349" y="3982765"/>
            <a:ext cx="1668790" cy="23657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03" y="4009024"/>
            <a:ext cx="1846770" cy="26010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170">
            <a:off x="6004775" y="1345475"/>
            <a:ext cx="1945386" cy="24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241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    KOMIXY pro starší</a:t>
            </a:r>
            <a:endParaRPr lang="cs-CZ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75">
            <a:off x="189322" y="793580"/>
            <a:ext cx="1882693" cy="26579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20" y="914756"/>
            <a:ext cx="1659806" cy="258265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">
            <a:off x="6221759" y="3668667"/>
            <a:ext cx="1859494" cy="28439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25818"/>
            <a:ext cx="1784515" cy="25193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008">
            <a:off x="2018489" y="3957896"/>
            <a:ext cx="1732459" cy="24458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90">
            <a:off x="10210678" y="3726739"/>
            <a:ext cx="1864498" cy="273708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388">
            <a:off x="10281221" y="774197"/>
            <a:ext cx="1707002" cy="261512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218">
            <a:off x="4040771" y="3817069"/>
            <a:ext cx="1893833" cy="260591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71" y="782211"/>
            <a:ext cx="1769059" cy="242714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08" y="3722779"/>
            <a:ext cx="1922270" cy="27450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02">
            <a:off x="8104870" y="659847"/>
            <a:ext cx="1976852" cy="2822944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07">
            <a:off x="3907620" y="841958"/>
            <a:ext cx="2179400" cy="27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10" y="163073"/>
            <a:ext cx="10515600" cy="909039"/>
          </a:xfrm>
        </p:spPr>
        <p:txBody>
          <a:bodyPr/>
          <a:lstStyle/>
          <a:p>
            <a:r>
              <a:rPr lang="cs-CZ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KOMIX „</a:t>
            </a:r>
            <a:r>
              <a:rPr lang="cs-CZ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historický</a:t>
            </a:r>
            <a:r>
              <a:rPr lang="cs-CZ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71">
            <a:off x="9350395" y="3467181"/>
            <a:ext cx="2001214" cy="33432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601">
            <a:off x="9162155" y="643272"/>
            <a:ext cx="2126682" cy="28675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428">
            <a:off x="340960" y="1138373"/>
            <a:ext cx="1868566" cy="26379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621">
            <a:off x="784238" y="3847176"/>
            <a:ext cx="2001298" cy="28178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724">
            <a:off x="2586287" y="1021061"/>
            <a:ext cx="2027004" cy="27705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077">
            <a:off x="7059275" y="653459"/>
            <a:ext cx="1830002" cy="28134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72">
            <a:off x="4985630" y="965119"/>
            <a:ext cx="1999437" cy="31222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43" y="3645636"/>
            <a:ext cx="2187883" cy="308143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51" y="3729235"/>
            <a:ext cx="2279175" cy="29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038" y="100710"/>
            <a:ext cx="10515600" cy="576915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Ostatní tipy…</a:t>
            </a:r>
            <a:endParaRPr lang="cs-CZ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124">
            <a:off x="60903" y="835793"/>
            <a:ext cx="1896802" cy="26778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428">
            <a:off x="2136966" y="853148"/>
            <a:ext cx="2174507" cy="26963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446">
            <a:off x="10228939" y="888107"/>
            <a:ext cx="1777556" cy="26977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870">
            <a:off x="224262" y="3794917"/>
            <a:ext cx="1853827" cy="27733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642">
            <a:off x="2285748" y="3944296"/>
            <a:ext cx="1698795" cy="254280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679">
            <a:off x="6040940" y="3672964"/>
            <a:ext cx="1818100" cy="28216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019">
            <a:off x="10128572" y="3889748"/>
            <a:ext cx="1926222" cy="27193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9">
            <a:off x="4098817" y="3770740"/>
            <a:ext cx="1889430" cy="266743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331">
            <a:off x="4541129" y="674351"/>
            <a:ext cx="1833168" cy="282407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18" y="612116"/>
            <a:ext cx="2061147" cy="287736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573">
            <a:off x="8347306" y="659328"/>
            <a:ext cx="1897953" cy="27170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69">
            <a:off x="8007187" y="3621791"/>
            <a:ext cx="1954626" cy="28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347" y="151282"/>
            <a:ext cx="10515600" cy="983990"/>
          </a:xfrm>
        </p:spPr>
        <p:txBody>
          <a:bodyPr/>
          <a:lstStyle/>
          <a:p>
            <a:pPr algn="l"/>
            <a:r>
              <a:rPr lang="cs-CZ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Tipy pro „</a:t>
            </a:r>
            <a:r>
              <a:rPr lang="cs-CZ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nečtenáře</a:t>
            </a:r>
            <a:r>
              <a:rPr lang="cs-CZ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“: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79377" y="1243557"/>
            <a:ext cx="8764621" cy="365273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 err="1" smtClean="0"/>
              <a:t>Komixy</a:t>
            </a:r>
            <a:endParaRPr lang="cs-CZ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/>
              <a:t>Knihy na motivy </a:t>
            </a:r>
            <a:r>
              <a:rPr lang="cs-CZ" b="1" dirty="0" smtClean="0"/>
              <a:t>her </a:t>
            </a:r>
            <a:r>
              <a:rPr lang="cs-CZ" b="1" dirty="0"/>
              <a:t>( </a:t>
            </a:r>
            <a:r>
              <a:rPr lang="cs-CZ" b="1" dirty="0" err="1"/>
              <a:t>Minecraft</a:t>
            </a:r>
            <a:r>
              <a:rPr lang="cs-CZ" b="1" dirty="0"/>
              <a:t>, </a:t>
            </a:r>
            <a:r>
              <a:rPr lang="cs-CZ" b="1" dirty="0" err="1"/>
              <a:t>Roblox</a:t>
            </a:r>
            <a:r>
              <a:rPr lang="cs-CZ" b="1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 err="1" smtClean="0"/>
              <a:t>Gamebooky</a:t>
            </a:r>
            <a:endParaRPr lang="cs-CZ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dirty="0" smtClean="0"/>
              <a:t>Sdílení mezi spolužáky ve třídě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665">
            <a:off x="7623280" y="415923"/>
            <a:ext cx="1939895" cy="27496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42">
            <a:off x="5925383" y="3212538"/>
            <a:ext cx="1971912" cy="27922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247">
            <a:off x="10047944" y="3573881"/>
            <a:ext cx="1895871" cy="2899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0" y="3303314"/>
            <a:ext cx="1935164" cy="27401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191">
            <a:off x="3957364" y="3847437"/>
            <a:ext cx="1971996" cy="29633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849">
            <a:off x="142586" y="3639089"/>
            <a:ext cx="1848409" cy="27691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608">
            <a:off x="10000558" y="413667"/>
            <a:ext cx="1805378" cy="275415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781">
            <a:off x="7913332" y="3634689"/>
            <a:ext cx="1967716" cy="27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677643"/>
            <a:ext cx="10515600" cy="571735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Jak </a:t>
            </a:r>
            <a:r>
              <a:rPr lang="cs-CZ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se v nabídce orientovat?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831850" y="1566250"/>
            <a:ext cx="10515600" cy="4523401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 smtClean="0">
                <a:hlinkClick r:id="rId2"/>
              </a:rPr>
              <a:t>Zlatá stuha</a:t>
            </a:r>
            <a:r>
              <a:rPr lang="cs-CZ" sz="2800" u="sng" dirty="0" smtClean="0"/>
              <a:t> </a:t>
            </a:r>
            <a:endParaRPr lang="cs-CZ" sz="2800" u="sng" dirty="0" smtClean="0">
              <a:hlinkClick r:id="rId3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>
                <a:hlinkClick r:id="rId4"/>
              </a:rPr>
              <a:t>Magnesia Litera </a:t>
            </a:r>
            <a:r>
              <a:rPr lang="cs-CZ" sz="2800" u="sng" dirty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 smtClean="0">
                <a:hlinkClick r:id="rId3"/>
              </a:rPr>
              <a:t>Nejlepší </a:t>
            </a:r>
            <a:r>
              <a:rPr lang="cs-CZ" sz="2800" u="sng" dirty="0">
                <a:hlinkClick r:id="rId3"/>
              </a:rPr>
              <a:t>knihy </a:t>
            </a:r>
            <a:r>
              <a:rPr lang="cs-CZ" sz="2800" u="sng" dirty="0" smtClean="0">
                <a:hlinkClick r:id="rId3"/>
              </a:rPr>
              <a:t>dětem</a:t>
            </a:r>
            <a:endParaRPr lang="cs-CZ" sz="2800" u="sng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 smtClean="0">
                <a:hlinkClick r:id="rId5"/>
              </a:rPr>
              <a:t>Anketa SUK </a:t>
            </a:r>
            <a:r>
              <a:rPr lang="cs-CZ" sz="2800" u="sng" dirty="0" smtClean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 smtClean="0">
                <a:hlinkClick r:id="rId6"/>
              </a:rPr>
              <a:t>Knihy v češtině</a:t>
            </a:r>
            <a:endParaRPr lang="cs-CZ" sz="2800" u="sng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 smtClean="0">
                <a:hlinkClick r:id="rId7"/>
              </a:rPr>
              <a:t>Časopis </a:t>
            </a:r>
            <a:r>
              <a:rPr lang="cs-CZ" sz="2800" u="sng" dirty="0" err="1" smtClean="0">
                <a:hlinkClick r:id="rId7"/>
              </a:rPr>
              <a:t>Iliteratura</a:t>
            </a:r>
            <a:r>
              <a:rPr lang="cs-CZ" sz="2800" u="sng" dirty="0" smtClean="0">
                <a:hlinkClick r:id="rId7"/>
              </a:rPr>
              <a:t> </a:t>
            </a:r>
            <a:endParaRPr lang="cs-CZ" sz="2800" u="sng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>
                <a:hlinkClick r:id="rId8"/>
              </a:rPr>
              <a:t>Databáze</a:t>
            </a:r>
            <a:r>
              <a:rPr lang="cs-CZ" sz="2800" u="sng" dirty="0" smtClean="0">
                <a:hlinkClick r:id="rId8"/>
              </a:rPr>
              <a:t> knih </a:t>
            </a:r>
            <a:r>
              <a:rPr lang="cs-CZ" sz="2800" u="sng" dirty="0"/>
              <a:t>/ </a:t>
            </a:r>
            <a:r>
              <a:rPr lang="cs-CZ" sz="2800" u="sng" dirty="0" smtClean="0">
                <a:hlinkClick r:id="rId9"/>
              </a:rPr>
              <a:t>Bibliografická databáze </a:t>
            </a:r>
            <a:endParaRPr lang="cs-CZ" sz="2800" u="sng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 err="1">
                <a:hlinkClick r:id="rId10"/>
              </a:rPr>
              <a:t>Booktubeři</a:t>
            </a:r>
            <a:r>
              <a:rPr lang="cs-CZ" sz="2800" u="sng" dirty="0">
                <a:hlinkClick r:id="rId10"/>
              </a:rPr>
              <a:t> </a:t>
            </a:r>
            <a:r>
              <a:rPr lang="cs-CZ" sz="2800" u="sng" dirty="0"/>
              <a:t>  </a:t>
            </a:r>
            <a:r>
              <a:rPr lang="cs-CZ" sz="3600" u="sng" dirty="0" smtClean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u="sng" dirty="0" smtClean="0">
                <a:solidFill>
                  <a:schemeClr val="accent1">
                    <a:lumMod val="50000"/>
                  </a:schemeClr>
                </a:solidFill>
              </a:rPr>
              <a:t>Stránky nakladatelství (Baobab, Host, Paseka, </a:t>
            </a:r>
            <a:r>
              <a:rPr lang="cs-CZ" sz="2800" u="sng" dirty="0" err="1" smtClean="0">
                <a:solidFill>
                  <a:schemeClr val="accent1">
                    <a:lumMod val="50000"/>
                  </a:schemeClr>
                </a:solidFill>
              </a:rPr>
              <a:t>CooBoo</a:t>
            </a:r>
            <a:r>
              <a:rPr lang="cs-CZ" sz="2800" u="sng" dirty="0" smtClean="0">
                <a:solidFill>
                  <a:schemeClr val="accent1">
                    <a:lumMod val="50000"/>
                  </a:schemeClr>
                </a:solidFill>
              </a:rPr>
              <a:t> …)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4400" b="1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44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1750" y="72388"/>
            <a:ext cx="10515600" cy="1325563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FANTASY pro mladší</a:t>
            </a:r>
            <a:endParaRPr lang="cs-CZ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355">
            <a:off x="226546" y="1156971"/>
            <a:ext cx="1462881" cy="2498601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69" y="1243394"/>
            <a:ext cx="1641572" cy="242296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" y="3878372"/>
            <a:ext cx="1662797" cy="250749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711">
            <a:off x="2149244" y="3764690"/>
            <a:ext cx="1824283" cy="246814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5">
            <a:off x="3531680" y="1351093"/>
            <a:ext cx="1650408" cy="249541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026">
            <a:off x="4166159" y="3964091"/>
            <a:ext cx="1983224" cy="2799845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005">
            <a:off x="6892068" y="1099149"/>
            <a:ext cx="1536003" cy="241459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504">
            <a:off x="6266715" y="3793590"/>
            <a:ext cx="1780973" cy="260022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170">
            <a:off x="8349566" y="1082174"/>
            <a:ext cx="1725052" cy="24426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225">
            <a:off x="10201033" y="1113223"/>
            <a:ext cx="1723745" cy="25097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30" y="3771648"/>
            <a:ext cx="1744132" cy="2644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411">
            <a:off x="8295384" y="3646216"/>
            <a:ext cx="1950444" cy="26994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10" y="1568403"/>
            <a:ext cx="16192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389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FANTASY pro starší</a:t>
            </a:r>
            <a:endParaRPr lang="cs-CZ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3168">
            <a:off x="274017" y="1059432"/>
            <a:ext cx="1548487" cy="22360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0" y="1181327"/>
            <a:ext cx="1619048" cy="22761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175">
            <a:off x="3590163" y="1027041"/>
            <a:ext cx="1511883" cy="22882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17">
            <a:off x="5464906" y="984043"/>
            <a:ext cx="1444750" cy="22422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989">
            <a:off x="4834663" y="3130855"/>
            <a:ext cx="1652753" cy="249896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448">
            <a:off x="6872980" y="83109"/>
            <a:ext cx="1857506" cy="262236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365">
            <a:off x="8745269" y="1005108"/>
            <a:ext cx="1776764" cy="250168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512">
            <a:off x="8584951" y="3996836"/>
            <a:ext cx="1846999" cy="260752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262">
            <a:off x="7126923" y="2560784"/>
            <a:ext cx="1619250" cy="2286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77">
            <a:off x="6339663" y="4246214"/>
            <a:ext cx="1681405" cy="2582638"/>
          </a:xfrm>
          <a:prstGeom prst="rect">
            <a:avLst/>
          </a:prstGeom>
        </p:spPr>
      </p:pic>
      <p:sp>
        <p:nvSpPr>
          <p:cNvPr id="15" name="AutoShape 2" descr="Obálka https://cache1.obalkyknih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4" descr="Obálka https://cache1.obalkyknih.c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6" descr="Ódinovo dítě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867">
            <a:off x="80230" y="3260828"/>
            <a:ext cx="1527516" cy="224239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283">
            <a:off x="1482306" y="3960464"/>
            <a:ext cx="1842852" cy="2601673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685">
            <a:off x="3178383" y="3577488"/>
            <a:ext cx="1774626" cy="2761318"/>
          </a:xfrm>
          <a:prstGeom prst="rect">
            <a:avLst/>
          </a:prstGeom>
        </p:spPr>
      </p:pic>
      <p:sp>
        <p:nvSpPr>
          <p:cNvPr id="25" name="AutoShape 8" descr="Světlo a stín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9" y="44826"/>
            <a:ext cx="1756262" cy="25414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414">
            <a:off x="10431394" y="2912572"/>
            <a:ext cx="16192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SCI-FI / DYSTOPIE pro mladší</a:t>
            </a:r>
            <a:endParaRPr lang="cs-CZ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461">
            <a:off x="7476437" y="2453269"/>
            <a:ext cx="2276531" cy="32139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025">
            <a:off x="412541" y="2372098"/>
            <a:ext cx="2189733" cy="29867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6">
            <a:off x="5172432" y="2697310"/>
            <a:ext cx="1963866" cy="27258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178">
            <a:off x="2793257" y="2548672"/>
            <a:ext cx="2171784" cy="30231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941">
            <a:off x="10009074" y="2294135"/>
            <a:ext cx="2076699" cy="29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0663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SC-FI / DYSTOPIE pro starší</a:t>
            </a:r>
            <a:endParaRPr lang="cs-CZ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956">
            <a:off x="579611" y="1384148"/>
            <a:ext cx="1774880" cy="267651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25">
            <a:off x="181718" y="3876575"/>
            <a:ext cx="1883258" cy="265871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185">
            <a:off x="2510595" y="1322029"/>
            <a:ext cx="1802022" cy="2544031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71">
            <a:off x="4398993" y="3888505"/>
            <a:ext cx="1898572" cy="268033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264">
            <a:off x="4409032" y="1388559"/>
            <a:ext cx="1707769" cy="241096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473">
            <a:off x="6424419" y="3995293"/>
            <a:ext cx="1827378" cy="257982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05" y="3580292"/>
            <a:ext cx="1818432" cy="2727648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366">
            <a:off x="8453248" y="3694246"/>
            <a:ext cx="1802689" cy="28698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604">
            <a:off x="10340358" y="900573"/>
            <a:ext cx="1760281" cy="24851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61" y="3885634"/>
            <a:ext cx="1779635" cy="26765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58" y="1360710"/>
            <a:ext cx="1619048" cy="24666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2">
            <a:off x="8446621" y="829169"/>
            <a:ext cx="1695221" cy="26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721" y="332825"/>
            <a:ext cx="10515600" cy="583137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PRO MLADŠÍ </a:t>
            </a:r>
            <a:r>
              <a:rPr lang="cs-CZ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DÍVKY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902">
            <a:off x="352084" y="1237806"/>
            <a:ext cx="1626410" cy="247214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053">
            <a:off x="4157832" y="1034054"/>
            <a:ext cx="1846458" cy="260676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448">
            <a:off x="6112071" y="967224"/>
            <a:ext cx="1851739" cy="263687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13" y="915962"/>
            <a:ext cx="1814923" cy="254815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163">
            <a:off x="167138" y="3664812"/>
            <a:ext cx="1718918" cy="257837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609">
            <a:off x="3805888" y="3741804"/>
            <a:ext cx="1849443" cy="2610979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61" y="3579473"/>
            <a:ext cx="1861520" cy="2628028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91" y="1167917"/>
            <a:ext cx="1814709" cy="259866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36" y="3693609"/>
            <a:ext cx="1945898" cy="2747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18" y="3667285"/>
            <a:ext cx="1905838" cy="27291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98">
            <a:off x="10044858" y="744553"/>
            <a:ext cx="1958246" cy="2764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207">
            <a:off x="8090997" y="3667285"/>
            <a:ext cx="2046458" cy="28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409" y="300001"/>
            <a:ext cx="10515600" cy="323481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PRO STARŠÍ DÍVKY</a:t>
            </a:r>
            <a:endParaRPr lang="cs-CZ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063">
            <a:off x="349393" y="766272"/>
            <a:ext cx="1560394" cy="24716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718">
            <a:off x="4168663" y="1322126"/>
            <a:ext cx="1790516" cy="27287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495">
            <a:off x="4033756" y="3760788"/>
            <a:ext cx="1815145" cy="27590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943">
            <a:off x="6176804" y="1117741"/>
            <a:ext cx="1865105" cy="28199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31" y="3740952"/>
            <a:ext cx="1868021" cy="2637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37" y="1024795"/>
            <a:ext cx="1737896" cy="262074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650">
            <a:off x="7916530" y="3783306"/>
            <a:ext cx="1790817" cy="257877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517">
            <a:off x="9737286" y="1068783"/>
            <a:ext cx="1907547" cy="292999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5" y="3449766"/>
            <a:ext cx="1816889" cy="256502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946">
            <a:off x="2049764" y="1121533"/>
            <a:ext cx="1928690" cy="272285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82" y="3673083"/>
            <a:ext cx="1789871" cy="271344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146">
            <a:off x="9861669" y="3803163"/>
            <a:ext cx="1684159" cy="256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469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Arial" panose="020B0604020202020204" pitchFamily="34" charset="0"/>
              </a:rPr>
              <a:t>     YOUNG</a:t>
            </a:r>
            <a:endParaRPr lang="cs-CZ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130">
            <a:off x="152658" y="867694"/>
            <a:ext cx="1527238" cy="22236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831">
            <a:off x="1750917" y="1040115"/>
            <a:ext cx="1613863" cy="22787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406">
            <a:off x="3520672" y="834486"/>
            <a:ext cx="1544253" cy="22793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032">
            <a:off x="5090165" y="103811"/>
            <a:ext cx="1517575" cy="24727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19">
            <a:off x="7417921" y="240412"/>
            <a:ext cx="1835580" cy="27209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606">
            <a:off x="10376773" y="107201"/>
            <a:ext cx="1729138" cy="289111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65">
            <a:off x="63073" y="3368124"/>
            <a:ext cx="1784992" cy="273460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143">
            <a:off x="1743592" y="4121605"/>
            <a:ext cx="1637356" cy="268526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94">
            <a:off x="3367067" y="3126323"/>
            <a:ext cx="1769856" cy="24079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79">
            <a:off x="5989525" y="2086849"/>
            <a:ext cx="1648169" cy="22810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71">
            <a:off x="10389328" y="4014067"/>
            <a:ext cx="1815775" cy="226608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457">
            <a:off x="8598509" y="4085112"/>
            <a:ext cx="1783130" cy="251619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76" y="4248303"/>
            <a:ext cx="1910580" cy="248375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9">
            <a:off x="6710666" y="4247695"/>
            <a:ext cx="1829888" cy="26706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916">
            <a:off x="8872543" y="1487309"/>
            <a:ext cx="1642708" cy="24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3" id="{7EED1D20-7FBB-4E9E-8AFA-E619509C936B}" vid="{1A4CB67E-0A3D-4922-8B36-DFFF47428C0D}"/>
    </a:ext>
  </a:extLst>
</a:theme>
</file>

<file path=ppt/theme/theme2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3" id="{7EED1D20-7FBB-4E9E-8AFA-E619509C936B}" vid="{0A993874-8928-4ABF-A125-82516E8C20AF}"/>
    </a:ext>
  </a:extLst>
</a:theme>
</file>

<file path=ppt/theme/theme5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3" id="{7EED1D20-7FBB-4E9E-8AFA-E619509C936B}" vid="{B19E743F-328A-4C02-ADF5-A942222DACB3}"/>
    </a:ext>
  </a:extLst>
</a:theme>
</file>

<file path=ppt/theme/theme7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3" id="{7EED1D20-7FBB-4E9E-8AFA-E619509C936B}" vid="{AE3EEB94-68D2-47EA-83B2-81E02CB71933}"/>
    </a:ext>
  </a:extLst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3" id="{7EED1D20-7FBB-4E9E-8AFA-E619509C936B}" vid="{A7A1F24B-FFAC-40A0-9955-991E44C5D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Prezentace3</Template>
  <TotalTime>2303</TotalTime>
  <Words>105</Words>
  <Application>Microsoft Office PowerPoint</Application>
  <PresentationFormat>Vlastní</PresentationFormat>
  <Paragraphs>32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Motiv Office</vt:lpstr>
      <vt:lpstr>3_Vlastní návrh</vt:lpstr>
      <vt:lpstr>2_Vlastní návrh</vt:lpstr>
      <vt:lpstr>Vlastní návrh</vt:lpstr>
      <vt:lpstr>1_Vlastní návrh</vt:lpstr>
      <vt:lpstr>2_Motiv sady Office</vt:lpstr>
      <vt:lpstr>1_Motiv sady Office</vt:lpstr>
      <vt:lpstr>Motiv sady Office</vt:lpstr>
      <vt:lpstr> Literatura pro děti a mládež</vt:lpstr>
      <vt:lpstr>Jak se v nabídce orientovat?</vt:lpstr>
      <vt:lpstr>    FANTASY pro mladší</vt:lpstr>
      <vt:lpstr>    FANTASY pro starší</vt:lpstr>
      <vt:lpstr> SCI-FI / DYSTOPIE pro mladší</vt:lpstr>
      <vt:lpstr> SC-FI / DYSTOPIE pro starší</vt:lpstr>
      <vt:lpstr>PRO MLADŠÍ DÍVKY</vt:lpstr>
      <vt:lpstr>   PRO STARŠÍ DÍVKY</vt:lpstr>
      <vt:lpstr>     YOUNG</vt:lpstr>
      <vt:lpstr>     YOUNG ADULT </vt:lpstr>
      <vt:lpstr>     KOMIXY pro mladší</vt:lpstr>
      <vt:lpstr>     KOMIXY pro starší</vt:lpstr>
      <vt:lpstr>KOMIX „historický“</vt:lpstr>
      <vt:lpstr>Ostatní tipy…</vt:lpstr>
      <vt:lpstr>Tipy pro „nečtenáře“: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Ocelková Petra</dc:creator>
  <cp:lastModifiedBy>Petra Strnadlova</cp:lastModifiedBy>
  <cp:revision>148</cp:revision>
  <dcterms:created xsi:type="dcterms:W3CDTF">2015-10-27T13:13:31Z</dcterms:created>
  <dcterms:modified xsi:type="dcterms:W3CDTF">2019-11-28T11:59:30Z</dcterms:modified>
</cp:coreProperties>
</file>