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8" r:id="rId4"/>
    <p:sldId id="273" r:id="rId5"/>
    <p:sldId id="259" r:id="rId6"/>
    <p:sldId id="276" r:id="rId7"/>
    <p:sldId id="277" r:id="rId8"/>
    <p:sldId id="282" r:id="rId9"/>
    <p:sldId id="275" r:id="rId10"/>
    <p:sldId id="280" r:id="rId11"/>
    <p:sldId id="278" r:id="rId12"/>
    <p:sldId id="279" r:id="rId13"/>
    <p:sldId id="281" r:id="rId14"/>
    <p:sldId id="260" r:id="rId15"/>
    <p:sldId id="261" r:id="rId16"/>
    <p:sldId id="262" r:id="rId17"/>
    <p:sldId id="263" r:id="rId18"/>
    <p:sldId id="264" r:id="rId19"/>
    <p:sldId id="265" r:id="rId20"/>
    <p:sldId id="266" r:id="rId21"/>
    <p:sldId id="269" r:id="rId22"/>
    <p:sldId id="270" r:id="rId23"/>
    <p:sldId id="271" r:id="rId24"/>
    <p:sldId id="274"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110" d="100"/>
          <a:sy n="110" d="100"/>
        </p:scale>
        <p:origin x="-16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A90D413D-9FA0-4D3D-8597-F0804B72F27E}" type="datetimeFigureOut">
              <a:rPr lang="cs-CZ" smtClean="0"/>
              <a:pPr/>
              <a:t>9.2.2017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2B1946B-8604-4132-9CE6-EC0C6AC721ED}"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90D413D-9FA0-4D3D-8597-F0804B72F27E}" type="datetimeFigureOut">
              <a:rPr lang="cs-CZ" smtClean="0"/>
              <a:pPr/>
              <a:t>9.2.2017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2B1946B-8604-4132-9CE6-EC0C6AC721ED}"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90D413D-9FA0-4D3D-8597-F0804B72F27E}" type="datetimeFigureOut">
              <a:rPr lang="cs-CZ" smtClean="0"/>
              <a:pPr/>
              <a:t>9.2.2017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2B1946B-8604-4132-9CE6-EC0C6AC721ED}"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90D413D-9FA0-4D3D-8597-F0804B72F27E}" type="datetimeFigureOut">
              <a:rPr lang="cs-CZ" smtClean="0"/>
              <a:pPr/>
              <a:t>9.2.2017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2B1946B-8604-4132-9CE6-EC0C6AC721ED}"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A90D413D-9FA0-4D3D-8597-F0804B72F27E}" type="datetimeFigureOut">
              <a:rPr lang="cs-CZ" smtClean="0"/>
              <a:pPr/>
              <a:t>9.2.2017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2B1946B-8604-4132-9CE6-EC0C6AC721ED}"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90D413D-9FA0-4D3D-8597-F0804B72F27E}" type="datetimeFigureOut">
              <a:rPr lang="cs-CZ" smtClean="0"/>
              <a:pPr/>
              <a:t>9.2.2017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2B1946B-8604-4132-9CE6-EC0C6AC721ED}"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90D413D-9FA0-4D3D-8597-F0804B72F27E}" type="datetimeFigureOut">
              <a:rPr lang="cs-CZ" smtClean="0"/>
              <a:pPr/>
              <a:t>9.2.2017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2B1946B-8604-4132-9CE6-EC0C6AC721ED}"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A90D413D-9FA0-4D3D-8597-F0804B72F27E}" type="datetimeFigureOut">
              <a:rPr lang="cs-CZ" smtClean="0"/>
              <a:pPr/>
              <a:t>9.2.2017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2B1946B-8604-4132-9CE6-EC0C6AC721ED}"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90D413D-9FA0-4D3D-8597-F0804B72F27E}" type="datetimeFigureOut">
              <a:rPr lang="cs-CZ" smtClean="0"/>
              <a:pPr/>
              <a:t>9.2.2017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2B1946B-8604-4132-9CE6-EC0C6AC721ED}"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90D413D-9FA0-4D3D-8597-F0804B72F27E}" type="datetimeFigureOut">
              <a:rPr lang="cs-CZ" smtClean="0"/>
              <a:pPr/>
              <a:t>9.2.2017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2B1946B-8604-4132-9CE6-EC0C6AC721ED}"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90D413D-9FA0-4D3D-8597-F0804B72F27E}" type="datetimeFigureOut">
              <a:rPr lang="cs-CZ" smtClean="0"/>
              <a:pPr/>
              <a:t>9.2.2017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2B1946B-8604-4132-9CE6-EC0C6AC721ED}"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D413D-9FA0-4D3D-8597-F0804B72F27E}" type="datetimeFigureOut">
              <a:rPr lang="cs-CZ" smtClean="0"/>
              <a:pPr/>
              <a:t>9.2.2017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1946B-8604-4132-9CE6-EC0C6AC721ED}"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hyperlink" Target="http://www.facebook.com/MASPobeskydi"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pobeskydi.cz/" TargetMode="External"/><Relationship Id="rId5" Type="http://schemas.openxmlformats.org/officeDocument/2006/relationships/hyperlink" Target="mailto:novakova@pobeskydi.cz" TargetMode="External"/><Relationship Id="rId4" Type="http://schemas.openxmlformats.org/officeDocument/2006/relationships/hyperlink" Target="tel:+420%20558%20431%2008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sp>
        <p:nvSpPr>
          <p:cNvPr id="2" name="Nadpis 1"/>
          <p:cNvSpPr>
            <a:spLocks noGrp="1"/>
          </p:cNvSpPr>
          <p:nvPr>
            <p:ph type="ctrTitle"/>
          </p:nvPr>
        </p:nvSpPr>
        <p:spPr/>
        <p:txBody>
          <a:bodyPr/>
          <a:lstStyle/>
          <a:p>
            <a:r>
              <a:rPr lang="cs-CZ" b="1" dirty="0" smtClean="0"/>
              <a:t>Seminář „Lesnictví v Pobeskydí“</a:t>
            </a:r>
            <a:endParaRPr lang="cs-CZ" b="1" dirty="0"/>
          </a:p>
        </p:txBody>
      </p:sp>
      <p:sp>
        <p:nvSpPr>
          <p:cNvPr id="3" name="Podnadpis 2"/>
          <p:cNvSpPr>
            <a:spLocks noGrp="1"/>
          </p:cNvSpPr>
          <p:nvPr>
            <p:ph type="subTitle" idx="1"/>
          </p:nvPr>
        </p:nvSpPr>
        <p:spPr/>
        <p:txBody>
          <a:bodyPr/>
          <a:lstStyle/>
          <a:p>
            <a:r>
              <a:rPr lang="cs-CZ" dirty="0" smtClean="0"/>
              <a:t>Adámkova vila </a:t>
            </a:r>
            <a:r>
              <a:rPr lang="cs-CZ" dirty="0" err="1" smtClean="0"/>
              <a:t>Raškovice</a:t>
            </a:r>
            <a:endParaRPr lang="cs-CZ" dirty="0" smtClean="0"/>
          </a:p>
          <a:p>
            <a:r>
              <a:rPr lang="cs-CZ" dirty="0" smtClean="0"/>
              <a:t>9. 2. 2017</a:t>
            </a:r>
            <a:endParaRPr lang="cs-CZ" dirty="0"/>
          </a:p>
        </p:txBody>
      </p:sp>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pic>
        <p:nvPicPr>
          <p:cNvPr id="6" name="Obrázek 5" descr="LOGO MAS.jpg"/>
          <p:cNvPicPr>
            <a:picLocks noChangeAspect="1"/>
          </p:cNvPicPr>
          <p:nvPr/>
        </p:nvPicPr>
        <p:blipFill>
          <a:blip r:embed="rId4" cstate="print"/>
          <a:stretch>
            <a:fillRect/>
          </a:stretch>
        </p:blipFill>
        <p:spPr>
          <a:xfrm>
            <a:off x="3995936" y="1124744"/>
            <a:ext cx="1420800" cy="432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6" name="Nadpis 5"/>
          <p:cNvSpPr>
            <a:spLocks noGrp="1"/>
          </p:cNvSpPr>
          <p:nvPr>
            <p:ph type="title"/>
          </p:nvPr>
        </p:nvSpPr>
        <p:spPr>
          <a:xfrm>
            <a:off x="467544" y="548680"/>
            <a:ext cx="8229600" cy="1143000"/>
          </a:xfrm>
        </p:spPr>
        <p:txBody>
          <a:bodyPr>
            <a:normAutofit fontScale="90000"/>
          </a:bodyPr>
          <a:lstStyle/>
          <a:p>
            <a:r>
              <a:rPr lang="cs-CZ" sz="3600" b="1" dirty="0" smtClean="0"/>
              <a:t>Seznam příloh předkládaných k Žádosti o dotaci</a:t>
            </a:r>
            <a:endParaRPr lang="cs-CZ" sz="3600" b="1" dirty="0"/>
          </a:p>
        </p:txBody>
      </p:sp>
      <p:sp>
        <p:nvSpPr>
          <p:cNvPr id="7" name="Zástupný symbol pro obsah 6"/>
          <p:cNvSpPr>
            <a:spLocks noGrp="1"/>
          </p:cNvSpPr>
          <p:nvPr>
            <p:ph idx="1"/>
          </p:nvPr>
        </p:nvSpPr>
        <p:spPr>
          <a:xfrm>
            <a:off x="467544" y="1412776"/>
            <a:ext cx="8229600" cy="4525963"/>
          </a:xfrm>
        </p:spPr>
        <p:txBody>
          <a:bodyPr>
            <a:normAutofit fontScale="40000" lnSpcReduction="20000"/>
          </a:bodyPr>
          <a:lstStyle/>
          <a:p>
            <a:endParaRPr lang="cs-CZ" sz="4900" dirty="0" smtClean="0"/>
          </a:p>
          <a:p>
            <a:pPr>
              <a:buNone/>
            </a:pPr>
            <a:r>
              <a:rPr lang="cs-CZ" sz="4500" dirty="0" smtClean="0"/>
              <a:t>1) 	V případě, že projekt/část projektu podléhá řízení stavebního úřadu, pak pravomocné a platné (v případě veřejnoprávní smlouvy platné a účinné) odpovídající </a:t>
            </a:r>
            <a:r>
              <a:rPr lang="cs-CZ" sz="4500" b="1" dirty="0" smtClean="0"/>
              <a:t>povolení stavebního úřadu</a:t>
            </a:r>
          </a:p>
          <a:p>
            <a:pPr>
              <a:buNone/>
            </a:pPr>
            <a:r>
              <a:rPr lang="cs-CZ" sz="4500" dirty="0" smtClean="0"/>
              <a:t>2) 	V případě, že projekt/část projektu podléhá řízení stavebního úřadu, pak stavebním úřadem </a:t>
            </a:r>
            <a:r>
              <a:rPr lang="cs-CZ" sz="4500" b="1" dirty="0" smtClean="0"/>
              <a:t>ověřená projektová dokumentace</a:t>
            </a:r>
            <a:r>
              <a:rPr lang="cs-CZ" sz="4500" dirty="0" smtClean="0"/>
              <a:t> předkládaná k řízení stavebního úřadu v souladu se zákonem č. 183/2006 Sb.</a:t>
            </a:r>
          </a:p>
          <a:p>
            <a:pPr>
              <a:buNone/>
            </a:pPr>
            <a:r>
              <a:rPr lang="cs-CZ" sz="4500" dirty="0" smtClean="0"/>
              <a:t>3) 	</a:t>
            </a:r>
            <a:r>
              <a:rPr lang="cs-CZ" sz="4500" b="1" dirty="0" smtClean="0"/>
              <a:t>Půdorys stavby/půdorys dispozice technologie </a:t>
            </a:r>
            <a:r>
              <a:rPr lang="cs-CZ" sz="4500" dirty="0" smtClean="0"/>
              <a:t>v odpovídajícím měřítku s vyznačením rozměrů stavby/technologie k projektu/části projektu, pokud není přílohou projektová dokumentace předkládaná k řízení stavebního úřadu v souladu se zákonem č. 183/2006 Sb. o územním plánování a stavebním řádu (stavební zákon), ve znění pozdějších předpisů, a příslušnými prováděcími předpisy</a:t>
            </a:r>
          </a:p>
          <a:p>
            <a:pPr>
              <a:buNone/>
            </a:pPr>
            <a:r>
              <a:rPr lang="cs-CZ" sz="4500" dirty="0" smtClean="0"/>
              <a:t>4) 	</a:t>
            </a:r>
            <a:r>
              <a:rPr lang="cs-CZ" sz="4500" b="1" dirty="0" smtClean="0"/>
              <a:t>Katastrální mapa s vyznačením lokalizace předmětu projektu </a:t>
            </a:r>
            <a:r>
              <a:rPr lang="cs-CZ" sz="4500" dirty="0" smtClean="0"/>
              <a:t>(netýká se mobilních strojů) v odpovídajícím měřítku, ze které budou patrná čísla pozemků, hranice pozemků, název katastrálního území a měřítko mapy (není-li součástí projektové dokumentace) (lze předložit v listinné podobě). </a:t>
            </a:r>
          </a:p>
          <a:p>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6" name="Nadpis 5"/>
          <p:cNvSpPr>
            <a:spLocks noGrp="1"/>
          </p:cNvSpPr>
          <p:nvPr>
            <p:ph type="title"/>
          </p:nvPr>
        </p:nvSpPr>
        <p:spPr>
          <a:xfrm>
            <a:off x="467544" y="548680"/>
            <a:ext cx="8229600" cy="1143000"/>
          </a:xfrm>
        </p:spPr>
        <p:txBody>
          <a:bodyPr>
            <a:normAutofit fontScale="90000"/>
          </a:bodyPr>
          <a:lstStyle/>
          <a:p>
            <a:r>
              <a:rPr lang="cs-CZ" sz="3600" b="1" dirty="0" smtClean="0"/>
              <a:t>Seznam příloh předkládaných k Žádosti o dotaci</a:t>
            </a:r>
            <a:endParaRPr lang="cs-CZ" sz="3600" b="1" dirty="0"/>
          </a:p>
        </p:txBody>
      </p:sp>
      <p:sp>
        <p:nvSpPr>
          <p:cNvPr id="7" name="Zástupný symbol pro obsah 6"/>
          <p:cNvSpPr>
            <a:spLocks noGrp="1"/>
          </p:cNvSpPr>
          <p:nvPr>
            <p:ph idx="1"/>
          </p:nvPr>
        </p:nvSpPr>
        <p:spPr>
          <a:xfrm>
            <a:off x="467544" y="1700808"/>
            <a:ext cx="8229600" cy="4525963"/>
          </a:xfrm>
        </p:spPr>
        <p:txBody>
          <a:bodyPr>
            <a:normAutofit/>
          </a:bodyPr>
          <a:lstStyle/>
          <a:p>
            <a:pPr>
              <a:buNone/>
            </a:pPr>
            <a:r>
              <a:rPr lang="cs-CZ" sz="2100" dirty="0" smtClean="0"/>
              <a:t>5) 	Formuláře pro </a:t>
            </a:r>
            <a:r>
              <a:rPr lang="cs-CZ" sz="2100" b="1" dirty="0" smtClean="0"/>
              <a:t>posouzení finančního zdraví žadatele</a:t>
            </a:r>
            <a:r>
              <a:rPr lang="cs-CZ" sz="2100" dirty="0" smtClean="0"/>
              <a:t>, u něhož je prokázání vyžadováno → u projektů nad 1 mil. Kč způsobilých výdajů</a:t>
            </a:r>
          </a:p>
          <a:p>
            <a:pPr>
              <a:buNone/>
            </a:pPr>
            <a:r>
              <a:rPr lang="cs-CZ" sz="2100" dirty="0" smtClean="0"/>
              <a:t>6) 	Pokud žadatel uplatňuje nárok na vyšší míru dotace nebo se jedná o žadatele, který musí pro splnění definice spadat do určité kategorie podniku podle velikosti nebo žádá v režimu </a:t>
            </a:r>
            <a:r>
              <a:rPr lang="cs-CZ" sz="2100" i="1" dirty="0" smtClean="0"/>
              <a:t>de </a:t>
            </a:r>
            <a:r>
              <a:rPr lang="cs-CZ" sz="2100" i="1" dirty="0" err="1" smtClean="0"/>
              <a:t>minimis</a:t>
            </a:r>
            <a:r>
              <a:rPr lang="cs-CZ" sz="2100" i="1" dirty="0" smtClean="0"/>
              <a:t> – </a:t>
            </a:r>
            <a:r>
              <a:rPr lang="cs-CZ" sz="2100" b="1" i="1" dirty="0" smtClean="0"/>
              <a:t>Prohlášení o zařazení podniku do kategorie </a:t>
            </a:r>
            <a:r>
              <a:rPr lang="cs-CZ" sz="2100" b="1" i="1" dirty="0" err="1" smtClean="0"/>
              <a:t>mikropodniků</a:t>
            </a:r>
            <a:r>
              <a:rPr lang="cs-CZ" sz="2100" b="1" i="1" dirty="0" smtClean="0"/>
              <a:t>, malých a středních podniků podle velikosti </a:t>
            </a:r>
            <a:r>
              <a:rPr lang="cs-CZ" sz="2100" i="1" dirty="0" smtClean="0"/>
              <a:t>dle Přílohy 5 Pravidel</a:t>
            </a:r>
            <a:endParaRPr lang="cs-CZ" sz="2100" dirty="0" smtClean="0"/>
          </a:p>
          <a:p>
            <a:pPr>
              <a:buNone/>
            </a:pPr>
            <a:r>
              <a:rPr lang="cs-CZ" sz="2100" dirty="0" smtClean="0"/>
              <a:t>7) 	V případě nákupu nemovitosti jako výdaje, ze kterého je stanovena dotace, znalecký posudek, ne starší než 6 měsíců před podáním Žádosti o dotaci na MAS - prostá kopie</a:t>
            </a:r>
          </a:p>
          <a:p>
            <a:pPr>
              <a:buNone/>
            </a:pPr>
            <a:r>
              <a:rPr lang="cs-CZ" sz="2100" dirty="0" smtClean="0"/>
              <a:t>8) 	Přílohy stanovené MAS </a:t>
            </a:r>
          </a:p>
          <a:p>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6" name="Nadpis 5"/>
          <p:cNvSpPr>
            <a:spLocks noGrp="1"/>
          </p:cNvSpPr>
          <p:nvPr>
            <p:ph type="title"/>
          </p:nvPr>
        </p:nvSpPr>
        <p:spPr>
          <a:xfrm>
            <a:off x="467544" y="548680"/>
            <a:ext cx="8229600" cy="1143000"/>
          </a:xfrm>
        </p:spPr>
        <p:txBody>
          <a:bodyPr>
            <a:normAutofit fontScale="90000"/>
          </a:bodyPr>
          <a:lstStyle/>
          <a:p>
            <a:r>
              <a:rPr lang="cs-CZ" sz="3600" b="1" dirty="0" smtClean="0"/>
              <a:t>Seznam příloh předkládaných k Žádosti o dotaci</a:t>
            </a:r>
            <a:endParaRPr lang="cs-CZ" sz="3600" b="1" dirty="0"/>
          </a:p>
        </p:txBody>
      </p:sp>
      <p:sp>
        <p:nvSpPr>
          <p:cNvPr id="7" name="Zástupný symbol pro obsah 6"/>
          <p:cNvSpPr>
            <a:spLocks noGrp="1"/>
          </p:cNvSpPr>
          <p:nvPr>
            <p:ph idx="1"/>
          </p:nvPr>
        </p:nvSpPr>
        <p:spPr>
          <a:xfrm>
            <a:off x="467544" y="1412776"/>
            <a:ext cx="8229600" cy="4525963"/>
          </a:xfrm>
        </p:spPr>
        <p:txBody>
          <a:bodyPr>
            <a:normAutofit fontScale="47500" lnSpcReduction="20000"/>
          </a:bodyPr>
          <a:lstStyle/>
          <a:p>
            <a:endParaRPr lang="cs-CZ" dirty="0" smtClean="0"/>
          </a:p>
          <a:p>
            <a:pPr>
              <a:lnSpc>
                <a:spcPct val="120000"/>
              </a:lnSpc>
              <a:buNone/>
            </a:pPr>
            <a:r>
              <a:rPr lang="cs-CZ" sz="2900" b="1" dirty="0" smtClean="0"/>
              <a:t>1)	 Přehled pozemků určených k plnění funkcí lesa</a:t>
            </a:r>
            <a:r>
              <a:rPr lang="cs-CZ" sz="2900" dirty="0" smtClean="0"/>
              <a:t>, na kterých bude stroj využíván, dle závazného vzoru uvedeného v Příloze 10 Pravidel</a:t>
            </a:r>
          </a:p>
          <a:p>
            <a:pPr>
              <a:lnSpc>
                <a:spcPct val="120000"/>
              </a:lnSpc>
              <a:buNone/>
            </a:pPr>
            <a:r>
              <a:rPr lang="cs-CZ" sz="2900" b="1" dirty="0" smtClean="0"/>
              <a:t>2) </a:t>
            </a:r>
            <a:r>
              <a:rPr lang="cs-CZ" sz="2900" dirty="0" smtClean="0"/>
              <a:t>	Dokument o </a:t>
            </a:r>
            <a:r>
              <a:rPr lang="cs-CZ" sz="2900" b="1" dirty="0" smtClean="0"/>
              <a:t>schválení platného Lesního hospodářského plánu</a:t>
            </a:r>
            <a:r>
              <a:rPr lang="cs-CZ" sz="2900" dirty="0" smtClean="0"/>
              <a:t> nebo potvrzení o převzetí lesní hospodářské osnovy (tzn. protokolárně převzatý vlastnický separát lesní hospodářské osnovy) pro pozemky uvedené v přehledu pozemků dle přílohy 10</a:t>
            </a:r>
          </a:p>
          <a:p>
            <a:pPr>
              <a:lnSpc>
                <a:spcPct val="120000"/>
              </a:lnSpc>
              <a:buNone/>
            </a:pPr>
            <a:r>
              <a:rPr lang="cs-CZ" sz="2900" b="1" dirty="0" smtClean="0"/>
              <a:t>3) </a:t>
            </a:r>
            <a:r>
              <a:rPr lang="cs-CZ" sz="2900" dirty="0" smtClean="0"/>
              <a:t>	Formulář </a:t>
            </a:r>
            <a:r>
              <a:rPr lang="cs-CZ" sz="2900" b="1" dirty="0" smtClean="0"/>
              <a:t>pro stanovení ročního objemu pořezu provozovny </a:t>
            </a:r>
            <a:r>
              <a:rPr lang="cs-CZ" sz="2900" dirty="0" smtClean="0"/>
              <a:t>dle závazného vzoru v Příloze 18 Pravidel</a:t>
            </a:r>
          </a:p>
          <a:p>
            <a:pPr>
              <a:lnSpc>
                <a:spcPct val="120000"/>
              </a:lnSpc>
              <a:buNone/>
            </a:pPr>
            <a:r>
              <a:rPr lang="cs-CZ" sz="2900" b="1" dirty="0" smtClean="0"/>
              <a:t>4) </a:t>
            </a:r>
            <a:r>
              <a:rPr lang="cs-CZ" sz="2900" dirty="0" smtClean="0"/>
              <a:t>	U projektu </a:t>
            </a:r>
            <a:r>
              <a:rPr lang="cs-CZ" sz="2900" b="1" dirty="0" smtClean="0"/>
              <a:t>vyžadujícího posouzení vlivu záměru na životní prostředí</a:t>
            </a:r>
            <a:r>
              <a:rPr lang="cs-CZ" sz="2900" dirty="0" smtClean="0"/>
              <a:t> dle přílohy č. 1 zákona č. 100/2001 Sb., o posuzování vlivů na životní prostředí a o změně některých souvisejících zákonů (zákon o posuzování vlivů na životní prostředí), ve znění pozdějších předpisů, sdělení k podlimitnímu záměru se závěrem, že předložený záměr nepodléhá zjišťovacímu řízení, nebo závěr zjišťovacího řízení s výrokem, že záměr nepodléhá dalšímu posuzování nebo souhlasné stanovisko příslušného úřadu k posouzení vlivu záměru na životní prostředí - prostá kopie. </a:t>
            </a:r>
          </a:p>
          <a:p>
            <a:pPr>
              <a:lnSpc>
                <a:spcPct val="120000"/>
              </a:lnSpc>
              <a:buNone/>
            </a:pPr>
            <a:r>
              <a:rPr lang="cs-CZ" sz="2900" b="1" dirty="0" smtClean="0"/>
              <a:t>5) </a:t>
            </a:r>
            <a:r>
              <a:rPr lang="cs-CZ" sz="2900" dirty="0" smtClean="0"/>
              <a:t>	V případě, že pro realizaci projektu </a:t>
            </a:r>
            <a:r>
              <a:rPr lang="cs-CZ" sz="2900" b="1" dirty="0" smtClean="0"/>
              <a:t>není vyžadováno posouzení vlivu záměru na životní prostředí </a:t>
            </a:r>
            <a:r>
              <a:rPr lang="cs-CZ" sz="2900" dirty="0" smtClean="0"/>
              <a:t>dle přílohy č. 1 zákona č. 100/2001 Sb., o posuzování vlivů na životní prostředí a o změně některých souvisejících zákonů (zákon o posuzování vlivů na životní prostředí), ve znění pozdějších předpisů, a to ani podlimitně, čestné prohlášení žadatele uvedené v Příloze 11 Pravidel. </a:t>
            </a:r>
            <a:r>
              <a:rPr lang="cs-CZ" sz="2900" b="1" dirty="0" smtClean="0"/>
              <a:t>Čestné prohlášení je součástí formuláře Žádosti o dotaci</a:t>
            </a:r>
            <a:r>
              <a:rPr lang="cs-CZ" sz="2900" dirty="0" smtClean="0"/>
              <a:t>. </a:t>
            </a:r>
          </a:p>
          <a:p>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sp>
        <p:nvSpPr>
          <p:cNvPr id="6" name="Nadpis 5"/>
          <p:cNvSpPr>
            <a:spLocks noGrp="1"/>
          </p:cNvSpPr>
          <p:nvPr>
            <p:ph type="title"/>
          </p:nvPr>
        </p:nvSpPr>
        <p:spPr>
          <a:xfrm>
            <a:off x="467544" y="2060848"/>
            <a:ext cx="8229600" cy="1143000"/>
          </a:xfrm>
        </p:spPr>
        <p:txBody>
          <a:bodyPr>
            <a:noAutofit/>
          </a:bodyPr>
          <a:lstStyle/>
          <a:p>
            <a:r>
              <a:rPr lang="cs-CZ" b="1" dirty="0" smtClean="0"/>
              <a:t>Příklady možných projektů</a:t>
            </a:r>
            <a:endParaRPr lang="cs-CZ" b="1" dirty="0"/>
          </a:p>
        </p:txBody>
      </p:sp>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sp>
        <p:nvSpPr>
          <p:cNvPr id="6" name="Nadpis 5"/>
          <p:cNvSpPr>
            <a:spLocks noGrp="1"/>
          </p:cNvSpPr>
          <p:nvPr>
            <p:ph type="title"/>
          </p:nvPr>
        </p:nvSpPr>
        <p:spPr>
          <a:xfrm>
            <a:off x="467544" y="476672"/>
            <a:ext cx="8229600" cy="1143000"/>
          </a:xfrm>
        </p:spPr>
        <p:txBody>
          <a:bodyPr>
            <a:noAutofit/>
          </a:bodyPr>
          <a:lstStyle/>
          <a:p>
            <a:r>
              <a:rPr lang="cs-CZ" sz="2800" b="1" dirty="0" smtClean="0"/>
              <a:t>Pořízení plemenného hřebce ČMB - dotace 50 000 Kč</a:t>
            </a:r>
            <a:endParaRPr lang="cs-CZ" sz="2800" b="1" dirty="0"/>
          </a:p>
        </p:txBody>
      </p:sp>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pic>
        <p:nvPicPr>
          <p:cNvPr id="4098" name="Picture 2" descr="Výsledek obrázku pro česko moravský belgik dřevo"/>
          <p:cNvPicPr>
            <a:picLocks noChangeAspect="1" noChangeArrowheads="1"/>
          </p:cNvPicPr>
          <p:nvPr/>
        </p:nvPicPr>
        <p:blipFill>
          <a:blip r:embed="rId4" cstate="print"/>
          <a:srcRect/>
          <a:stretch>
            <a:fillRect/>
          </a:stretch>
        </p:blipFill>
        <p:spPr bwMode="auto">
          <a:xfrm>
            <a:off x="1907704" y="1484784"/>
            <a:ext cx="5664000" cy="424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sp>
        <p:nvSpPr>
          <p:cNvPr id="6" name="Nadpis 5"/>
          <p:cNvSpPr>
            <a:spLocks noGrp="1"/>
          </p:cNvSpPr>
          <p:nvPr>
            <p:ph type="title"/>
          </p:nvPr>
        </p:nvSpPr>
        <p:spPr>
          <a:xfrm>
            <a:off x="467544" y="404664"/>
            <a:ext cx="8229600" cy="1143000"/>
          </a:xfrm>
        </p:spPr>
        <p:txBody>
          <a:bodyPr>
            <a:normAutofit/>
          </a:bodyPr>
          <a:lstStyle/>
          <a:p>
            <a:r>
              <a:rPr lang="cs-CZ" sz="2800" b="1" dirty="0" err="1" smtClean="0"/>
              <a:t>Štěpkovač</a:t>
            </a:r>
            <a:r>
              <a:rPr lang="cs-CZ" sz="2800" b="1" dirty="0" smtClean="0"/>
              <a:t> za traktor - dotace 35 000 Kč</a:t>
            </a:r>
            <a:endParaRPr lang="cs-CZ" sz="2800" b="1" dirty="0"/>
          </a:p>
        </p:txBody>
      </p:sp>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pic>
        <p:nvPicPr>
          <p:cNvPr id="3074" name="Picture 2" descr="štěpkovač za traktor"/>
          <p:cNvPicPr>
            <a:picLocks noChangeAspect="1" noChangeArrowheads="1"/>
          </p:cNvPicPr>
          <p:nvPr/>
        </p:nvPicPr>
        <p:blipFill>
          <a:blip r:embed="rId4" cstate="print"/>
          <a:srcRect/>
          <a:stretch>
            <a:fillRect/>
          </a:stretch>
        </p:blipFill>
        <p:spPr bwMode="auto">
          <a:xfrm>
            <a:off x="2915816" y="1412776"/>
            <a:ext cx="3759480" cy="424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sp>
        <p:nvSpPr>
          <p:cNvPr id="6" name="Nadpis 5"/>
          <p:cNvSpPr>
            <a:spLocks noGrp="1"/>
          </p:cNvSpPr>
          <p:nvPr>
            <p:ph type="title"/>
          </p:nvPr>
        </p:nvSpPr>
        <p:spPr>
          <a:xfrm>
            <a:off x="395536" y="836712"/>
            <a:ext cx="8229600" cy="1143000"/>
          </a:xfrm>
        </p:spPr>
        <p:txBody>
          <a:bodyPr>
            <a:normAutofit/>
          </a:bodyPr>
          <a:lstStyle/>
          <a:p>
            <a:r>
              <a:rPr lang="cs-CZ" sz="2800" b="1" dirty="0" smtClean="0"/>
              <a:t>Vyvážecí vlek za traktor s hydraulickou rukou - dotace 352 000 Kč</a:t>
            </a:r>
            <a:endParaRPr lang="cs-CZ" sz="2800" b="1" dirty="0"/>
          </a:p>
        </p:txBody>
      </p:sp>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pic>
        <p:nvPicPr>
          <p:cNvPr id="2050" name="Picture 2" descr="http://www.vyvazeckadreva.cz/wp-content/uploads/2015/03/A373761_11.jpg"/>
          <p:cNvPicPr>
            <a:picLocks noChangeAspect="1" noChangeArrowheads="1"/>
          </p:cNvPicPr>
          <p:nvPr/>
        </p:nvPicPr>
        <p:blipFill>
          <a:blip r:embed="rId4" cstate="print"/>
          <a:srcRect/>
          <a:stretch>
            <a:fillRect/>
          </a:stretch>
        </p:blipFill>
        <p:spPr bwMode="auto">
          <a:xfrm>
            <a:off x="2771800" y="2060848"/>
            <a:ext cx="3810000" cy="2857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sp>
        <p:nvSpPr>
          <p:cNvPr id="6" name="Nadpis 5"/>
          <p:cNvSpPr>
            <a:spLocks noGrp="1"/>
          </p:cNvSpPr>
          <p:nvPr>
            <p:ph type="title"/>
          </p:nvPr>
        </p:nvSpPr>
        <p:spPr>
          <a:xfrm>
            <a:off x="467544" y="548680"/>
            <a:ext cx="8229600" cy="1143000"/>
          </a:xfrm>
        </p:spPr>
        <p:txBody>
          <a:bodyPr>
            <a:normAutofit/>
          </a:bodyPr>
          <a:lstStyle/>
          <a:p>
            <a:r>
              <a:rPr lang="cs-CZ" sz="2800" b="1" dirty="0" smtClean="0"/>
              <a:t>Štípačka dřeva</a:t>
            </a:r>
            <a:endParaRPr lang="cs-CZ" sz="2800" b="1" dirty="0"/>
          </a:p>
        </p:txBody>
      </p:sp>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pic>
        <p:nvPicPr>
          <p:cNvPr id="1026" name="Picture 2" descr="Posch Sägespaltautomat SpaltFix S-360. Optionales TUBRO-Paket für eine Leistungssteigerung auf bis zu 25 srm Scheitholz pro Stunde! Der Sägespalter wird dafür mit einer erweiterten Hydraulikanlage und einer abschaltbaren Spalthubreduzierung ausgestattet."/>
          <p:cNvPicPr>
            <a:picLocks noChangeAspect="1" noChangeArrowheads="1"/>
          </p:cNvPicPr>
          <p:nvPr/>
        </p:nvPicPr>
        <p:blipFill>
          <a:blip r:embed="rId4" cstate="print"/>
          <a:srcRect/>
          <a:stretch>
            <a:fillRect/>
          </a:stretch>
        </p:blipFill>
        <p:spPr bwMode="auto">
          <a:xfrm>
            <a:off x="2339752" y="1772816"/>
            <a:ext cx="4381500" cy="31337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pic>
        <p:nvPicPr>
          <p:cNvPr id="28674" name="Picture 2" descr="Vyvážečky za koně"/>
          <p:cNvPicPr>
            <a:picLocks noChangeAspect="1" noChangeArrowheads="1"/>
          </p:cNvPicPr>
          <p:nvPr/>
        </p:nvPicPr>
        <p:blipFill>
          <a:blip r:embed="rId4" cstate="print"/>
          <a:srcRect/>
          <a:stretch>
            <a:fillRect/>
          </a:stretch>
        </p:blipFill>
        <p:spPr bwMode="auto">
          <a:xfrm>
            <a:off x="827584" y="1484784"/>
            <a:ext cx="7763170" cy="4428000"/>
          </a:xfrm>
          <a:prstGeom prst="rect">
            <a:avLst/>
          </a:prstGeom>
          <a:noFill/>
        </p:spPr>
      </p:pic>
      <p:sp>
        <p:nvSpPr>
          <p:cNvPr id="7" name="Nadpis 5"/>
          <p:cNvSpPr>
            <a:spLocks noGrp="1"/>
          </p:cNvSpPr>
          <p:nvPr>
            <p:ph type="title"/>
          </p:nvPr>
        </p:nvSpPr>
        <p:spPr>
          <a:xfrm>
            <a:off x="467544" y="548680"/>
            <a:ext cx="8229600" cy="1143000"/>
          </a:xfrm>
        </p:spPr>
        <p:txBody>
          <a:bodyPr>
            <a:normAutofit/>
          </a:bodyPr>
          <a:lstStyle/>
          <a:p>
            <a:r>
              <a:rPr lang="cs-CZ" sz="2800" b="1" dirty="0" smtClean="0"/>
              <a:t>Vyvážecí vlek za koně s hydraulickou rukou</a:t>
            </a:r>
            <a:endParaRPr lang="cs-CZ"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6" name="Nadpis 5"/>
          <p:cNvSpPr>
            <a:spLocks noGrp="1"/>
          </p:cNvSpPr>
          <p:nvPr>
            <p:ph type="title"/>
          </p:nvPr>
        </p:nvSpPr>
        <p:spPr>
          <a:xfrm>
            <a:off x="395536" y="404664"/>
            <a:ext cx="8229600" cy="1143000"/>
          </a:xfrm>
        </p:spPr>
        <p:txBody>
          <a:bodyPr>
            <a:normAutofit/>
          </a:bodyPr>
          <a:lstStyle/>
          <a:p>
            <a:r>
              <a:rPr lang="cs-CZ" sz="3200" b="1" dirty="0" smtClean="0"/>
              <a:t> </a:t>
            </a:r>
            <a:r>
              <a:rPr lang="cs-CZ" sz="2000" b="1" dirty="0" err="1" smtClean="0"/>
              <a:t>Prizmovací</a:t>
            </a:r>
            <a:r>
              <a:rPr lang="cs-CZ" sz="2000" b="1" dirty="0" smtClean="0"/>
              <a:t> pila - projekt z PRV 2007-2013 (celkově 1.022 mil Kč) </a:t>
            </a:r>
            <a:endParaRPr lang="cs-CZ" sz="2000" b="1" dirty="0"/>
          </a:p>
        </p:txBody>
      </p:sp>
      <p:pic>
        <p:nvPicPr>
          <p:cNvPr id="6146" name="Picture 2" descr="http://eagri.cz/public/web/pub/98/87/ec/28767_720045_Krenek1.jpg"/>
          <p:cNvPicPr>
            <a:picLocks noChangeAspect="1" noChangeArrowheads="1"/>
          </p:cNvPicPr>
          <p:nvPr/>
        </p:nvPicPr>
        <p:blipFill>
          <a:blip r:embed="rId4" cstate="print"/>
          <a:srcRect/>
          <a:stretch>
            <a:fillRect/>
          </a:stretch>
        </p:blipFill>
        <p:spPr bwMode="auto">
          <a:xfrm>
            <a:off x="1187624" y="1340768"/>
            <a:ext cx="6667500" cy="4429126"/>
          </a:xfrm>
          <a:prstGeom prst="rect">
            <a:avLst/>
          </a:prstGeom>
          <a:noFill/>
        </p:spPr>
      </p:pic>
      <p:sp>
        <p:nvSpPr>
          <p:cNvPr id="9" name="Obdélník 8"/>
          <p:cNvSpPr/>
          <p:nvPr/>
        </p:nvSpPr>
        <p:spPr>
          <a:xfrm>
            <a:off x="179512" y="3284984"/>
            <a:ext cx="792088" cy="1938992"/>
          </a:xfrm>
          <a:prstGeom prst="rect">
            <a:avLst/>
          </a:prstGeom>
        </p:spPr>
        <p:txBody>
          <a:bodyPr wrap="square">
            <a:spAutoFit/>
          </a:bodyPr>
          <a:lstStyle/>
          <a:p>
            <a:r>
              <a:rPr lang="cs-CZ" sz="800" dirty="0" smtClean="0"/>
              <a:t>http://eagri.cz/public/web/mze/dotace/program-rozvoje-venkova-na-obdobi-2007/uspesne-projekty-prv/cely-seznam/zlinsky-kraj/x014-porizeni-prizmovaci-pily.html</a:t>
            </a:r>
            <a:endParaRPr lang="cs-CZ"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sp>
        <p:nvSpPr>
          <p:cNvPr id="2" name="Nadpis 1"/>
          <p:cNvSpPr>
            <a:spLocks noGrp="1"/>
          </p:cNvSpPr>
          <p:nvPr>
            <p:ph type="title"/>
          </p:nvPr>
        </p:nvSpPr>
        <p:spPr>
          <a:xfrm>
            <a:off x="395536" y="692696"/>
            <a:ext cx="8229600" cy="1143000"/>
          </a:xfrm>
        </p:spPr>
        <p:txBody>
          <a:bodyPr/>
          <a:lstStyle/>
          <a:p>
            <a:r>
              <a:rPr lang="cs-CZ" b="1" dirty="0" smtClean="0"/>
              <a:t>Proč MAS podporuje lesnictví?</a:t>
            </a:r>
            <a:endParaRPr lang="cs-CZ" b="1" dirty="0"/>
          </a:p>
        </p:txBody>
      </p:sp>
      <p:sp>
        <p:nvSpPr>
          <p:cNvPr id="3" name="Podnadpis 2"/>
          <p:cNvSpPr>
            <a:spLocks noGrp="1"/>
          </p:cNvSpPr>
          <p:nvPr>
            <p:ph idx="1"/>
          </p:nvPr>
        </p:nvSpPr>
        <p:spPr>
          <a:xfrm>
            <a:off x="467544" y="1916832"/>
            <a:ext cx="8229600" cy="4525963"/>
          </a:xfrm>
        </p:spPr>
        <p:txBody>
          <a:bodyPr/>
          <a:lstStyle/>
          <a:p>
            <a:r>
              <a:rPr lang="cs-CZ" dirty="0" smtClean="0"/>
              <a:t>Území s významným zastoupením lesů</a:t>
            </a:r>
          </a:p>
          <a:p>
            <a:r>
              <a:rPr lang="cs-CZ" dirty="0" smtClean="0"/>
              <a:t>Jeden z cílů strategie MAS </a:t>
            </a:r>
          </a:p>
          <a:p>
            <a:r>
              <a:rPr lang="cs-CZ" dirty="0" smtClean="0"/>
              <a:t>Programový rámec PRV</a:t>
            </a:r>
            <a:endParaRPr lang="cs-CZ" dirty="0"/>
          </a:p>
        </p:txBody>
      </p:sp>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6" name="Nadpis 5"/>
          <p:cNvSpPr>
            <a:spLocks noGrp="1"/>
          </p:cNvSpPr>
          <p:nvPr>
            <p:ph type="title"/>
          </p:nvPr>
        </p:nvSpPr>
        <p:spPr>
          <a:xfrm>
            <a:off x="467544" y="836712"/>
            <a:ext cx="8229600" cy="1143000"/>
          </a:xfrm>
        </p:spPr>
        <p:txBody>
          <a:bodyPr>
            <a:normAutofit fontScale="90000"/>
          </a:bodyPr>
          <a:lstStyle/>
          <a:p>
            <a:r>
              <a:rPr lang="cs-CZ" b="1" dirty="0" smtClean="0"/>
              <a:t>Zjednodušený postup podání Žádosti o dotaci</a:t>
            </a:r>
            <a:endParaRPr lang="cs-CZ" b="1" dirty="0"/>
          </a:p>
        </p:txBody>
      </p:sp>
      <p:sp>
        <p:nvSpPr>
          <p:cNvPr id="7" name="Zástupný symbol pro obsah 6"/>
          <p:cNvSpPr>
            <a:spLocks noGrp="1"/>
          </p:cNvSpPr>
          <p:nvPr>
            <p:ph idx="1"/>
          </p:nvPr>
        </p:nvSpPr>
        <p:spPr>
          <a:xfrm>
            <a:off x="467544" y="2332037"/>
            <a:ext cx="8229600" cy="4525963"/>
          </a:xfrm>
        </p:spPr>
        <p:txBody>
          <a:bodyPr>
            <a:normAutofit/>
          </a:bodyPr>
          <a:lstStyle/>
          <a:p>
            <a:pPr algn="ctr">
              <a:buNone/>
            </a:pPr>
            <a:r>
              <a:rPr lang="cs-CZ" sz="2400" dirty="0" smtClean="0"/>
              <a:t>Konzultace projektů na MAS</a:t>
            </a:r>
          </a:p>
          <a:p>
            <a:pPr algn="ctr">
              <a:buNone/>
            </a:pPr>
            <a:endParaRPr lang="cs-CZ" sz="2400" dirty="0" smtClean="0"/>
          </a:p>
          <a:p>
            <a:pPr algn="ctr">
              <a:buNone/>
            </a:pPr>
            <a:r>
              <a:rPr lang="cs-CZ" sz="2400" dirty="0" smtClean="0"/>
              <a:t>Žádost o přístup do portálu farmáře www.</a:t>
            </a:r>
            <a:r>
              <a:rPr lang="cs-CZ" sz="2400" dirty="0" err="1" smtClean="0"/>
              <a:t>szif.cz</a:t>
            </a:r>
            <a:endParaRPr lang="cs-CZ" sz="2400" dirty="0" smtClean="0"/>
          </a:p>
          <a:p>
            <a:pPr algn="ctr">
              <a:buNone/>
            </a:pPr>
            <a:endParaRPr lang="cs-CZ" sz="2400" dirty="0" smtClean="0"/>
          </a:p>
          <a:p>
            <a:pPr algn="ctr">
              <a:buNone/>
            </a:pPr>
            <a:r>
              <a:rPr lang="cs-CZ" sz="2400" dirty="0" smtClean="0"/>
              <a:t>Vyhlášení výzvy MAS Pobeskydí</a:t>
            </a:r>
          </a:p>
          <a:p>
            <a:pPr>
              <a:buNone/>
            </a:pPr>
            <a:endParaRPr lang="cs-CZ" sz="2400" dirty="0" smtClean="0"/>
          </a:p>
          <a:p>
            <a:pPr algn="ctr">
              <a:buNone/>
            </a:pPr>
            <a:r>
              <a:rPr lang="cs-CZ" sz="2400" dirty="0" smtClean="0"/>
              <a:t>Vyplnění Žádosti o dotaci v portálu farmáře  </a:t>
            </a:r>
            <a:endParaRPr lang="cs-CZ" sz="2400" dirty="0"/>
          </a:p>
        </p:txBody>
      </p:sp>
      <p:sp>
        <p:nvSpPr>
          <p:cNvPr id="9" name="Šipka dolů 8"/>
          <p:cNvSpPr/>
          <p:nvPr/>
        </p:nvSpPr>
        <p:spPr>
          <a:xfrm flipH="1">
            <a:off x="4427984" y="3717032"/>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lů 10"/>
          <p:cNvSpPr/>
          <p:nvPr/>
        </p:nvSpPr>
        <p:spPr>
          <a:xfrm flipH="1">
            <a:off x="4427984" y="2852936"/>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lů 11"/>
          <p:cNvSpPr/>
          <p:nvPr/>
        </p:nvSpPr>
        <p:spPr>
          <a:xfrm flipH="1">
            <a:off x="4427984" y="4581128"/>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lů 12"/>
          <p:cNvSpPr/>
          <p:nvPr/>
        </p:nvSpPr>
        <p:spPr>
          <a:xfrm flipH="1">
            <a:off x="4427984" y="5373216"/>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7" name="TextovéPole 6"/>
          <p:cNvSpPr txBox="1"/>
          <p:nvPr/>
        </p:nvSpPr>
        <p:spPr>
          <a:xfrm>
            <a:off x="1403648" y="1268760"/>
            <a:ext cx="6353214" cy="461665"/>
          </a:xfrm>
          <a:prstGeom prst="rect">
            <a:avLst/>
          </a:prstGeom>
          <a:noFill/>
        </p:spPr>
        <p:txBody>
          <a:bodyPr wrap="none" rtlCol="0">
            <a:spAutoFit/>
          </a:bodyPr>
          <a:lstStyle/>
          <a:p>
            <a:pPr algn="r"/>
            <a:r>
              <a:rPr lang="cs-CZ" sz="2400" dirty="0" smtClean="0"/>
              <a:t>Odevzdání osobně v elektronické podobě na MAS</a:t>
            </a:r>
            <a:endParaRPr lang="cs-CZ" sz="2400" dirty="0"/>
          </a:p>
        </p:txBody>
      </p:sp>
      <p:sp>
        <p:nvSpPr>
          <p:cNvPr id="8" name="Šipka dolů 7"/>
          <p:cNvSpPr/>
          <p:nvPr/>
        </p:nvSpPr>
        <p:spPr>
          <a:xfrm flipH="1">
            <a:off x="4499992" y="1844824"/>
            <a:ext cx="288032" cy="432048"/>
          </a:xfrm>
          <a:prstGeom prst="downArrow">
            <a:avLst>
              <a:gd name="adj1" fmla="val 44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449578" y="2420888"/>
            <a:ext cx="8673913" cy="707886"/>
          </a:xfrm>
          <a:prstGeom prst="rect">
            <a:avLst/>
          </a:prstGeom>
          <a:noFill/>
        </p:spPr>
        <p:txBody>
          <a:bodyPr wrap="square" rtlCol="0">
            <a:spAutoFit/>
          </a:bodyPr>
          <a:lstStyle/>
          <a:p>
            <a:pPr algn="ctr"/>
            <a:r>
              <a:rPr lang="cs-CZ" sz="2000" dirty="0" smtClean="0"/>
              <a:t>Kontrola a hodnocení na </a:t>
            </a:r>
            <a:r>
              <a:rPr lang="cs-CZ" sz="2000" dirty="0" smtClean="0"/>
              <a:t>MAS</a:t>
            </a:r>
            <a:br>
              <a:rPr lang="cs-CZ" sz="2000" dirty="0" smtClean="0"/>
            </a:br>
            <a:r>
              <a:rPr lang="cs-CZ" sz="2000" dirty="0" smtClean="0"/>
              <a:t> (hodnotí výběrový  orgán složený ze subjektů působících v Pobeskydí)</a:t>
            </a:r>
            <a:endParaRPr lang="cs-CZ" sz="2000" dirty="0"/>
          </a:p>
        </p:txBody>
      </p:sp>
      <p:sp>
        <p:nvSpPr>
          <p:cNvPr id="10" name="Šipka dolů 9"/>
          <p:cNvSpPr/>
          <p:nvPr/>
        </p:nvSpPr>
        <p:spPr>
          <a:xfrm flipH="1">
            <a:off x="4499992" y="3212976"/>
            <a:ext cx="288032" cy="432048"/>
          </a:xfrm>
          <a:prstGeom prst="downArrow">
            <a:avLst>
              <a:gd name="adj1" fmla="val 44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2699792" y="3645024"/>
            <a:ext cx="4104456" cy="1200329"/>
          </a:xfrm>
          <a:prstGeom prst="rect">
            <a:avLst/>
          </a:prstGeom>
          <a:noFill/>
        </p:spPr>
        <p:txBody>
          <a:bodyPr wrap="square" rtlCol="0">
            <a:spAutoFit/>
          </a:bodyPr>
          <a:lstStyle/>
          <a:p>
            <a:pPr algn="ctr"/>
            <a:r>
              <a:rPr lang="cs-CZ" sz="2400" dirty="0" smtClean="0"/>
              <a:t>MAS vybrané Žádosti předává žadatelům, kteří je odesílají přes portál farmáře na SZIF</a:t>
            </a:r>
            <a:endParaRPr lang="cs-CZ" sz="2400" dirty="0"/>
          </a:p>
        </p:txBody>
      </p:sp>
      <p:sp>
        <p:nvSpPr>
          <p:cNvPr id="12" name="Šipka dolů 11"/>
          <p:cNvSpPr/>
          <p:nvPr/>
        </p:nvSpPr>
        <p:spPr>
          <a:xfrm flipH="1">
            <a:off x="4499992" y="4869160"/>
            <a:ext cx="288032" cy="432048"/>
          </a:xfrm>
          <a:prstGeom prst="downArrow">
            <a:avLst>
              <a:gd name="adj1" fmla="val 44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3059832" y="5301208"/>
            <a:ext cx="3240360" cy="461665"/>
          </a:xfrm>
          <a:prstGeom prst="rect">
            <a:avLst/>
          </a:prstGeom>
          <a:noFill/>
        </p:spPr>
        <p:txBody>
          <a:bodyPr wrap="square" rtlCol="0">
            <a:spAutoFit/>
          </a:bodyPr>
          <a:lstStyle/>
          <a:p>
            <a:pPr algn="ctr"/>
            <a:r>
              <a:rPr lang="cs-CZ" sz="2400" dirty="0" smtClean="0"/>
              <a:t>Kontrola na SZIF </a:t>
            </a:r>
            <a:endParaRPr lang="cs-CZ"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6" name="TextovéPole 5"/>
          <p:cNvSpPr txBox="1"/>
          <p:nvPr/>
        </p:nvSpPr>
        <p:spPr>
          <a:xfrm>
            <a:off x="1979712" y="980728"/>
            <a:ext cx="5184576" cy="461665"/>
          </a:xfrm>
          <a:prstGeom prst="rect">
            <a:avLst/>
          </a:prstGeom>
          <a:noFill/>
        </p:spPr>
        <p:txBody>
          <a:bodyPr wrap="square" rtlCol="0">
            <a:spAutoFit/>
          </a:bodyPr>
          <a:lstStyle/>
          <a:p>
            <a:pPr algn="ctr"/>
            <a:r>
              <a:rPr lang="cs-CZ" sz="2400" dirty="0" smtClean="0"/>
              <a:t>Zveřejnění výsledků na www.</a:t>
            </a:r>
            <a:r>
              <a:rPr lang="cs-CZ" sz="2400" dirty="0" err="1" smtClean="0"/>
              <a:t>szif.cz</a:t>
            </a:r>
            <a:endParaRPr lang="cs-CZ" sz="2400" dirty="0"/>
          </a:p>
        </p:txBody>
      </p:sp>
      <p:sp>
        <p:nvSpPr>
          <p:cNvPr id="7" name="Šipka dolů 6"/>
          <p:cNvSpPr/>
          <p:nvPr/>
        </p:nvSpPr>
        <p:spPr>
          <a:xfrm flipH="1">
            <a:off x="4499992" y="1556792"/>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2699792" y="2132856"/>
            <a:ext cx="3888432" cy="830997"/>
          </a:xfrm>
          <a:prstGeom prst="rect">
            <a:avLst/>
          </a:prstGeom>
          <a:noFill/>
        </p:spPr>
        <p:txBody>
          <a:bodyPr wrap="square" rtlCol="0">
            <a:spAutoFit/>
          </a:bodyPr>
          <a:lstStyle/>
          <a:p>
            <a:pPr algn="ctr"/>
            <a:r>
              <a:rPr lang="cs-CZ" sz="2400" dirty="0" smtClean="0"/>
              <a:t>Výzva k podpisu Dohody o poskytnutí dotace</a:t>
            </a:r>
            <a:endParaRPr lang="cs-CZ" sz="2400" dirty="0"/>
          </a:p>
        </p:txBody>
      </p:sp>
      <p:sp>
        <p:nvSpPr>
          <p:cNvPr id="9" name="Šipka dolů 8"/>
          <p:cNvSpPr/>
          <p:nvPr/>
        </p:nvSpPr>
        <p:spPr>
          <a:xfrm flipH="1">
            <a:off x="4499992" y="3068960"/>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661136" y="3645024"/>
            <a:ext cx="6074869" cy="461665"/>
          </a:xfrm>
          <a:prstGeom prst="rect">
            <a:avLst/>
          </a:prstGeom>
          <a:noFill/>
        </p:spPr>
        <p:txBody>
          <a:bodyPr wrap="none" rtlCol="0">
            <a:spAutoFit/>
          </a:bodyPr>
          <a:lstStyle/>
          <a:p>
            <a:pPr algn="ctr"/>
            <a:r>
              <a:rPr lang="cs-CZ" sz="2400" dirty="0" smtClean="0"/>
              <a:t>Realizace (*výběrové řízení, cenový marketing) </a:t>
            </a:r>
            <a:endParaRPr lang="cs-CZ" sz="2400" dirty="0"/>
          </a:p>
        </p:txBody>
      </p:sp>
      <p:sp>
        <p:nvSpPr>
          <p:cNvPr id="12" name="Šipka dolů 11"/>
          <p:cNvSpPr/>
          <p:nvPr/>
        </p:nvSpPr>
        <p:spPr>
          <a:xfrm flipH="1">
            <a:off x="4499992" y="4149080"/>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971600" y="4653136"/>
            <a:ext cx="7272808" cy="1200329"/>
          </a:xfrm>
          <a:prstGeom prst="rect">
            <a:avLst/>
          </a:prstGeom>
          <a:noFill/>
        </p:spPr>
        <p:txBody>
          <a:bodyPr wrap="square" rtlCol="0">
            <a:spAutoFit/>
          </a:bodyPr>
          <a:lstStyle/>
          <a:p>
            <a:pPr algn="ctr"/>
            <a:r>
              <a:rPr lang="cs-CZ" sz="2400" dirty="0" smtClean="0"/>
              <a:t>Žadatel vygeneruje Žádost o platbu a předá na MAS - </a:t>
            </a:r>
            <a:r>
              <a:rPr lang="cs-CZ" sz="2400" dirty="0" err="1" smtClean="0"/>
              <a:t>MAS</a:t>
            </a:r>
            <a:r>
              <a:rPr lang="cs-CZ" sz="2400" dirty="0" smtClean="0"/>
              <a:t> potvrdí formulář nebo vyzve k opravě. Žadatel odevzdává na SZIF </a:t>
            </a:r>
            <a:endParaRPr lang="cs-CZ"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6" name="Šipka dolů 5"/>
          <p:cNvSpPr/>
          <p:nvPr/>
        </p:nvSpPr>
        <p:spPr>
          <a:xfrm flipH="1">
            <a:off x="4499992" y="1052736"/>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2195736" y="1700808"/>
            <a:ext cx="4968552" cy="461665"/>
          </a:xfrm>
          <a:prstGeom prst="rect">
            <a:avLst/>
          </a:prstGeom>
          <a:noFill/>
        </p:spPr>
        <p:txBody>
          <a:bodyPr wrap="square" rtlCol="0">
            <a:spAutoFit/>
          </a:bodyPr>
          <a:lstStyle/>
          <a:p>
            <a:r>
              <a:rPr lang="cs-CZ" sz="2400" dirty="0" smtClean="0"/>
              <a:t>Schválení Žádosti o platbu, proplacení</a:t>
            </a:r>
            <a:endParaRPr lang="cs-CZ" sz="2400" dirty="0"/>
          </a:p>
        </p:txBody>
      </p:sp>
      <p:sp>
        <p:nvSpPr>
          <p:cNvPr id="8" name="Šipka dolů 7"/>
          <p:cNvSpPr/>
          <p:nvPr/>
        </p:nvSpPr>
        <p:spPr>
          <a:xfrm flipH="1">
            <a:off x="4499992" y="2348880"/>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2051720" y="2996952"/>
            <a:ext cx="4968552" cy="461665"/>
          </a:xfrm>
          <a:prstGeom prst="rect">
            <a:avLst/>
          </a:prstGeom>
          <a:noFill/>
        </p:spPr>
        <p:txBody>
          <a:bodyPr wrap="square" rtlCol="0">
            <a:spAutoFit/>
          </a:bodyPr>
          <a:lstStyle/>
          <a:p>
            <a:pPr algn="ctr"/>
            <a:r>
              <a:rPr lang="cs-CZ" sz="2400" dirty="0" smtClean="0"/>
              <a:t>Udržitelnost projektu - 5 let!</a:t>
            </a:r>
            <a:endParaRPr lang="cs-CZ"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dirty="0"/>
          </a:p>
        </p:txBody>
      </p:sp>
      <p:sp>
        <p:nvSpPr>
          <p:cNvPr id="3" name="Podnadpis 2"/>
          <p:cNvSpPr>
            <a:spLocks noGrp="1"/>
          </p:cNvSpPr>
          <p:nvPr>
            <p:ph type="subTitle" idx="1"/>
          </p:nvPr>
        </p:nvSpPr>
        <p:spPr/>
        <p:txBody>
          <a:bodyPr/>
          <a:lstStyle/>
          <a:p>
            <a:endParaRPr lang="cs-CZ"/>
          </a:p>
        </p:txBody>
      </p:sp>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6" name="TextovéPole 5"/>
          <p:cNvSpPr txBox="1"/>
          <p:nvPr/>
        </p:nvSpPr>
        <p:spPr>
          <a:xfrm>
            <a:off x="1115616" y="1196752"/>
            <a:ext cx="6912768" cy="646331"/>
          </a:xfrm>
          <a:prstGeom prst="rect">
            <a:avLst/>
          </a:prstGeom>
          <a:noFill/>
        </p:spPr>
        <p:txBody>
          <a:bodyPr wrap="square" rtlCol="0">
            <a:spAutoFit/>
          </a:bodyPr>
          <a:lstStyle/>
          <a:p>
            <a:pPr algn="ctr"/>
            <a:r>
              <a:rPr lang="cs-CZ" sz="3600" dirty="0" smtClean="0"/>
              <a:t>Kdo se moc ptá, moc se dozví!</a:t>
            </a:r>
            <a:endParaRPr lang="cs-CZ" sz="3600" dirty="0"/>
          </a:p>
        </p:txBody>
      </p:sp>
      <p:sp>
        <p:nvSpPr>
          <p:cNvPr id="7" name="Obdélník 6"/>
          <p:cNvSpPr/>
          <p:nvPr/>
        </p:nvSpPr>
        <p:spPr>
          <a:xfrm>
            <a:off x="2286000" y="2413338"/>
            <a:ext cx="4572000" cy="2308324"/>
          </a:xfrm>
          <a:prstGeom prst="rect">
            <a:avLst/>
          </a:prstGeom>
        </p:spPr>
        <p:txBody>
          <a:bodyPr>
            <a:spAutoFit/>
          </a:bodyPr>
          <a:lstStyle/>
          <a:p>
            <a:pPr algn="ctr"/>
            <a:r>
              <a:rPr lang="pt-BR" dirty="0" smtClean="0"/>
              <a:t>MAS Pobeskydí, z. s.</a:t>
            </a:r>
          </a:p>
          <a:p>
            <a:pPr algn="ctr"/>
            <a:r>
              <a:rPr lang="pt-BR" dirty="0" smtClean="0"/>
              <a:t>739 53 Třanovice čp. 1</a:t>
            </a:r>
          </a:p>
          <a:p>
            <a:pPr algn="ctr"/>
            <a:r>
              <a:rPr lang="pt-BR" dirty="0" smtClean="0"/>
              <a:t>tel.: </a:t>
            </a:r>
            <a:r>
              <a:rPr lang="pt-BR" dirty="0" smtClean="0">
                <a:hlinkClick r:id="rId4"/>
              </a:rPr>
              <a:t>+420 558 431 083</a:t>
            </a:r>
            <a:endParaRPr lang="pt-BR" dirty="0" smtClean="0"/>
          </a:p>
          <a:p>
            <a:pPr algn="ctr"/>
            <a:r>
              <a:rPr lang="pt-BR" dirty="0" smtClean="0"/>
              <a:t>e-mail: </a:t>
            </a:r>
            <a:r>
              <a:rPr lang="pt-BR" dirty="0" smtClean="0">
                <a:hlinkClick r:id="rId5"/>
              </a:rPr>
              <a:t>piekar@pobeskydi.cz</a:t>
            </a:r>
            <a:endParaRPr lang="cs-CZ" dirty="0" smtClean="0"/>
          </a:p>
          <a:p>
            <a:pPr algn="ctr"/>
            <a:r>
              <a:rPr lang="cs-CZ" dirty="0" smtClean="0"/>
              <a:t>mas@</a:t>
            </a:r>
            <a:r>
              <a:rPr lang="cs-CZ" dirty="0" err="1" smtClean="0"/>
              <a:t>pobeskydi.cz</a:t>
            </a:r>
            <a:r>
              <a:rPr lang="pt-BR" dirty="0" smtClean="0"/>
              <a:t/>
            </a:r>
            <a:br>
              <a:rPr lang="pt-BR" dirty="0" smtClean="0"/>
            </a:br>
            <a:endParaRPr lang="pt-BR" dirty="0" smtClean="0"/>
          </a:p>
          <a:p>
            <a:pPr algn="ctr"/>
            <a:r>
              <a:rPr lang="pt-BR" dirty="0" smtClean="0">
                <a:hlinkClick r:id="rId6"/>
              </a:rPr>
              <a:t>www.pobeskydi.cz</a:t>
            </a:r>
            <a:endParaRPr lang="pt-BR" dirty="0" smtClean="0"/>
          </a:p>
          <a:p>
            <a:pPr algn="ctr"/>
            <a:r>
              <a:rPr lang="pt-BR" dirty="0" smtClean="0">
                <a:hlinkClick r:id="rId7"/>
              </a:rPr>
              <a:t>www.facebook.com/MASPobeskydi</a:t>
            </a:r>
            <a:endParaRPr lang="pt-BR" dirty="0"/>
          </a:p>
        </p:txBody>
      </p:sp>
      <p:sp>
        <p:nvSpPr>
          <p:cNvPr id="8" name="TextovéPole 7"/>
          <p:cNvSpPr txBox="1"/>
          <p:nvPr/>
        </p:nvSpPr>
        <p:spPr>
          <a:xfrm>
            <a:off x="1115616" y="4869160"/>
            <a:ext cx="7272808" cy="369332"/>
          </a:xfrm>
          <a:prstGeom prst="rect">
            <a:avLst/>
          </a:prstGeom>
          <a:noFill/>
        </p:spPr>
        <p:txBody>
          <a:bodyPr wrap="square" rtlCol="0">
            <a:spAutoFit/>
          </a:bodyPr>
          <a:lstStyle/>
          <a:p>
            <a:pPr algn="ctr"/>
            <a:r>
              <a:rPr lang="cs-CZ" dirty="0" smtClean="0"/>
              <a:t>Využijte možnost osobní konzultace! Jsme tady pro Vás!</a:t>
            </a:r>
            <a:endParaRPr lang="cs-CZ" dirty="0"/>
          </a:p>
        </p:txBody>
      </p:sp>
      <p:pic>
        <p:nvPicPr>
          <p:cNvPr id="1026" name="Picture 2" descr="Výsledek obrázku pro facebook"/>
          <p:cNvPicPr>
            <a:picLocks noChangeAspect="1" noChangeArrowheads="1"/>
          </p:cNvPicPr>
          <p:nvPr/>
        </p:nvPicPr>
        <p:blipFill>
          <a:blip r:embed="rId8" cstate="print"/>
          <a:srcRect/>
          <a:stretch>
            <a:fillRect/>
          </a:stretch>
        </p:blipFill>
        <p:spPr bwMode="auto">
          <a:xfrm>
            <a:off x="2411760" y="4293096"/>
            <a:ext cx="396000" cy="396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6" name="Nadpis 5"/>
          <p:cNvSpPr>
            <a:spLocks noGrp="1"/>
          </p:cNvSpPr>
          <p:nvPr>
            <p:ph type="title"/>
          </p:nvPr>
        </p:nvSpPr>
        <p:spPr>
          <a:xfrm>
            <a:off x="467544" y="620688"/>
            <a:ext cx="8229600" cy="1143000"/>
          </a:xfrm>
        </p:spPr>
        <p:txBody>
          <a:bodyPr/>
          <a:lstStyle/>
          <a:p>
            <a:r>
              <a:rPr lang="cs-CZ" b="1" dirty="0" smtClean="0"/>
              <a:t>Na co lze žádat?</a:t>
            </a:r>
            <a:endParaRPr lang="cs-CZ" b="1" dirty="0"/>
          </a:p>
        </p:txBody>
      </p:sp>
      <p:sp>
        <p:nvSpPr>
          <p:cNvPr id="7" name="Zástupný symbol pro obsah 6"/>
          <p:cNvSpPr>
            <a:spLocks noGrp="1"/>
          </p:cNvSpPr>
          <p:nvPr>
            <p:ph idx="1"/>
          </p:nvPr>
        </p:nvSpPr>
        <p:spPr>
          <a:xfrm>
            <a:off x="467544" y="1988840"/>
            <a:ext cx="8229600" cy="4525963"/>
          </a:xfrm>
        </p:spPr>
        <p:txBody>
          <a:bodyPr>
            <a:normAutofit/>
          </a:bodyPr>
          <a:lstStyle/>
          <a:p>
            <a:r>
              <a:rPr lang="cs-CZ" sz="2800" dirty="0" smtClean="0"/>
              <a:t>Technika a technologie pro lesní hospodářství</a:t>
            </a:r>
          </a:p>
          <a:p>
            <a:r>
              <a:rPr lang="cs-CZ" sz="2800" dirty="0" smtClean="0"/>
              <a:t>Technické vybavení dřevozpracujících provozoven</a:t>
            </a:r>
            <a:endParaRPr lang="cs-CZ"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sp>
        <p:nvSpPr>
          <p:cNvPr id="7" name="Nadpis 6"/>
          <p:cNvSpPr>
            <a:spLocks noGrp="1"/>
          </p:cNvSpPr>
          <p:nvPr>
            <p:ph type="title"/>
          </p:nvPr>
        </p:nvSpPr>
        <p:spPr>
          <a:xfrm>
            <a:off x="467544" y="620688"/>
            <a:ext cx="8229600" cy="1143000"/>
          </a:xfrm>
        </p:spPr>
        <p:txBody>
          <a:bodyPr>
            <a:normAutofit/>
          </a:bodyPr>
          <a:lstStyle/>
          <a:p>
            <a:r>
              <a:rPr lang="cs-CZ" sz="3600" b="1" dirty="0" smtClean="0"/>
              <a:t>Definice žadatele/příjemce dotace</a:t>
            </a:r>
            <a:endParaRPr lang="cs-CZ" sz="3600" b="1" dirty="0"/>
          </a:p>
        </p:txBody>
      </p:sp>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6" name="Zástupný symbol pro obsah 5"/>
          <p:cNvSpPr>
            <a:spLocks noGrp="1"/>
          </p:cNvSpPr>
          <p:nvPr>
            <p:ph idx="1"/>
          </p:nvPr>
        </p:nvSpPr>
        <p:spPr/>
        <p:txBody>
          <a:bodyPr>
            <a:normAutofit fontScale="70000" lnSpcReduction="20000"/>
          </a:bodyPr>
          <a:lstStyle/>
          <a:p>
            <a:r>
              <a:rPr lang="cs-CZ" b="1" dirty="0" smtClean="0"/>
              <a:t>investice do techniky a technologií pro lesní hospodářství</a:t>
            </a:r>
            <a:r>
              <a:rPr lang="cs-CZ" dirty="0" smtClean="0"/>
              <a:t> - držitelé (vlastníci, nájemci, </a:t>
            </a:r>
            <a:r>
              <a:rPr lang="cs-CZ" dirty="0" err="1" smtClean="0"/>
              <a:t>pachtýři</a:t>
            </a:r>
            <a:r>
              <a:rPr lang="cs-CZ" dirty="0" smtClean="0"/>
              <a:t> nebo </a:t>
            </a:r>
            <a:r>
              <a:rPr lang="cs-CZ" dirty="0" err="1" smtClean="0"/>
              <a:t>vypůjčitelé</a:t>
            </a:r>
            <a:r>
              <a:rPr lang="cs-CZ" dirty="0" smtClean="0"/>
              <a:t>) lesů, kteří jsou soukromými osobami, jejich sdruženími s právní subjektivitou nebo spolky, vysokými školami se školním lesním podnikem, středními školami nebo učilišti se školním polesím, obcemi, právnickými osobami zřízenými nebo založenými obcemi nebo kraji nebo jsou dobrovolnými svazky obcí. </a:t>
            </a:r>
          </a:p>
          <a:p>
            <a:r>
              <a:rPr lang="cs-CZ" b="1" dirty="0" smtClean="0"/>
              <a:t>kůň a vyvážecí vlek za koně - </a:t>
            </a:r>
            <a:r>
              <a:rPr lang="cs-CZ" dirty="0" smtClean="0"/>
              <a:t>žadatelem/příjemcem dotace může být rovněž fyzická nebo právnická osoba poskytující služby v lesnictví, pokud je malým nebo středním podnikem. </a:t>
            </a:r>
          </a:p>
          <a:p>
            <a:r>
              <a:rPr lang="cs-CZ" b="1" dirty="0" smtClean="0"/>
              <a:t>technické vybavení dřevozpracujících provozoven</a:t>
            </a:r>
            <a:r>
              <a:rPr lang="cs-CZ" dirty="0" smtClean="0"/>
              <a:t> - fyzické nebo právnické osoby podnikající v lesnictví nebo souvisejícím odvětví, které splňují definici malého a středního podniku, a obce a právnické osoby založené nebo zřízené obcemi, dobrovolné svazky obcí. </a:t>
            </a:r>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sp>
        <p:nvSpPr>
          <p:cNvPr id="6" name="Nadpis 5"/>
          <p:cNvSpPr>
            <a:spLocks noGrp="1"/>
          </p:cNvSpPr>
          <p:nvPr>
            <p:ph type="title"/>
          </p:nvPr>
        </p:nvSpPr>
        <p:spPr>
          <a:xfrm>
            <a:off x="467544" y="764704"/>
            <a:ext cx="8229600" cy="1143000"/>
          </a:xfrm>
        </p:spPr>
        <p:txBody>
          <a:bodyPr/>
          <a:lstStyle/>
          <a:p>
            <a:r>
              <a:rPr lang="cs-CZ" b="1" dirty="0" smtClean="0"/>
              <a:t>Na co lze konkrétně žádat?</a:t>
            </a:r>
            <a:endParaRPr lang="cs-CZ" b="1" dirty="0"/>
          </a:p>
        </p:txBody>
      </p:sp>
      <p:sp>
        <p:nvSpPr>
          <p:cNvPr id="7" name="Zástupný symbol pro obsah 6"/>
          <p:cNvSpPr>
            <a:spLocks noGrp="1"/>
          </p:cNvSpPr>
          <p:nvPr>
            <p:ph idx="1"/>
          </p:nvPr>
        </p:nvSpPr>
        <p:spPr>
          <a:xfrm>
            <a:off x="467544" y="1844825"/>
            <a:ext cx="8229600" cy="3672408"/>
          </a:xfrm>
        </p:spPr>
        <p:txBody>
          <a:bodyPr>
            <a:normAutofit fontScale="70000" lnSpcReduction="20000"/>
          </a:bodyPr>
          <a:lstStyle/>
          <a:p>
            <a:endParaRPr lang="cs-CZ" dirty="0" smtClean="0"/>
          </a:p>
          <a:p>
            <a:pPr>
              <a:buNone/>
            </a:pPr>
            <a:r>
              <a:rPr lang="cs-CZ" dirty="0" smtClean="0"/>
              <a:t>1) stroje a technologie (včetně koně) pro obnovu, výchovu a těžbu lesních porostů včetně přibližování </a:t>
            </a:r>
          </a:p>
          <a:p>
            <a:pPr>
              <a:buNone/>
            </a:pPr>
            <a:r>
              <a:rPr lang="cs-CZ" dirty="0" smtClean="0"/>
              <a:t>2) stroje ke zpracování </a:t>
            </a:r>
            <a:r>
              <a:rPr lang="cs-CZ" dirty="0" err="1" smtClean="0"/>
              <a:t>potěžebních</a:t>
            </a:r>
            <a:r>
              <a:rPr lang="cs-CZ" dirty="0" smtClean="0"/>
              <a:t> zbytků </a:t>
            </a:r>
          </a:p>
          <a:p>
            <a:pPr>
              <a:buNone/>
            </a:pPr>
            <a:r>
              <a:rPr lang="cs-CZ" dirty="0" smtClean="0"/>
              <a:t>3) stroje pro přípravu půdy před zalesněním </a:t>
            </a:r>
          </a:p>
          <a:p>
            <a:pPr>
              <a:buNone/>
            </a:pPr>
            <a:r>
              <a:rPr lang="cs-CZ" dirty="0" smtClean="0"/>
              <a:t>4) stroje, technologie, zařízení a stavby pro lesní školkařskou činnost </a:t>
            </a:r>
          </a:p>
          <a:p>
            <a:pPr>
              <a:buNone/>
            </a:pPr>
            <a:r>
              <a:rPr lang="cs-CZ" dirty="0" smtClean="0"/>
              <a:t>5) stroje a zařízení pro údržbu a opravy lesních cest </a:t>
            </a:r>
          </a:p>
          <a:p>
            <a:pPr>
              <a:buNone/>
            </a:pPr>
            <a:r>
              <a:rPr lang="cs-CZ" dirty="0" smtClean="0"/>
              <a:t>6) mobilní stroje pro </a:t>
            </a:r>
            <a:r>
              <a:rPr lang="cs-CZ" dirty="0" err="1" smtClean="0"/>
              <a:t>sortimentaci</a:t>
            </a:r>
            <a:r>
              <a:rPr lang="cs-CZ" dirty="0" smtClean="0"/>
              <a:t> a pořez dříví </a:t>
            </a:r>
          </a:p>
          <a:p>
            <a:pPr>
              <a:buNone/>
            </a:pPr>
            <a:r>
              <a:rPr lang="cs-CZ" dirty="0" smtClean="0"/>
              <a:t>7) výstavba či modernizace dřevozpracujícího provozu - stavba a technologické vybavení </a:t>
            </a:r>
          </a:p>
          <a:p>
            <a:pPr>
              <a:buNone/>
            </a:pPr>
            <a:r>
              <a:rPr lang="cs-CZ" dirty="0" smtClean="0"/>
              <a:t>8) nákup nemovitosti v případě dřevozpracujícího provozu </a:t>
            </a:r>
          </a:p>
          <a:p>
            <a:endParaRPr lang="cs-CZ" dirty="0"/>
          </a:p>
        </p:txBody>
      </p:sp>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6" name="Nadpis 5"/>
          <p:cNvSpPr>
            <a:spLocks noGrp="1"/>
          </p:cNvSpPr>
          <p:nvPr>
            <p:ph type="title"/>
          </p:nvPr>
        </p:nvSpPr>
        <p:spPr>
          <a:xfrm>
            <a:off x="467544" y="476672"/>
            <a:ext cx="8229600" cy="1143000"/>
          </a:xfrm>
        </p:spPr>
        <p:txBody>
          <a:bodyPr/>
          <a:lstStyle/>
          <a:p>
            <a:r>
              <a:rPr lang="cs-CZ" b="1" dirty="0" smtClean="0"/>
              <a:t>Druh a výše dotace</a:t>
            </a:r>
            <a:endParaRPr lang="cs-CZ" b="1" dirty="0"/>
          </a:p>
        </p:txBody>
      </p:sp>
      <p:sp>
        <p:nvSpPr>
          <p:cNvPr id="7" name="Zástupný symbol pro obsah 6"/>
          <p:cNvSpPr>
            <a:spLocks noGrp="1"/>
          </p:cNvSpPr>
          <p:nvPr>
            <p:ph idx="1"/>
          </p:nvPr>
        </p:nvSpPr>
        <p:spPr/>
        <p:txBody>
          <a:bodyPr/>
          <a:lstStyle/>
          <a:p>
            <a:r>
              <a:rPr lang="cs-CZ" dirty="0" smtClean="0"/>
              <a:t>Výše způsobilých výdajů 50 tis. - 5 mil. Kč</a:t>
            </a:r>
          </a:p>
          <a:p>
            <a:r>
              <a:rPr lang="cs-CZ" dirty="0" smtClean="0"/>
              <a:t>Výše dotace 50 % způsobilých výdajů</a:t>
            </a:r>
          </a:p>
          <a:p>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10" name="Nadpis 9"/>
          <p:cNvSpPr>
            <a:spLocks noGrp="1"/>
          </p:cNvSpPr>
          <p:nvPr>
            <p:ph type="title"/>
          </p:nvPr>
        </p:nvSpPr>
        <p:spPr/>
        <p:txBody>
          <a:bodyPr>
            <a:normAutofit/>
          </a:bodyPr>
          <a:lstStyle/>
          <a:p>
            <a:r>
              <a:rPr lang="cs-CZ" sz="3600" b="1" dirty="0" smtClean="0"/>
              <a:t>Kritéria přijatelnosti všeobecná</a:t>
            </a:r>
            <a:endParaRPr lang="cs-CZ" sz="3600" b="1" dirty="0"/>
          </a:p>
        </p:txBody>
      </p:sp>
      <p:sp>
        <p:nvSpPr>
          <p:cNvPr id="12" name="Zástupný symbol pro obsah 7"/>
          <p:cNvSpPr>
            <a:spLocks noGrp="1"/>
          </p:cNvSpPr>
          <p:nvPr>
            <p:ph idx="1"/>
          </p:nvPr>
        </p:nvSpPr>
        <p:spPr>
          <a:xfrm>
            <a:off x="457200" y="1268761"/>
            <a:ext cx="8229600" cy="3744416"/>
          </a:xfrm>
        </p:spPr>
        <p:txBody>
          <a:bodyPr>
            <a:normAutofit/>
          </a:bodyPr>
          <a:lstStyle/>
          <a:p>
            <a:endParaRPr lang="cs-CZ" sz="3500" dirty="0" smtClean="0"/>
          </a:p>
          <a:p>
            <a:endParaRPr lang="cs-CZ" dirty="0" smtClean="0"/>
          </a:p>
          <a:p>
            <a:endParaRPr lang="cs-CZ" dirty="0" smtClean="0"/>
          </a:p>
          <a:p>
            <a:endParaRPr lang="cs-CZ" dirty="0" smtClean="0"/>
          </a:p>
        </p:txBody>
      </p:sp>
      <p:sp>
        <p:nvSpPr>
          <p:cNvPr id="6145" name="Rectangle 1"/>
          <p:cNvSpPr>
            <a:spLocks noChangeArrowheads="1"/>
          </p:cNvSpPr>
          <p:nvPr/>
        </p:nvSpPr>
        <p:spPr bwMode="auto">
          <a:xfrm>
            <a:off x="539552" y="2077490"/>
            <a:ext cx="831641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cs-CZ" sz="1400" b="0" i="0" u="none" strike="noStrike" cap="none" normalizeH="0" baseline="0" dirty="0" smtClean="0">
                <a:ln>
                  <a:noFill/>
                </a:ln>
                <a:solidFill>
                  <a:srgbClr val="000000"/>
                </a:solidFill>
                <a:effectLst/>
                <a:ea typeface="Calibri" pitchFamily="34" charset="0"/>
                <a:cs typeface="Arial" pitchFamily="34" charset="0"/>
              </a:rPr>
              <a:t>1) Projekt </a:t>
            </a:r>
            <a:r>
              <a:rPr kumimoji="0" lang="cs-CZ" sz="1400" b="1" i="0" u="none" strike="noStrike" cap="none" normalizeH="0" baseline="0" dirty="0" smtClean="0">
                <a:ln>
                  <a:noFill/>
                </a:ln>
                <a:solidFill>
                  <a:srgbClr val="000000"/>
                </a:solidFill>
                <a:effectLst/>
                <a:ea typeface="Calibri" pitchFamily="34" charset="0"/>
                <a:cs typeface="Arial" pitchFamily="34" charset="0"/>
              </a:rPr>
              <a:t>lze realizovat na území příslušné </a:t>
            </a:r>
            <a:r>
              <a:rPr kumimoji="0" lang="cs-CZ" sz="1400" b="1" i="0" u="none" strike="noStrike" cap="none" normalizeH="0" baseline="0" dirty="0" smtClean="0">
                <a:ln>
                  <a:noFill/>
                </a:ln>
                <a:solidFill>
                  <a:srgbClr val="000000"/>
                </a:solidFill>
                <a:effectLst/>
                <a:ea typeface="Calibri" pitchFamily="34" charset="0"/>
                <a:cs typeface="Arial" pitchFamily="34" charset="0"/>
              </a:rPr>
              <a:t>MAS</a:t>
            </a:r>
            <a:endParaRPr kumimoji="0" lang="cs-CZ" sz="1400" b="0" i="0" u="none" strike="noStrike" cap="none" normalizeH="0" baseline="0" dirty="0" smtClean="0">
              <a:ln>
                <a:noFill/>
              </a:ln>
              <a:solidFill>
                <a:srgbClr val="FF0000"/>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400" b="0" i="0" u="none" strike="noStrike" cap="none" normalizeH="0" baseline="0" dirty="0" smtClean="0">
              <a:ln>
                <a:noFill/>
              </a:ln>
              <a:solidFill>
                <a:srgbClr val="000000"/>
              </a:solidFill>
              <a:effectLst/>
              <a:ea typeface="Calibri" pitchFamily="34" charset="0"/>
              <a:cs typeface="Arial" pitchFamily="34" charset="0"/>
            </a:endParaRPr>
          </a:p>
          <a:p>
            <a:r>
              <a:rPr lang="cs-CZ" sz="1400" dirty="0" smtClean="0"/>
              <a:t>2) </a:t>
            </a:r>
            <a:r>
              <a:rPr lang="cs-CZ" sz="1400" b="1" dirty="0" smtClean="0"/>
              <a:t>Lhůta vázanosti projektu na účel </a:t>
            </a:r>
            <a:r>
              <a:rPr lang="cs-CZ" sz="1400" dirty="0" smtClean="0"/>
              <a:t>trvá 5 let od data převedení dotace na účet příjemce dotace </a:t>
            </a:r>
          </a:p>
          <a:p>
            <a:r>
              <a:rPr lang="cs-CZ" sz="1400" dirty="0" smtClean="0"/>
              <a:t> </a:t>
            </a:r>
          </a:p>
          <a:p>
            <a:r>
              <a:rPr lang="cs-CZ" sz="1400" dirty="0" smtClean="0"/>
              <a:t>3) </a:t>
            </a:r>
            <a:r>
              <a:rPr lang="cs-CZ" sz="1400" b="1" dirty="0" smtClean="0"/>
              <a:t>Přípustné způsoby uspořádání právních vztahů k nemovitostem</a:t>
            </a:r>
            <a:r>
              <a:rPr lang="cs-CZ" sz="1400" dirty="0" smtClean="0"/>
              <a:t>, na kterých jsou realizovány stavební výdaje, nebo do kterých budou umístěny podpořené stroje, technologie nebo vybavení jsou: vlastnictví, spoluvlastnictví s min. 50% spoluvlastnickým podílem, nájem, pacht, věcné břemeno, výpůjčka. U každého článku je upřesněno, jaké uspořádání právních vztahů k nemovitostem připouští. Žadatel/příjemce dotace prokazuje uspořádání právních vztahů k nemovitostem při kontrole na místě předložením příslušných dokumentů</a:t>
            </a:r>
            <a:r>
              <a:rPr lang="cs-CZ" sz="1400" dirty="0" smtClean="0"/>
              <a:t>.</a:t>
            </a:r>
          </a:p>
          <a:p>
            <a:endParaRPr lang="cs-CZ" sz="1400" dirty="0" smtClean="0"/>
          </a:p>
          <a:p>
            <a:r>
              <a:rPr lang="cs-CZ" sz="1400" dirty="0" smtClean="0"/>
              <a:t>4) V případě, že se žadatel </a:t>
            </a:r>
            <a:r>
              <a:rPr lang="cs-CZ" sz="1400" b="1" dirty="0" smtClean="0"/>
              <a:t>zavázal vytvořit pracovní místo, musí ho udržet </a:t>
            </a:r>
            <a:r>
              <a:rPr lang="cs-CZ" sz="1400" dirty="0" smtClean="0"/>
              <a:t>po dobu 3 let (v případě malého podniku)</a:t>
            </a:r>
            <a:endParaRPr lang="cs-CZ" sz="1400" dirty="0" smtClean="0"/>
          </a:p>
          <a:p>
            <a:endParaRPr lang="cs-CZ" sz="14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10" name="Nadpis 9"/>
          <p:cNvSpPr>
            <a:spLocks noGrp="1"/>
          </p:cNvSpPr>
          <p:nvPr>
            <p:ph type="title"/>
          </p:nvPr>
        </p:nvSpPr>
        <p:spPr>
          <a:xfrm>
            <a:off x="467544" y="548680"/>
            <a:ext cx="8229600" cy="940966"/>
          </a:xfrm>
        </p:spPr>
        <p:txBody>
          <a:bodyPr>
            <a:normAutofit/>
          </a:bodyPr>
          <a:lstStyle/>
          <a:p>
            <a:r>
              <a:rPr lang="cs-CZ" sz="3600" b="1" dirty="0" smtClean="0"/>
              <a:t>Kritéria přijatelnosti</a:t>
            </a:r>
            <a:endParaRPr lang="cs-CZ" sz="3600" b="1" dirty="0"/>
          </a:p>
        </p:txBody>
      </p:sp>
      <p:sp>
        <p:nvSpPr>
          <p:cNvPr id="12" name="Zástupný symbol pro obsah 7"/>
          <p:cNvSpPr>
            <a:spLocks noGrp="1"/>
          </p:cNvSpPr>
          <p:nvPr>
            <p:ph idx="1"/>
          </p:nvPr>
        </p:nvSpPr>
        <p:spPr>
          <a:xfrm>
            <a:off x="467544" y="1484784"/>
            <a:ext cx="8229600" cy="4857403"/>
          </a:xfrm>
        </p:spPr>
        <p:txBody>
          <a:bodyPr>
            <a:normAutofit fontScale="62500" lnSpcReduction="20000"/>
          </a:bodyPr>
          <a:lstStyle/>
          <a:p>
            <a:r>
              <a:rPr lang="cs-CZ" sz="3500" dirty="0" smtClean="0"/>
              <a:t>Investice do techniky a technologií pro les. hospodářství → </a:t>
            </a:r>
            <a:r>
              <a:rPr lang="cs-CZ" sz="3500" b="1" dirty="0" smtClean="0"/>
              <a:t>držitelé lesů (min. 3 ha</a:t>
            </a:r>
            <a:r>
              <a:rPr lang="cs-CZ" sz="3500" dirty="0" smtClean="0"/>
              <a:t>), hospodaření dle LHP nebo LHO</a:t>
            </a:r>
          </a:p>
          <a:p>
            <a:pPr>
              <a:buNone/>
            </a:pPr>
            <a:endParaRPr lang="cs-CZ" sz="3500" dirty="0" smtClean="0"/>
          </a:p>
          <a:p>
            <a:r>
              <a:rPr lang="cs-CZ" sz="3500" dirty="0" smtClean="0"/>
              <a:t>Pouze </a:t>
            </a:r>
            <a:r>
              <a:rPr lang="cs-CZ" sz="3500" b="1" dirty="0" smtClean="0"/>
              <a:t>nové stroje</a:t>
            </a:r>
            <a:r>
              <a:rPr lang="cs-CZ" sz="3500" dirty="0" smtClean="0"/>
              <a:t>, šetrné k životnímu prostředí!!! (váhové limity)</a:t>
            </a:r>
          </a:p>
          <a:p>
            <a:pPr>
              <a:buNone/>
            </a:pPr>
            <a:endParaRPr lang="cs-CZ" sz="3500" dirty="0" smtClean="0"/>
          </a:p>
          <a:p>
            <a:r>
              <a:rPr lang="cs-CZ" sz="3500" dirty="0" smtClean="0">
                <a:solidFill>
                  <a:srgbClr val="00B050"/>
                </a:solidFill>
              </a:rPr>
              <a:t>V případě investic do strojů, technologií, zařízení a staveb </a:t>
            </a:r>
            <a:r>
              <a:rPr lang="cs-CZ" sz="3500" b="1" dirty="0" smtClean="0">
                <a:solidFill>
                  <a:srgbClr val="00B050"/>
                </a:solidFill>
              </a:rPr>
              <a:t>pro lesní školkařskou činnost</a:t>
            </a:r>
            <a:r>
              <a:rPr lang="cs-CZ" sz="3500" dirty="0" smtClean="0">
                <a:solidFill>
                  <a:srgbClr val="00B050"/>
                </a:solidFill>
              </a:rPr>
              <a:t>, mohou být podporovány jen lesní školky, které jsou součástí lesnického podniku a provozují školkařskou činnost na pozemcích určených k plnění funkcí lesa </a:t>
            </a:r>
          </a:p>
          <a:p>
            <a:pPr>
              <a:buNone/>
            </a:pPr>
            <a:endParaRPr lang="cs-CZ" sz="3500" dirty="0" smtClean="0">
              <a:solidFill>
                <a:srgbClr val="00B050"/>
              </a:solidFill>
            </a:endParaRPr>
          </a:p>
          <a:p>
            <a:r>
              <a:rPr lang="cs-CZ" sz="3500" dirty="0" smtClean="0">
                <a:solidFill>
                  <a:srgbClr val="00B050"/>
                </a:solidFill>
              </a:rPr>
              <a:t>V případě investic do strojů, technologií a zařízení pro lesní školkařskou činnost, je žadatel evidován v </a:t>
            </a:r>
            <a:r>
              <a:rPr lang="cs-CZ" sz="3500" b="1" dirty="0" smtClean="0">
                <a:solidFill>
                  <a:srgbClr val="00B050"/>
                </a:solidFill>
              </a:rPr>
              <a:t>systému evidence reprodukčního materiálu (ERMA) </a:t>
            </a:r>
            <a:r>
              <a:rPr lang="cs-CZ" sz="3500" dirty="0" smtClean="0">
                <a:solidFill>
                  <a:srgbClr val="00B050"/>
                </a:solidFill>
              </a:rPr>
              <a:t>jako provozovatel školkařské činnosti </a:t>
            </a:r>
          </a:p>
          <a:p>
            <a:endParaRPr lang="cs-CZ" sz="3500" dirty="0" smtClean="0"/>
          </a:p>
          <a:p>
            <a:endParaRPr lang="cs-CZ" dirty="0" smtClean="0"/>
          </a:p>
          <a:p>
            <a:endParaRPr lang="cs-CZ" dirty="0" smtClean="0"/>
          </a:p>
          <a:p>
            <a:endParaRPr lang="cs-CZ"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02.jpg"/>
          <p:cNvPicPr>
            <a:picLocks noChangeAspect="1"/>
          </p:cNvPicPr>
          <p:nvPr/>
        </p:nvPicPr>
        <p:blipFill>
          <a:blip r:embed="rId2" cstate="print"/>
          <a:stretch>
            <a:fillRect/>
          </a:stretch>
        </p:blipFill>
        <p:spPr>
          <a:xfrm>
            <a:off x="0" y="0"/>
            <a:ext cx="9144000" cy="6858000"/>
          </a:xfrm>
          <a:prstGeom prst="rect">
            <a:avLst/>
          </a:prstGeom>
        </p:spPr>
      </p:pic>
      <p:pic>
        <p:nvPicPr>
          <p:cNvPr id="5" name="Obrázek 4" descr="IROP_CZ_RO_B_C RGB.jpg"/>
          <p:cNvPicPr>
            <a:picLocks noChangeAspect="1"/>
          </p:cNvPicPr>
          <p:nvPr/>
        </p:nvPicPr>
        <p:blipFill>
          <a:blip r:embed="rId3" cstate="print"/>
          <a:stretch>
            <a:fillRect/>
          </a:stretch>
        </p:blipFill>
        <p:spPr>
          <a:xfrm>
            <a:off x="2483768" y="0"/>
            <a:ext cx="4394972" cy="724571"/>
          </a:xfrm>
          <a:prstGeom prst="rect">
            <a:avLst/>
          </a:prstGeom>
        </p:spPr>
      </p:pic>
      <p:sp>
        <p:nvSpPr>
          <p:cNvPr id="10" name="Nadpis 9"/>
          <p:cNvSpPr>
            <a:spLocks noGrp="1"/>
          </p:cNvSpPr>
          <p:nvPr>
            <p:ph type="title"/>
          </p:nvPr>
        </p:nvSpPr>
        <p:spPr>
          <a:xfrm>
            <a:off x="457200" y="476672"/>
            <a:ext cx="8229600" cy="940966"/>
          </a:xfrm>
        </p:spPr>
        <p:txBody>
          <a:bodyPr>
            <a:normAutofit/>
          </a:bodyPr>
          <a:lstStyle/>
          <a:p>
            <a:r>
              <a:rPr lang="cs-CZ" sz="3600" b="1" dirty="0" smtClean="0"/>
              <a:t>Kritéria přijatelnosti</a:t>
            </a:r>
            <a:endParaRPr lang="cs-CZ" sz="3600" b="1" dirty="0"/>
          </a:p>
        </p:txBody>
      </p:sp>
      <p:sp>
        <p:nvSpPr>
          <p:cNvPr id="12" name="Zástupný symbol pro obsah 7"/>
          <p:cNvSpPr>
            <a:spLocks noGrp="1"/>
          </p:cNvSpPr>
          <p:nvPr>
            <p:ph idx="1"/>
          </p:nvPr>
        </p:nvSpPr>
        <p:spPr>
          <a:xfrm>
            <a:off x="467544" y="1052736"/>
            <a:ext cx="8229600" cy="4857403"/>
          </a:xfrm>
        </p:spPr>
        <p:txBody>
          <a:bodyPr>
            <a:normAutofit fontScale="55000" lnSpcReduction="20000"/>
          </a:bodyPr>
          <a:lstStyle/>
          <a:p>
            <a:pPr>
              <a:buNone/>
            </a:pPr>
            <a:endParaRPr lang="cs-CZ" sz="3500" dirty="0" smtClean="0"/>
          </a:p>
          <a:p>
            <a:r>
              <a:rPr lang="cs-CZ" sz="3500" dirty="0" smtClean="0"/>
              <a:t>V případě investic do techniky a technologie pro lesní hospodářství se podpora vztahuje pouze na stroje, které jsou určeny pro hospodaření na pozemcích určených k plnění funkcí lesa </a:t>
            </a:r>
          </a:p>
          <a:p>
            <a:endParaRPr lang="cs-CZ" sz="3500" dirty="0" smtClean="0"/>
          </a:p>
          <a:p>
            <a:r>
              <a:rPr lang="cs-CZ" sz="3500" dirty="0" smtClean="0"/>
              <a:t>V případě investic do pořízení koně se jedná o plemeno chladnokrevných koní, které má v ČR vedenou plemennou knihu a uznané chovatelské sdružení. Podpora se vztahuje jen na koně, který absolvoval výkonnostní zkoušky</a:t>
            </a:r>
          </a:p>
          <a:p>
            <a:pPr>
              <a:buNone/>
            </a:pPr>
            <a:endParaRPr lang="cs-CZ" sz="3500" dirty="0" smtClean="0"/>
          </a:p>
          <a:p>
            <a:r>
              <a:rPr lang="cs-CZ" sz="3500" dirty="0" smtClean="0">
                <a:solidFill>
                  <a:srgbClr val="00B050"/>
                </a:solidFill>
              </a:rPr>
              <a:t>V případě podpory investic do zvyšování hodnoty lesnických produktů jsou investice související s použitím dřeva jako suroviny nebo zdroje energie omezeny na všechny pracovní operace před průmyslovým zpracováním; za průmyslové zpracování se nepovažuje mechanické zpracování dřeva na různé polotovary (např. výroba řeziva a jeho základní opracování) a dále sušení a impregnace masivního dřeva</a:t>
            </a:r>
          </a:p>
          <a:p>
            <a:endParaRPr lang="cs-CZ" sz="3500" dirty="0" smtClean="0"/>
          </a:p>
          <a:p>
            <a:r>
              <a:rPr lang="cs-CZ" sz="3500" dirty="0" smtClean="0"/>
              <a:t>Pro podporu je způsobilá provozovna s průměrným ročním pořezem do 10 000 m3 včetně</a:t>
            </a:r>
          </a:p>
          <a:p>
            <a:endParaRPr lang="cs-CZ" dirty="0" smtClean="0"/>
          </a:p>
          <a:p>
            <a:endParaRPr lang="cs-CZ" dirty="0" smtClean="0"/>
          </a:p>
          <a:p>
            <a:endParaRPr lang="cs-CZ"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V_šablona">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PRV_šablona</Template>
  <TotalTime>499</TotalTime>
  <Words>798</Words>
  <Application>Microsoft Office PowerPoint</Application>
  <PresentationFormat>Předvádění na obrazovce (4:3)</PresentationFormat>
  <Paragraphs>110</Paragraphs>
  <Slides>24</Slides>
  <Notes>0</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PRV_šablona</vt:lpstr>
      <vt:lpstr>Seminář „Lesnictví v Pobeskydí“</vt:lpstr>
      <vt:lpstr>Proč MAS podporuje lesnictví?</vt:lpstr>
      <vt:lpstr>Na co lze žádat?</vt:lpstr>
      <vt:lpstr>Definice žadatele/příjemce dotace</vt:lpstr>
      <vt:lpstr>Na co lze konkrétně žádat?</vt:lpstr>
      <vt:lpstr>Druh a výše dotace</vt:lpstr>
      <vt:lpstr>Kritéria přijatelnosti všeobecná</vt:lpstr>
      <vt:lpstr>Kritéria přijatelnosti</vt:lpstr>
      <vt:lpstr>Kritéria přijatelnosti</vt:lpstr>
      <vt:lpstr>Seznam příloh předkládaných k Žádosti o dotaci</vt:lpstr>
      <vt:lpstr>Seznam příloh předkládaných k Žádosti o dotaci</vt:lpstr>
      <vt:lpstr>Seznam příloh předkládaných k Žádosti o dotaci</vt:lpstr>
      <vt:lpstr>Příklady možných projektů</vt:lpstr>
      <vt:lpstr>Pořízení plemenného hřebce ČMB - dotace 50 000 Kč</vt:lpstr>
      <vt:lpstr>Štěpkovač za traktor - dotace 35 000 Kč</vt:lpstr>
      <vt:lpstr>Vyvážecí vlek za traktor s hydraulickou rukou - dotace 352 000 Kč</vt:lpstr>
      <vt:lpstr>Štípačka dřeva</vt:lpstr>
      <vt:lpstr>Vyvážecí vlek za koně s hydraulickou rukou</vt:lpstr>
      <vt:lpstr> Prizmovací pila - projekt z PRV 2007-2013 (celkově 1.022 mil Kč) </vt:lpstr>
      <vt:lpstr>Zjednodušený postup podání Žádosti o dotaci</vt:lpstr>
      <vt:lpstr>Snímek 21</vt:lpstr>
      <vt:lpstr>Snímek 22</vt:lpstr>
      <vt:lpstr>Snímek 23</vt:lpstr>
      <vt:lpstr>Snímek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„Lesnictví v Pobeskydí“</dc:title>
  <dc:creator>Vaio</dc:creator>
  <cp:lastModifiedBy>Vaio</cp:lastModifiedBy>
  <cp:revision>45</cp:revision>
  <dcterms:created xsi:type="dcterms:W3CDTF">2017-01-20T12:13:27Z</dcterms:created>
  <dcterms:modified xsi:type="dcterms:W3CDTF">2017-02-09T08:33:30Z</dcterms:modified>
</cp:coreProperties>
</file>