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86" r:id="rId3"/>
    <p:sldId id="303" r:id="rId4"/>
    <p:sldId id="287" r:id="rId5"/>
    <p:sldId id="281" r:id="rId6"/>
    <p:sldId id="304" r:id="rId7"/>
    <p:sldId id="282" r:id="rId8"/>
    <p:sldId id="258" r:id="rId9"/>
    <p:sldId id="259" r:id="rId10"/>
    <p:sldId id="262" r:id="rId11"/>
    <p:sldId id="263" r:id="rId12"/>
    <p:sldId id="264" r:id="rId13"/>
    <p:sldId id="267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2" r:id="rId25"/>
    <p:sldId id="279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13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37D72-2CDC-47B3-9ECF-5A81252CF8C9}" type="datetimeFigureOut">
              <a:rPr lang="cs-CZ" smtClean="0"/>
              <a:pPr/>
              <a:t>11.5.2021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7D610-63B5-4208-A076-D8AA0415CFF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37D72-2CDC-47B3-9ECF-5A81252CF8C9}" type="datetimeFigureOut">
              <a:rPr lang="cs-CZ" smtClean="0"/>
              <a:pPr/>
              <a:t>11.5.2021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7D610-63B5-4208-A076-D8AA0415CFF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37D72-2CDC-47B3-9ECF-5A81252CF8C9}" type="datetimeFigureOut">
              <a:rPr lang="cs-CZ" smtClean="0"/>
              <a:pPr/>
              <a:t>11.5.2021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7D610-63B5-4208-A076-D8AA0415CFF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37D72-2CDC-47B3-9ECF-5A81252CF8C9}" type="datetimeFigureOut">
              <a:rPr lang="cs-CZ" smtClean="0"/>
              <a:pPr/>
              <a:t>11.5.2021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7D610-63B5-4208-A076-D8AA0415CFF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37D72-2CDC-47B3-9ECF-5A81252CF8C9}" type="datetimeFigureOut">
              <a:rPr lang="cs-CZ" smtClean="0"/>
              <a:pPr/>
              <a:t>11.5.2021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7D610-63B5-4208-A076-D8AA0415CFF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37D72-2CDC-47B3-9ECF-5A81252CF8C9}" type="datetimeFigureOut">
              <a:rPr lang="cs-CZ" smtClean="0"/>
              <a:pPr/>
              <a:t>11.5.2021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7D610-63B5-4208-A076-D8AA0415CFF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37D72-2CDC-47B3-9ECF-5A81252CF8C9}" type="datetimeFigureOut">
              <a:rPr lang="cs-CZ" smtClean="0"/>
              <a:pPr/>
              <a:t>11.5.2021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7D610-63B5-4208-A076-D8AA0415CFF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37D72-2CDC-47B3-9ECF-5A81252CF8C9}" type="datetimeFigureOut">
              <a:rPr lang="cs-CZ" smtClean="0"/>
              <a:pPr/>
              <a:t>11.5.2021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7D610-63B5-4208-A076-D8AA0415CFF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37D72-2CDC-47B3-9ECF-5A81252CF8C9}" type="datetimeFigureOut">
              <a:rPr lang="cs-CZ" smtClean="0"/>
              <a:pPr/>
              <a:t>11.5.2021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7D610-63B5-4208-A076-D8AA0415CFF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37D72-2CDC-47B3-9ECF-5A81252CF8C9}" type="datetimeFigureOut">
              <a:rPr lang="cs-CZ" smtClean="0"/>
              <a:pPr/>
              <a:t>11.5.2021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7D610-63B5-4208-A076-D8AA0415CFF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37D72-2CDC-47B3-9ECF-5A81252CF8C9}" type="datetimeFigureOut">
              <a:rPr lang="cs-CZ" smtClean="0"/>
              <a:pPr/>
              <a:t>11.5.2021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7D610-63B5-4208-A076-D8AA0415CFF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2000"/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37D72-2CDC-47B3-9ECF-5A81252CF8C9}" type="datetimeFigureOut">
              <a:rPr lang="cs-CZ" smtClean="0"/>
              <a:pPr/>
              <a:t>11.5.2021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7D610-63B5-4208-A076-D8AA0415CFF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mailto:program@chaloupky.cz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7200" b="1" dirty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Učíme za školou</a:t>
            </a:r>
          </a:p>
        </p:txBody>
      </p:sp>
      <p:pic>
        <p:nvPicPr>
          <p:cNvPr id="7" name="Obrázek 6" descr="Chaloupky-SLOGAN_logo_RG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1700808"/>
            <a:ext cx="5145555" cy="400007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cs-CZ" sz="6000" b="1" dirty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Učíme se učit za školou</a:t>
            </a:r>
            <a:endParaRPr lang="cs-CZ" sz="6000" dirty="0">
              <a:solidFill>
                <a:schemeClr val="accent2"/>
              </a:solidFill>
            </a:endParaRPr>
          </a:p>
        </p:txBody>
      </p:sp>
      <p:pic>
        <p:nvPicPr>
          <p:cNvPr id="6" name="Obrázek 5" descr="P508008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5400000">
            <a:off x="-103389" y="2071677"/>
            <a:ext cx="5143536" cy="385765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Obrázek 6" descr="P508001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4071934" y="2071677"/>
            <a:ext cx="5143536" cy="385765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6000" b="1" i="0" u="none" strike="noStrike" kern="1200" cap="none" spc="0" normalizeH="0" baseline="0" noProof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Maiandra GD" pitchFamily="34" charset="0"/>
                <a:ea typeface="+mj-ea"/>
                <a:cs typeface="+mj-cs"/>
              </a:rPr>
              <a:t>Učíme se učit za školou</a:t>
            </a: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Obrázek 2" descr="P509013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5400000">
            <a:off x="253452" y="1961070"/>
            <a:ext cx="4830178" cy="362263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Obrázek 3" descr="P509015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4173612" y="1970000"/>
            <a:ext cx="4901615" cy="367621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60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Maiandra GD" pitchFamily="34" charset="0"/>
                <a:ea typeface="+mj-ea"/>
                <a:cs typeface="+mj-cs"/>
              </a:rPr>
              <a:t>Učíme se učit za školou</a:t>
            </a: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Obrázek 2" descr="P510023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024440" y="1500174"/>
            <a:ext cx="3333774" cy="25003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Obrázek 3" descr="P510022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159397" y="2126563"/>
            <a:ext cx="5011115" cy="37583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Obrázek 4" descr="P510023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024440" y="4071942"/>
            <a:ext cx="3333773" cy="250033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60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Maiandra GD" pitchFamily="34" charset="0"/>
                <a:ea typeface="+mj-ea"/>
                <a:cs typeface="+mj-cs"/>
              </a:rPr>
              <a:t>Učíme se učit za školou</a:t>
            </a: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Obrázek 2" descr="IMG_7720 (1)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14348" y="1238234"/>
            <a:ext cx="7858148" cy="523876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457200" y="269776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60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Maiandra GD" pitchFamily="34" charset="0"/>
                <a:ea typeface="+mj-ea"/>
                <a:cs typeface="+mj-cs"/>
              </a:rPr>
              <a:t>Regionální učebnice</a:t>
            </a: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95536" y="1844824"/>
            <a:ext cx="8136904" cy="3785652"/>
          </a:xfrm>
          <a:prstGeom prst="rect">
            <a:avLst/>
          </a:prstGeom>
          <a:solidFill>
            <a:schemeClr val="bg1">
              <a:alpha val="43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b="1" dirty="0"/>
              <a:t>Regionální učebnice je knižní publikace vytvořená jako prostředek didaktické komunikace, svým obsahem zaměřená na region.</a:t>
            </a:r>
          </a:p>
          <a:p>
            <a:endParaRPr lang="cs-CZ" sz="2400" b="1" dirty="0"/>
          </a:p>
          <a:p>
            <a:r>
              <a:rPr lang="cs-CZ" sz="2400" b="1" dirty="0"/>
              <a:t>Nabízí se hned několik otázek k diskuzi: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/>
              <a:t> Co rozumějí pedagogové regionem školy?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/>
              <a:t> Jak velký má být region školy?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/>
              <a:t> Kdo při tvorbě regionální učebnice region školy vymezí?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/>
              <a:t> Dostačuje regionální učebnice v podobě knižní publikace potřebám praxe?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25099289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457200" y="269776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60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Maiandra GD" pitchFamily="34" charset="0"/>
                <a:ea typeface="+mj-ea"/>
                <a:cs typeface="+mj-cs"/>
              </a:rPr>
              <a:t>Velikost regionu</a:t>
            </a: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395536" y="1857364"/>
            <a:ext cx="8136904" cy="3170099"/>
          </a:xfrm>
          <a:prstGeom prst="rect">
            <a:avLst/>
          </a:prstGeom>
          <a:solidFill>
            <a:schemeClr val="bg1">
              <a:alpha val="43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4000" b="1" dirty="0"/>
              <a:t>Pojďme se společně zamyslet nad regionem ve vašem případě, kde by měla učebnice začínat a kde končit?</a:t>
            </a:r>
          </a:p>
          <a:p>
            <a:r>
              <a:rPr lang="cs-CZ" sz="4000" b="1" dirty="0"/>
              <a:t>Jak velký prostor by měla žákům představovat?</a:t>
            </a:r>
          </a:p>
        </p:txBody>
      </p:sp>
    </p:spTree>
    <p:extLst>
      <p:ext uri="{BB962C8B-B14F-4D97-AF65-F5344CB8AC3E}">
        <p14:creationId xmlns:p14="http://schemas.microsoft.com/office/powerpoint/2010/main" val="29607223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457200" y="269776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60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Maiandra GD" pitchFamily="34" charset="0"/>
                <a:ea typeface="+mj-ea"/>
                <a:cs typeface="+mj-cs"/>
              </a:rPr>
              <a:t>Velikost regionu</a:t>
            </a: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00034" y="1428736"/>
            <a:ext cx="8001056" cy="3785652"/>
          </a:xfrm>
          <a:prstGeom prst="rect">
            <a:avLst/>
          </a:prstGeom>
          <a:solidFill>
            <a:schemeClr val="bg1">
              <a:alpha val="43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b="1" dirty="0"/>
              <a:t>1. </a:t>
            </a:r>
            <a:r>
              <a:rPr lang="cs-CZ" sz="2400" dirty="0"/>
              <a:t>Region je veliký podle toho, kam se můžu dostat vlastní silou (dojít pěšky nebo dojet na kole) nebo snadno</a:t>
            </a:r>
          </a:p>
          <a:p>
            <a:r>
              <a:rPr lang="cs-CZ" sz="2400" dirty="0"/>
              <a:t>prostředky hromadné dopravy (např. spádovost obcí, z nichž žáci docházejí do školy). Je to tedy záležitost</a:t>
            </a:r>
          </a:p>
          <a:p>
            <a:r>
              <a:rPr lang="cs-CZ" sz="2400" b="1" dirty="0"/>
              <a:t>osobní dostupnosti.</a:t>
            </a:r>
          </a:p>
          <a:p>
            <a:endParaRPr lang="cs-CZ" sz="2400" b="1" dirty="0"/>
          </a:p>
          <a:p>
            <a:r>
              <a:rPr lang="cs-CZ" sz="2400" b="1" dirty="0"/>
              <a:t>2. Region je tak veliký, jaký je citový dosah pro žáka v daném místě, kde žije, kde se narodil, kde to zná, kde</a:t>
            </a:r>
          </a:p>
          <a:p>
            <a:r>
              <a:rPr lang="cs-CZ" sz="2400" dirty="0"/>
              <a:t>má svoje blízké. Region má tedy i </a:t>
            </a:r>
            <a:r>
              <a:rPr lang="cs-CZ" sz="2400" b="1" dirty="0"/>
              <a:t>citovou složku (prožitky, vzpomínky, tradice, historie, rodina atd.).</a:t>
            </a:r>
          </a:p>
        </p:txBody>
      </p:sp>
    </p:spTree>
    <p:extLst>
      <p:ext uri="{BB962C8B-B14F-4D97-AF65-F5344CB8AC3E}">
        <p14:creationId xmlns:p14="http://schemas.microsoft.com/office/powerpoint/2010/main" val="3513009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00034" y="1428736"/>
            <a:ext cx="8001056" cy="4893647"/>
          </a:xfrm>
          <a:prstGeom prst="rect">
            <a:avLst/>
          </a:prstGeom>
          <a:solidFill>
            <a:schemeClr val="bg1">
              <a:alpha val="43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b="1" dirty="0"/>
              <a:t>3. Region je prostor, který vidím, když se rozhlédnu z nebližšího kopce nebo kostelní věže. Přesněji, region je</a:t>
            </a:r>
          </a:p>
          <a:p>
            <a:r>
              <a:rPr lang="cs-CZ" sz="2400" dirty="0"/>
              <a:t>velký podle toho, kam chci </a:t>
            </a:r>
            <a:r>
              <a:rPr lang="cs-CZ" sz="2400" b="1" dirty="0"/>
              <a:t>pomyslně dohlédnout, tedy co v něm chci najít: z pohledu žáka – náš dům, les,</a:t>
            </a:r>
          </a:p>
          <a:p>
            <a:r>
              <a:rPr lang="cs-CZ" sz="2400" dirty="0"/>
              <a:t>do kterého chodím na houby, rybník, kde se koupu atd., </a:t>
            </a:r>
            <a:r>
              <a:rPr lang="cs-CZ" sz="2400" b="1" dirty="0"/>
              <a:t>z pohledu pedagoga – místa s jevy nebo objekty</a:t>
            </a:r>
          </a:p>
          <a:p>
            <a:r>
              <a:rPr lang="cs-CZ" sz="2400" dirty="0"/>
              <a:t>pro výuku didakticky zajímavými.</a:t>
            </a:r>
          </a:p>
          <a:p>
            <a:endParaRPr lang="pl-PL" sz="2400" dirty="0"/>
          </a:p>
          <a:p>
            <a:r>
              <a:rPr lang="cs-CZ" sz="2400" b="1" dirty="0"/>
              <a:t>4. Je to prostor, ve kterém je sledovaný jev stále ještě konzistentní. Sahá tedy až tam, kde má ještě zkoumaný</a:t>
            </a:r>
          </a:p>
          <a:p>
            <a:r>
              <a:rPr lang="cs-CZ" sz="2400" dirty="0"/>
              <a:t>jev logickou spojitost (oblast se společnou historií, tradicemi, zvyky, obyčeji apod.). (Podle: Vorlíček 2011)</a:t>
            </a:r>
            <a:endParaRPr lang="cs-CZ" sz="2400" b="1" dirty="0"/>
          </a:p>
          <a:p>
            <a:endParaRPr lang="cs-CZ" sz="2400" b="1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60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Maiandra GD" pitchFamily="34" charset="0"/>
                <a:ea typeface="+mj-ea"/>
                <a:cs typeface="+mj-cs"/>
              </a:rPr>
              <a:t>Velikost regionu</a:t>
            </a: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924965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857364"/>
            <a:ext cx="8136904" cy="3170099"/>
          </a:xfrm>
          <a:prstGeom prst="rect">
            <a:avLst/>
          </a:prstGeom>
          <a:solidFill>
            <a:schemeClr val="bg1">
              <a:alpha val="43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4000" b="1" dirty="0"/>
              <a:t>Ve kterých předmětech je vhodné nalistovat regionální učebnici.</a:t>
            </a:r>
          </a:p>
          <a:p>
            <a:endParaRPr lang="cs-CZ" sz="4000" b="1" dirty="0"/>
          </a:p>
          <a:p>
            <a:r>
              <a:rPr lang="cs-CZ" sz="4000" b="1" dirty="0"/>
              <a:t>O čem všem by mohl být předmět regionální výuka?</a:t>
            </a: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60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Maiandra GD" pitchFamily="34" charset="0"/>
                <a:ea typeface="+mj-ea"/>
                <a:cs typeface="+mj-cs"/>
              </a:rPr>
              <a:t>Vzdělávací oblasti</a:t>
            </a: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326499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857364"/>
            <a:ext cx="8136904" cy="1323439"/>
          </a:xfrm>
          <a:prstGeom prst="rect">
            <a:avLst/>
          </a:prstGeom>
          <a:solidFill>
            <a:schemeClr val="bg1">
              <a:alpha val="43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4000" b="1" dirty="0"/>
              <a:t>Kdo by se měl na vzniku učebnice autorsky podílet?</a:t>
            </a: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60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Maiandra GD" pitchFamily="34" charset="0"/>
                <a:ea typeface="+mj-ea"/>
                <a:cs typeface="+mj-cs"/>
              </a:rPr>
              <a:t>Autoři učebnice</a:t>
            </a: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09862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2">
            <a:extLst>
              <a:ext uri="{FF2B5EF4-FFF2-40B4-BE49-F238E27FC236}">
                <a16:creationId xmlns:a16="http://schemas.microsoft.com/office/drawing/2014/main" id="{655EEAC1-2E04-4E9C-A42B-68F0D0781ED4}"/>
              </a:ext>
            </a:extLst>
          </p:cNvPr>
          <p:cNvSpPr txBox="1">
            <a:spLocks/>
          </p:cNvSpPr>
          <p:nvPr/>
        </p:nvSpPr>
        <p:spPr>
          <a:xfrm>
            <a:off x="359532" y="2060848"/>
            <a:ext cx="8424936" cy="4160504"/>
          </a:xfrm>
          <a:prstGeom prst="rect">
            <a:avLst/>
          </a:prstGeom>
          <a:solidFill>
            <a:schemeClr val="bg1">
              <a:alpha val="56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cs-CZ" sz="5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Učíme o místě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cs-CZ" sz="5400" b="1" dirty="0">
                <a:solidFill>
                  <a:schemeClr val="accent6">
                    <a:lumMod val="50000"/>
                  </a:schemeClr>
                </a:solidFill>
              </a:rPr>
              <a:t>Učíme v místě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cs-CZ" sz="5400" b="1" noProof="0" dirty="0">
                <a:solidFill>
                  <a:schemeClr val="accent6">
                    <a:lumMod val="50000"/>
                  </a:schemeClr>
                </a:solidFill>
              </a:rPr>
              <a:t>Učíme místem </a:t>
            </a:r>
            <a:r>
              <a:rPr lang="cs-CZ" sz="3600" b="1" noProof="0" dirty="0">
                <a:solidFill>
                  <a:schemeClr val="accent6">
                    <a:lumMod val="50000"/>
                  </a:schemeClr>
                </a:solidFill>
              </a:rPr>
              <a:t>(skrze místo)</a:t>
            </a:r>
            <a:endParaRPr lang="cs-CZ" sz="5400" b="1" noProof="0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cs-CZ" sz="5400" b="1" dirty="0">
                <a:solidFill>
                  <a:schemeClr val="accent6">
                    <a:lumMod val="50000"/>
                  </a:schemeClr>
                </a:solidFill>
              </a:rPr>
              <a:t>Učíme pro místo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cs-CZ" sz="5400" b="1" noProof="0" dirty="0">
                <a:solidFill>
                  <a:schemeClr val="accent6">
                    <a:lumMod val="50000"/>
                  </a:schemeClr>
                </a:solidFill>
              </a:rPr>
              <a:t>Učíme ve vztahu k místu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cs-CZ" sz="5400" b="1" noProof="0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cs-CZ" sz="3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Maiandra GD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Maiandra GD" pitchFamily="34" charset="0"/>
              <a:ea typeface="+mn-ea"/>
              <a:cs typeface="+mn-cs"/>
            </a:endParaRP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6E74C531-0DAF-4E0A-97FD-00EC4B3D7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cs-CZ" sz="6000" b="1" dirty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Místně ukotvené učení</a:t>
            </a:r>
          </a:p>
        </p:txBody>
      </p:sp>
    </p:spTree>
    <p:extLst>
      <p:ext uri="{BB962C8B-B14F-4D97-AF65-F5344CB8AC3E}">
        <p14:creationId xmlns:p14="http://schemas.microsoft.com/office/powerpoint/2010/main" val="34679016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60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Maiandra GD" pitchFamily="34" charset="0"/>
                <a:ea typeface="+mj-ea"/>
                <a:cs typeface="+mj-cs"/>
              </a:rPr>
              <a:t>Autoři učebnice</a:t>
            </a: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71472" y="1357298"/>
            <a:ext cx="8001056" cy="5262979"/>
          </a:xfrm>
          <a:prstGeom prst="rect">
            <a:avLst/>
          </a:prstGeom>
          <a:solidFill>
            <a:schemeClr val="bg1">
              <a:alpha val="43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b="1" dirty="0"/>
              <a:t>Editorem a koordinátorem by měl být zkušený  a zapálený pedagog školy z regionu.</a:t>
            </a:r>
          </a:p>
          <a:p>
            <a:endParaRPr lang="cs-CZ" sz="2400" b="1" dirty="0"/>
          </a:p>
          <a:p>
            <a:pPr>
              <a:buFont typeface="Arial" pitchFamily="34" charset="0"/>
              <a:buChar char="•"/>
            </a:pPr>
            <a:r>
              <a:rPr lang="cs-CZ" sz="2400" b="1" dirty="0"/>
              <a:t> Na učebnici by se dále měli podílet učitelé, kteří s ní budou pracovat.</a:t>
            </a:r>
          </a:p>
          <a:p>
            <a:pPr>
              <a:buFontTx/>
              <a:buChar char="-"/>
            </a:pPr>
            <a:endParaRPr lang="cs-CZ" sz="2400" b="1" dirty="0"/>
          </a:p>
          <a:p>
            <a:r>
              <a:rPr lang="cs-CZ" sz="2400" b="1" dirty="0"/>
              <a:t>Ke spolupráci je dobré přizvat: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/>
              <a:t> Regionální muzea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/>
              <a:t> Kronikáře obcí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/>
              <a:t> Místní knihovny a archivy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/>
              <a:t> Úřady (obecní úřad, lesní správa, katastrální úřad)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/>
              <a:t> Odborné instituce  (památkový ústav, agentura ochrany přírody a krajiny, český hydrometeorologický ústav)</a:t>
            </a:r>
          </a:p>
          <a:p>
            <a:pPr marL="457200" indent="-457200"/>
            <a:r>
              <a:rPr lang="cs-CZ" sz="2400" b="1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1791310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60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Maiandra GD" pitchFamily="34" charset="0"/>
                <a:ea typeface="+mj-ea"/>
                <a:cs typeface="+mj-cs"/>
              </a:rPr>
              <a:t>Aby se učebnice potkala s</a:t>
            </a:r>
            <a:r>
              <a:rPr kumimoji="0" lang="cs-CZ" sz="6000" b="1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Maiandra GD" pitchFamily="34" charset="0"/>
                <a:ea typeface="+mj-ea"/>
                <a:cs typeface="+mj-cs"/>
              </a:rPr>
              <a:t> možnostmi školy</a:t>
            </a: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71472" y="2492897"/>
            <a:ext cx="8001056" cy="3416320"/>
          </a:xfrm>
          <a:prstGeom prst="rect">
            <a:avLst/>
          </a:prstGeom>
          <a:solidFill>
            <a:schemeClr val="bg1">
              <a:alpha val="43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400" b="1" dirty="0"/>
              <a:t> Průnik se školním vzdělávacím plánem</a:t>
            </a:r>
          </a:p>
          <a:p>
            <a:pPr>
              <a:buFont typeface="Arial" pitchFamily="34" charset="0"/>
              <a:buChar char="•"/>
            </a:pPr>
            <a:endParaRPr lang="cs-CZ" sz="2400" b="1" dirty="0"/>
          </a:p>
          <a:p>
            <a:pPr>
              <a:buFont typeface="Arial" pitchFamily="34" charset="0"/>
              <a:buChar char="•"/>
            </a:pPr>
            <a:r>
              <a:rPr lang="cs-CZ" sz="2400" b="1" dirty="0"/>
              <a:t> Lokality v dosahu školy (pěší chůze, MHD…)</a:t>
            </a:r>
          </a:p>
          <a:p>
            <a:pPr>
              <a:buFont typeface="Arial" pitchFamily="34" charset="0"/>
              <a:buChar char="•"/>
            </a:pPr>
            <a:endParaRPr lang="cs-CZ" sz="2400" b="1" dirty="0"/>
          </a:p>
          <a:p>
            <a:pPr>
              <a:buFont typeface="Arial" pitchFamily="34" charset="0"/>
              <a:buChar char="•"/>
            </a:pPr>
            <a:r>
              <a:rPr lang="cs-CZ" sz="2400" b="1" dirty="0"/>
              <a:t> Nadšení učitelů a vedení školy.</a:t>
            </a:r>
          </a:p>
          <a:p>
            <a:pPr>
              <a:buFont typeface="Arial" pitchFamily="34" charset="0"/>
              <a:buChar char="•"/>
            </a:pPr>
            <a:endParaRPr lang="cs-CZ" sz="2400" b="1" dirty="0"/>
          </a:p>
          <a:p>
            <a:pPr>
              <a:buFont typeface="Arial" pitchFamily="34" charset="0"/>
              <a:buChar char="•"/>
            </a:pPr>
            <a:r>
              <a:rPr lang="cs-CZ" sz="2400" b="1" dirty="0"/>
              <a:t> Zajištění prostoru ve výuce (předmět, učebnice doporučená ředitelem, projektové bloky ve výuce, důraz na region ve vzdělávání školy…) </a:t>
            </a:r>
          </a:p>
        </p:txBody>
      </p:sp>
    </p:spTree>
    <p:extLst>
      <p:ext uri="{BB962C8B-B14F-4D97-AF65-F5344CB8AC3E}">
        <p14:creationId xmlns:p14="http://schemas.microsoft.com/office/powerpoint/2010/main" val="36686779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60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Maiandra GD" pitchFamily="34" charset="0"/>
                <a:ea typeface="+mj-ea"/>
                <a:cs typeface="+mj-cs"/>
              </a:rPr>
              <a:t>Aby učebnice žila</a:t>
            </a: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71472" y="1357298"/>
            <a:ext cx="8001056" cy="4893647"/>
          </a:xfrm>
          <a:prstGeom prst="rect">
            <a:avLst/>
          </a:prstGeom>
          <a:solidFill>
            <a:schemeClr val="bg1">
              <a:alpha val="43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400" b="1" dirty="0"/>
              <a:t> Učebnice v kopírovatelné podobě, na CD, serveru školy…</a:t>
            </a:r>
          </a:p>
          <a:p>
            <a:pPr>
              <a:buFont typeface="Arial" pitchFamily="34" charset="0"/>
              <a:buChar char="•"/>
            </a:pPr>
            <a:endParaRPr lang="cs-CZ" sz="2400" b="1" dirty="0"/>
          </a:p>
          <a:p>
            <a:pPr>
              <a:buFont typeface="Arial" pitchFamily="34" charset="0"/>
              <a:buChar char="•"/>
            </a:pPr>
            <a:r>
              <a:rPr lang="cs-CZ" sz="2400" b="1" dirty="0"/>
              <a:t> Každý žák má svou učebnici, do které píše a kreslí.</a:t>
            </a:r>
          </a:p>
          <a:p>
            <a:pPr>
              <a:buFont typeface="Arial" pitchFamily="34" charset="0"/>
              <a:buChar char="•"/>
            </a:pPr>
            <a:endParaRPr lang="cs-CZ" sz="2400" b="1" dirty="0"/>
          </a:p>
          <a:p>
            <a:pPr>
              <a:buFont typeface="Arial" pitchFamily="34" charset="0"/>
              <a:buChar char="•"/>
            </a:pPr>
            <a:r>
              <a:rPr lang="cs-CZ" sz="2400" b="1" dirty="0"/>
              <a:t> Kvalitně zpracovaná, fotky, správné údaje, dobrá metodika.</a:t>
            </a:r>
          </a:p>
          <a:p>
            <a:pPr>
              <a:buFont typeface="Arial" pitchFamily="34" charset="0"/>
              <a:buChar char="•"/>
            </a:pPr>
            <a:endParaRPr lang="cs-CZ" sz="2400" b="1" dirty="0"/>
          </a:p>
          <a:p>
            <a:pPr>
              <a:buFont typeface="Arial" pitchFamily="34" charset="0"/>
              <a:buChar char="•"/>
            </a:pPr>
            <a:r>
              <a:rPr lang="cs-CZ" sz="2400" b="1" dirty="0"/>
              <a:t> Možnost reedice. Nové stránky, opravy.</a:t>
            </a:r>
          </a:p>
          <a:p>
            <a:pPr>
              <a:buFont typeface="Arial" pitchFamily="34" charset="0"/>
              <a:buChar char="•"/>
            </a:pPr>
            <a:endParaRPr lang="cs-CZ" sz="2400" b="1" dirty="0"/>
          </a:p>
          <a:p>
            <a:pPr>
              <a:buFont typeface="Arial" pitchFamily="34" charset="0"/>
              <a:buChar char="•"/>
            </a:pPr>
            <a:r>
              <a:rPr lang="cs-CZ" sz="2400" b="1" dirty="0"/>
              <a:t> UČEBNICE NENÍ KNIHOU O REGIONU, je to učebnice!</a:t>
            </a:r>
          </a:p>
          <a:p>
            <a:pPr>
              <a:buFont typeface="Arial" pitchFamily="34" charset="0"/>
              <a:buChar char="•"/>
            </a:pPr>
            <a:endParaRPr lang="cs-CZ" sz="2400" b="1" dirty="0"/>
          </a:p>
          <a:p>
            <a:pPr>
              <a:buFont typeface="Arial" pitchFamily="34" charset="0"/>
              <a:buChar char="•"/>
            </a:pPr>
            <a:r>
              <a:rPr lang="cs-CZ" sz="2400" b="1" dirty="0"/>
              <a:t> Učebnice má garanta, který dbá o to, aby se využívala, byly výstupy, posouvala se dál apod. </a:t>
            </a:r>
          </a:p>
          <a:p>
            <a:pPr>
              <a:buFont typeface="Arial" pitchFamily="34" charset="0"/>
              <a:buChar char="•"/>
            </a:pP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28826048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60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Maiandra GD" pitchFamily="34" charset="0"/>
                <a:ea typeface="+mj-ea"/>
                <a:cs typeface="+mj-cs"/>
              </a:rPr>
              <a:t>Regionální učebnice</a:t>
            </a: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899592" y="1340768"/>
            <a:ext cx="7528920" cy="4893647"/>
          </a:xfrm>
          <a:prstGeom prst="rect">
            <a:avLst/>
          </a:prstGeom>
          <a:solidFill>
            <a:schemeClr val="bg1">
              <a:alpha val="43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b="1" dirty="0"/>
              <a:t>KDE NA TO VZÍT:</a:t>
            </a:r>
          </a:p>
          <a:p>
            <a:endParaRPr lang="cs-CZ" sz="2400" b="1" dirty="0"/>
          </a:p>
          <a:p>
            <a:pPr marL="457200" indent="-457200">
              <a:buAutoNum type="arabicPeriod"/>
            </a:pPr>
            <a:r>
              <a:rPr lang="cs-CZ" sz="2400" b="1" dirty="0"/>
              <a:t>OPVVV – operační program pro vědu, výzkum  a vzdělávání (OPVK…)</a:t>
            </a:r>
          </a:p>
          <a:p>
            <a:pPr marL="457200" indent="-457200">
              <a:buAutoNum type="arabicPeriod"/>
            </a:pPr>
            <a:endParaRPr lang="cs-CZ" sz="2400" b="1" dirty="0"/>
          </a:p>
          <a:p>
            <a:pPr marL="457200" indent="-457200">
              <a:buAutoNum type="arabicPeriod"/>
            </a:pPr>
            <a:r>
              <a:rPr lang="cs-CZ" sz="2400" b="1" dirty="0"/>
              <a:t>IROP (integrovaný regionální operační program)</a:t>
            </a:r>
          </a:p>
          <a:p>
            <a:pPr marL="457200" indent="-457200">
              <a:buAutoNum type="arabicPeriod"/>
            </a:pPr>
            <a:endParaRPr lang="cs-CZ" sz="2400" b="1" dirty="0"/>
          </a:p>
          <a:p>
            <a:pPr marL="457200" indent="-457200">
              <a:buAutoNum type="arabicPeriod"/>
            </a:pPr>
            <a:r>
              <a:rPr lang="cs-CZ" sz="2400" b="1" dirty="0"/>
              <a:t>Místní akční skupiny prostřednictvím dobře nastavených fiší, komunitních škol..</a:t>
            </a:r>
          </a:p>
          <a:p>
            <a:pPr marL="457200" indent="-457200">
              <a:buAutoNum type="arabicPeriod"/>
            </a:pPr>
            <a:endParaRPr lang="cs-CZ" sz="2400" b="1" dirty="0"/>
          </a:p>
          <a:p>
            <a:pPr marL="457200" indent="-457200">
              <a:buAutoNum type="arabicPeriod"/>
            </a:pPr>
            <a:r>
              <a:rPr lang="cs-CZ" sz="2400" b="1" dirty="0"/>
              <a:t>Z grantů vyhlašovaných kraji, obcemi, MŠMT…</a:t>
            </a:r>
          </a:p>
          <a:p>
            <a:pPr marL="457200" indent="-457200">
              <a:buAutoNum type="arabicPeriod"/>
            </a:pPr>
            <a:endParaRPr lang="cs-CZ" sz="2400" b="1" dirty="0"/>
          </a:p>
          <a:p>
            <a:pPr marL="457200" indent="-457200">
              <a:buAutoNum type="arabicPeriod"/>
            </a:pPr>
            <a:r>
              <a:rPr lang="cs-CZ" sz="2400" b="1" dirty="0"/>
              <a:t>Z rozpočtu obcí a škol</a:t>
            </a:r>
          </a:p>
        </p:txBody>
      </p:sp>
    </p:spTree>
    <p:extLst>
      <p:ext uri="{BB962C8B-B14F-4D97-AF65-F5344CB8AC3E}">
        <p14:creationId xmlns:p14="http://schemas.microsoft.com/office/powerpoint/2010/main" val="36387537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riz\Desktop\cd-ru-na-web--f63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08720"/>
            <a:ext cx="2808312" cy="2761507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4067944" y="980728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E-</a:t>
            </a:r>
            <a:r>
              <a:rPr lang="cs-CZ" b="1" dirty="0" err="1"/>
              <a:t>shop</a:t>
            </a:r>
            <a:r>
              <a:rPr lang="cs-CZ" b="1" dirty="0"/>
              <a:t> </a:t>
            </a:r>
            <a:r>
              <a:rPr lang="cs-CZ" b="1" dirty="0" err="1"/>
              <a:t>LIPKA</a:t>
            </a:r>
            <a:r>
              <a:rPr lang="cs-CZ" b="1" dirty="0"/>
              <a:t>.</a:t>
            </a:r>
            <a:r>
              <a:rPr lang="cs-CZ" b="1" dirty="0" err="1"/>
              <a:t>cz</a:t>
            </a:r>
            <a:endParaRPr lang="cs-CZ" b="1" dirty="0"/>
          </a:p>
        </p:txBody>
      </p:sp>
      <p:pic>
        <p:nvPicPr>
          <p:cNvPr id="1028" name="Picture 4" descr="http://chaloupky.creos.cz/data/products/chaloupky/400x500/82459.jpg"/>
          <p:cNvPicPr>
            <a:picLocks noChangeAspect="1" noChangeArrowheads="1"/>
          </p:cNvPicPr>
          <p:nvPr/>
        </p:nvPicPr>
        <p:blipFill>
          <a:blip r:embed="rId3" cstate="print"/>
          <a:srcRect t="10584" b="10793"/>
          <a:stretch>
            <a:fillRect/>
          </a:stretch>
        </p:blipFill>
        <p:spPr bwMode="auto">
          <a:xfrm>
            <a:off x="1043608" y="4293096"/>
            <a:ext cx="2124808" cy="2088232"/>
          </a:xfrm>
          <a:prstGeom prst="rect">
            <a:avLst/>
          </a:prstGeom>
          <a:noFill/>
        </p:spPr>
      </p:pic>
      <p:pic>
        <p:nvPicPr>
          <p:cNvPr id="11" name="Obrázek 10" descr="82457.jpg"/>
          <p:cNvPicPr>
            <a:picLocks noChangeAspect="1"/>
          </p:cNvPicPr>
          <p:nvPr/>
        </p:nvPicPr>
        <p:blipFill>
          <a:blip r:embed="rId4" cstate="print"/>
          <a:srcRect t="9072" b="10793"/>
          <a:stretch>
            <a:fillRect/>
          </a:stretch>
        </p:blipFill>
        <p:spPr>
          <a:xfrm>
            <a:off x="3567403" y="4293096"/>
            <a:ext cx="2084717" cy="2088232"/>
          </a:xfrm>
          <a:prstGeom prst="rect">
            <a:avLst/>
          </a:prstGeom>
        </p:spPr>
      </p:pic>
      <p:pic>
        <p:nvPicPr>
          <p:cNvPr id="13" name="Obrázek 12" descr="8245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56176" y="4293096"/>
            <a:ext cx="2047547" cy="2165080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6084168" y="378904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E-</a:t>
            </a:r>
            <a:r>
              <a:rPr lang="cs-CZ" b="1" dirty="0" err="1"/>
              <a:t>shop</a:t>
            </a:r>
            <a:r>
              <a:rPr lang="cs-CZ" b="1" dirty="0"/>
              <a:t> </a:t>
            </a:r>
            <a:r>
              <a:rPr lang="cs-CZ" b="1" dirty="0" err="1"/>
              <a:t>CHALOUPKY</a:t>
            </a:r>
            <a:r>
              <a:rPr lang="cs-CZ" b="1" dirty="0"/>
              <a:t>.</a:t>
            </a:r>
            <a:r>
              <a:rPr lang="cs-CZ" b="1" dirty="0" err="1"/>
              <a:t>cz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3956720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60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Maiandra GD" pitchFamily="34" charset="0"/>
                <a:ea typeface="+mj-ea"/>
                <a:cs typeface="+mj-cs"/>
              </a:rPr>
              <a:t>Regionální učebnice</a:t>
            </a: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71472" y="3739598"/>
            <a:ext cx="8001056" cy="3046988"/>
          </a:xfrm>
          <a:prstGeom prst="rect">
            <a:avLst/>
          </a:prstGeom>
          <a:solidFill>
            <a:schemeClr val="bg1">
              <a:alpha val="43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Kontakt:</a:t>
            </a:r>
            <a:endParaRPr lang="cs-CZ" sz="2400" b="1" dirty="0"/>
          </a:p>
          <a:p>
            <a:endParaRPr lang="cs-CZ" sz="2400" b="1" dirty="0"/>
          </a:p>
          <a:p>
            <a:r>
              <a:rPr lang="cs-CZ" sz="2400" b="1" dirty="0"/>
              <a:t>Ing. Martin Kříž, středisko Chaloupky</a:t>
            </a:r>
          </a:p>
          <a:p>
            <a:r>
              <a:rPr lang="cs-CZ" sz="2400" b="1" dirty="0"/>
              <a:t>Chaloupky o.p.s., školská zařízení pro zájmové a další vzdělávání, Kněžice 109, 675 21 </a:t>
            </a:r>
            <a:r>
              <a:rPr lang="cs-CZ" sz="2400" b="1" dirty="0" err="1"/>
              <a:t>Okříšky</a:t>
            </a:r>
            <a:endParaRPr lang="cs-CZ" sz="2400" b="1" dirty="0"/>
          </a:p>
          <a:p>
            <a:endParaRPr lang="cs-CZ" sz="2400" b="1" dirty="0"/>
          </a:p>
          <a:p>
            <a:r>
              <a:rPr lang="cs-CZ" sz="2400" b="1" dirty="0"/>
              <a:t>Tel: 775 740 221</a:t>
            </a:r>
          </a:p>
          <a:p>
            <a:r>
              <a:rPr lang="cs-CZ" sz="2400" b="1" dirty="0"/>
              <a:t>E-mail: </a:t>
            </a:r>
            <a:r>
              <a:rPr lang="cs-CZ" sz="2400" b="1" dirty="0" err="1">
                <a:hlinkClick r:id="rId2"/>
              </a:rPr>
              <a:t>martin.kriz</a:t>
            </a:r>
            <a:r>
              <a:rPr lang="cs-CZ" sz="2400" b="1" dirty="0">
                <a:hlinkClick r:id="rId2"/>
              </a:rPr>
              <a:t>@chaloupky.</a:t>
            </a:r>
            <a:r>
              <a:rPr lang="cs-CZ" sz="2400" b="1" dirty="0" err="1">
                <a:hlinkClick r:id="rId2"/>
              </a:rPr>
              <a:t>cz</a:t>
            </a:r>
            <a:endParaRPr lang="cs-CZ" sz="24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142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2">
            <a:extLst>
              <a:ext uri="{FF2B5EF4-FFF2-40B4-BE49-F238E27FC236}">
                <a16:creationId xmlns:a16="http://schemas.microsoft.com/office/drawing/2014/main" id="{655EEAC1-2E04-4E9C-A42B-68F0D0781ED4}"/>
              </a:ext>
            </a:extLst>
          </p:cNvPr>
          <p:cNvSpPr txBox="1">
            <a:spLocks/>
          </p:cNvSpPr>
          <p:nvPr/>
        </p:nvSpPr>
        <p:spPr>
          <a:xfrm>
            <a:off x="359532" y="2060848"/>
            <a:ext cx="8424936" cy="4160504"/>
          </a:xfrm>
          <a:prstGeom prst="rect">
            <a:avLst/>
          </a:prstGeom>
          <a:solidFill>
            <a:schemeClr val="bg1">
              <a:alpha val="56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cs-CZ" sz="5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Přizpůsobení místní situaci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cs-CZ" sz="5400" b="1" dirty="0">
                <a:solidFill>
                  <a:schemeClr val="accent6">
                    <a:lumMod val="50000"/>
                  </a:schemeClr>
                </a:solidFill>
              </a:rPr>
              <a:t>Osobní relevance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cs-CZ" sz="5400" b="1" noProof="0" dirty="0">
                <a:solidFill>
                  <a:schemeClr val="accent6">
                    <a:lumMod val="50000"/>
                  </a:schemeClr>
                </a:solidFill>
              </a:rPr>
              <a:t>Aktivní účast žáků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cs-CZ" sz="5400" b="1" dirty="0">
                <a:solidFill>
                  <a:schemeClr val="accent6">
                    <a:lumMod val="50000"/>
                  </a:schemeClr>
                </a:solidFill>
              </a:rPr>
              <a:t>Partnerství s komunitou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cs-CZ" sz="5400" b="1" noProof="0" dirty="0">
                <a:solidFill>
                  <a:schemeClr val="accent6">
                    <a:lumMod val="50000"/>
                  </a:schemeClr>
                </a:solidFill>
              </a:rPr>
              <a:t>Mezioborovost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cs-CZ" sz="5400" b="1" dirty="0">
                <a:solidFill>
                  <a:schemeClr val="accent6">
                    <a:lumMod val="50000"/>
                  </a:schemeClr>
                </a:solidFill>
              </a:rPr>
              <a:t>Plnohodnotný nástroj výuky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cs-CZ" sz="5400" b="1" noProof="0" dirty="0">
                <a:solidFill>
                  <a:schemeClr val="accent6">
                    <a:lumMod val="50000"/>
                  </a:schemeClr>
                </a:solidFill>
              </a:rPr>
              <a:t>Spolupráce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cs-CZ" sz="5400" b="1" noProof="0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cs-CZ" sz="3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Maiandra GD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Maiandra GD" pitchFamily="34" charset="0"/>
              <a:ea typeface="+mn-ea"/>
              <a:cs typeface="+mn-cs"/>
            </a:endParaRP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EA47D614-257C-4908-8EFE-D4344AD28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cs-CZ" sz="6000" b="1" dirty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Místně ukotvené učení</a:t>
            </a:r>
          </a:p>
        </p:txBody>
      </p:sp>
    </p:spTree>
    <p:extLst>
      <p:ext uri="{BB962C8B-B14F-4D97-AF65-F5344CB8AC3E}">
        <p14:creationId xmlns:p14="http://schemas.microsoft.com/office/powerpoint/2010/main" val="2332855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7200" b="1" dirty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Proč za školou</a:t>
            </a:r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857224" y="1428736"/>
            <a:ext cx="7358114" cy="4160504"/>
          </a:xfrm>
          <a:prstGeom prst="rect">
            <a:avLst/>
          </a:prstGeom>
          <a:solidFill>
            <a:schemeClr val="bg1">
              <a:alpha val="56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Učit v praxi, krajině, terénu, plenéru..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cs-CZ" sz="3200" b="1" noProof="0" dirty="0">
                <a:solidFill>
                  <a:schemeClr val="accent6">
                    <a:lumMod val="50000"/>
                  </a:schemeClr>
                </a:solidFill>
              </a:rPr>
              <a:t>Učit napříč předměty, mezioborově, aplikovat matematiku, češtinu a cizí jazyky v jiných předmětech, neučit matematiku, ale „O lese“ …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cs-CZ" sz="3200" b="1" dirty="0">
                <a:solidFill>
                  <a:schemeClr val="accent6">
                    <a:lumMod val="50000"/>
                  </a:schemeClr>
                </a:solidFill>
              </a:rPr>
              <a:t>Začít učit o regionu (prvně místo, kde žiji, potom region, stát, Evropa a svět)</a:t>
            </a:r>
            <a:endParaRPr lang="cs-CZ" sz="3200" b="1" noProof="0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cs-CZ" sz="3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Maiandra GD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Maiandra GD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511"/>
            <a:ext cx="9144000" cy="609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07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Žáci řeší problematiku kterou znají, v místě.</a:t>
            </a:r>
          </a:p>
          <a:p>
            <a:endParaRPr lang="cs-CZ" b="1" dirty="0"/>
          </a:p>
          <a:p>
            <a:r>
              <a:rPr lang="cs-CZ" b="1" dirty="0"/>
              <a:t>Žáci řeší řešitelné, věci, co sami mohou ovlivnit.</a:t>
            </a:r>
          </a:p>
          <a:p>
            <a:endParaRPr lang="cs-CZ" b="1" dirty="0"/>
          </a:p>
          <a:p>
            <a:r>
              <a:rPr lang="cs-CZ" b="1" dirty="0"/>
              <a:t>Žáci poznávají region, získávají k němu vztah (vlastenectví, hrdost na své město..).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7200" b="1" i="0" u="none" strike="noStrike" kern="1200" cap="none" spc="0" normalizeH="0" baseline="0" noProof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Maiandra GD" pitchFamily="34" charset="0"/>
                <a:ea typeface="+mj-ea"/>
                <a:cs typeface="+mj-cs"/>
              </a:rPr>
              <a:t>Proč za školou</a:t>
            </a:r>
            <a:endParaRPr kumimoji="0" lang="cs-CZ" sz="7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Maiandra GD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500034" y="357166"/>
            <a:ext cx="7958166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72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Maiandra GD" pitchFamily="34" charset="0"/>
                <a:ea typeface="+mj-ea"/>
                <a:cs typeface="+mj-cs"/>
              </a:rPr>
              <a:t>Učíme za školou</a:t>
            </a:r>
          </a:p>
        </p:txBody>
      </p:sp>
      <p:sp>
        <p:nvSpPr>
          <p:cNvPr id="5" name="Podnadpis 2"/>
          <p:cNvSpPr txBox="1">
            <a:spLocks/>
          </p:cNvSpPr>
          <p:nvPr/>
        </p:nvSpPr>
        <p:spPr>
          <a:xfrm>
            <a:off x="857224" y="1428736"/>
            <a:ext cx="7358114" cy="5000660"/>
          </a:xfrm>
          <a:prstGeom prst="rect">
            <a:avLst/>
          </a:prstGeom>
          <a:solidFill>
            <a:schemeClr val="bg1">
              <a:alpha val="56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Proč</a:t>
            </a:r>
            <a:r>
              <a:rPr kumimoji="0" lang="cs-CZ" sz="3200" b="1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 toto téma: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cs-CZ" sz="2800" b="1" noProof="0" dirty="0">
                <a:solidFill>
                  <a:schemeClr val="accent6">
                    <a:lumMod val="50000"/>
                  </a:schemeClr>
                </a:solidFill>
              </a:rPr>
              <a:t>Odklon od výuky ve školních lavicích (zážitková pedagogika, dobrodružství)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cs-CZ" sz="2800" b="1" noProof="0" dirty="0">
                <a:solidFill>
                  <a:schemeClr val="accent6">
                    <a:lumMod val="50000"/>
                  </a:schemeClr>
                </a:solidFill>
              </a:rPr>
              <a:t>Probíhá odcizování člověka přírodě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cs-CZ" sz="2800" b="1" i="0" u="none" strike="noStrike" kern="1200" cap="none" spc="0" normalizeH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Výuka často málo akceptuje region a místo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cs-CZ" sz="2800" b="1" noProof="0" dirty="0">
                <a:solidFill>
                  <a:schemeClr val="accent6">
                    <a:lumMod val="50000"/>
                  </a:schemeClr>
                </a:solidFill>
              </a:rPr>
              <a:t>Děti neznají okolí svého bydliště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cs-CZ" sz="2800" b="1" dirty="0">
                <a:solidFill>
                  <a:schemeClr val="accent6">
                    <a:lumMod val="50000"/>
                  </a:schemeClr>
                </a:solidFill>
              </a:rPr>
              <a:t>Děti si neumí „hrát“ venku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cs-CZ" sz="2800" b="1" noProof="0" dirty="0">
                <a:solidFill>
                  <a:schemeClr val="accent6">
                    <a:lumMod val="50000"/>
                  </a:schemeClr>
                </a:solidFill>
              </a:rPr>
              <a:t>Děti často neumějí vnímat své přírodní prostředí a spatřovat krásu všedního okamžiku včetně vnímání živlů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cs-CZ" sz="2800" b="1" noProof="0" dirty="0">
                <a:solidFill>
                  <a:schemeClr val="accent6">
                    <a:lumMod val="50000"/>
                  </a:schemeClr>
                </a:solidFill>
              </a:rPr>
              <a:t>Neumíme v přírodě pobývat, jsme zhýčkaní a nejsme otužilí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2800" b="1" i="0" u="none" strike="noStrike" kern="1200" cap="none" spc="0" normalizeH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3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Maiandra GD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Maiandra GD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dnadpis 2"/>
          <p:cNvSpPr txBox="1">
            <a:spLocks/>
          </p:cNvSpPr>
          <p:nvPr/>
        </p:nvSpPr>
        <p:spPr>
          <a:xfrm>
            <a:off x="857224" y="1428736"/>
            <a:ext cx="7358114" cy="5000660"/>
          </a:xfrm>
          <a:prstGeom prst="rect">
            <a:avLst/>
          </a:prstGeom>
          <a:solidFill>
            <a:schemeClr val="bg1">
              <a:alpha val="56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Kde můžeme narazit</a:t>
            </a:r>
            <a:r>
              <a:rPr kumimoji="0" lang="cs-CZ" sz="3200" b="1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cs-CZ" sz="2800" b="1" noProof="0" dirty="0">
                <a:solidFill>
                  <a:schemeClr val="accent6">
                    <a:lumMod val="50000"/>
                  </a:schemeClr>
                </a:solidFill>
              </a:rPr>
              <a:t>Bezpečnost práce (pobyt v přírodě, přeprava, (</a:t>
            </a:r>
            <a:r>
              <a:rPr lang="cs-CZ" sz="2800" b="1" noProof="0" dirty="0" err="1">
                <a:solidFill>
                  <a:schemeClr val="accent6">
                    <a:lumMod val="50000"/>
                  </a:schemeClr>
                </a:solidFill>
              </a:rPr>
              <a:t>cyklo</a:t>
            </a:r>
            <a:r>
              <a:rPr lang="cs-CZ" sz="2800" b="1" noProof="0" dirty="0">
                <a:solidFill>
                  <a:schemeClr val="accent6">
                    <a:lumMod val="50000"/>
                  </a:schemeClr>
                </a:solidFill>
              </a:rPr>
              <a:t>)turistika,  terénní  a samostatná práce)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cs-CZ" sz="2800" b="1" noProof="0" dirty="0">
                <a:solidFill>
                  <a:schemeClr val="accent6">
                    <a:lumMod val="50000"/>
                  </a:schemeClr>
                </a:solidFill>
              </a:rPr>
              <a:t>Organizace výuky, rozvrh, legislativa,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cs-CZ" sz="2800" b="1" i="0" u="none" strike="noStrike" kern="1200" cap="none" spc="0" normalizeH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Vybavení žáků na výuce (obuv, oblečení…)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cs-CZ" sz="28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2800" b="1" i="0" u="none" strike="noStrike" kern="1200" cap="none" spc="0" normalizeH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Všechno toto bychom ale měli překonat, pokud víme, že takový den v přírodě dá dětem víc, než jen to, co si z učiva zapamatují.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cs-CZ" sz="2800" b="1" i="0" u="none" strike="noStrike" kern="1200" cap="none" spc="0" normalizeH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cs-CZ" sz="3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Maiandra GD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Maiandra GD" pitchFamily="34" charset="0"/>
              <a:ea typeface="+mn-ea"/>
              <a:cs typeface="+mn-cs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500034" y="357166"/>
            <a:ext cx="7958166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72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Maiandra GD" pitchFamily="34" charset="0"/>
                <a:ea typeface="+mj-ea"/>
                <a:cs typeface="+mj-cs"/>
              </a:rPr>
              <a:t>Učíme za školou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997</TotalTime>
  <Words>954</Words>
  <Application>Microsoft Office PowerPoint</Application>
  <PresentationFormat>Předvádění na obrazovce (4:3)</PresentationFormat>
  <Paragraphs>135</Paragraphs>
  <Slides>25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0" baseType="lpstr">
      <vt:lpstr>Arial</vt:lpstr>
      <vt:lpstr>Calibri</vt:lpstr>
      <vt:lpstr>Maiandra GD</vt:lpstr>
      <vt:lpstr>Wingdings</vt:lpstr>
      <vt:lpstr>Motiv sady Office</vt:lpstr>
      <vt:lpstr>Učíme za školou</vt:lpstr>
      <vt:lpstr>Místně ukotvené učení</vt:lpstr>
      <vt:lpstr>Prezentace aplikace PowerPoint</vt:lpstr>
      <vt:lpstr>Místně ukotvené učení</vt:lpstr>
      <vt:lpstr>Proč za školou</vt:lpstr>
      <vt:lpstr>Prezentace aplikace PowerPoint</vt:lpstr>
      <vt:lpstr>Prezentace aplikace PowerPoint</vt:lpstr>
      <vt:lpstr>Prezentace aplikace PowerPoint</vt:lpstr>
      <vt:lpstr>Prezentace aplikace PowerPoint</vt:lpstr>
      <vt:lpstr>Učíme se učit za školou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Chaloupky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Učíme za školou</dc:title>
  <dc:creator>Martin</dc:creator>
  <cp:lastModifiedBy>Počítač</cp:lastModifiedBy>
  <cp:revision>55</cp:revision>
  <dcterms:created xsi:type="dcterms:W3CDTF">2008-11-03T10:59:56Z</dcterms:created>
  <dcterms:modified xsi:type="dcterms:W3CDTF">2021-05-11T12:45:58Z</dcterms:modified>
</cp:coreProperties>
</file>