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093" r:id="rId1"/>
  </p:sldMasterIdLst>
  <p:notesMasterIdLst>
    <p:notesMasterId r:id="rId13"/>
  </p:notesMasterIdLst>
  <p:handoutMasterIdLst>
    <p:handoutMasterId r:id="rId14"/>
  </p:handoutMasterIdLst>
  <p:sldIdLst>
    <p:sldId id="893" r:id="rId2"/>
    <p:sldId id="911" r:id="rId3"/>
    <p:sldId id="916" r:id="rId4"/>
    <p:sldId id="917" r:id="rId5"/>
    <p:sldId id="918" r:id="rId6"/>
    <p:sldId id="894" r:id="rId7"/>
    <p:sldId id="898" r:id="rId8"/>
    <p:sldId id="919" r:id="rId9"/>
    <p:sldId id="897" r:id="rId10"/>
    <p:sldId id="914" r:id="rId11"/>
    <p:sldId id="915" r:id="rId12"/>
  </p:sldIdLst>
  <p:sldSz cx="9144000" cy="5143500" type="screen16x9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gajdaczova@mspakt.cz" initials="s" lastIdx="0" clrIdx="0">
    <p:extLst>
      <p:ext uri="{19B8F6BF-5375-455C-9EA6-DF929625EA0E}">
        <p15:presenceInfo xmlns:p15="http://schemas.microsoft.com/office/powerpoint/2012/main" userId="19a93952bbfd7ef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4A785"/>
    <a:srgbClr val="2E88C8"/>
    <a:srgbClr val="3D88C3"/>
    <a:srgbClr val="696969"/>
    <a:srgbClr val="532F7B"/>
    <a:srgbClr val="387EB3"/>
    <a:srgbClr val="90BB14"/>
    <a:srgbClr val="1D3561"/>
    <a:srgbClr val="004396"/>
    <a:srgbClr val="6D8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012" autoAdjust="0"/>
  </p:normalViewPr>
  <p:slideViewPr>
    <p:cSldViewPr>
      <p:cViewPr varScale="1">
        <p:scale>
          <a:sx n="72" d="100"/>
          <a:sy n="72" d="100"/>
        </p:scale>
        <p:origin x="6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6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23" d="100"/>
          <a:sy n="123" d="100"/>
        </p:scale>
        <p:origin x="5960" y="21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-FMF-23\Dokumenty\sona.gajdaczova\A%20PLOCHA\ips\Dotazn&#237;k\Z&#352;%20Dotazn&#237;k_besedycelkov&#253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-FMF-23\Dokumenty\sona.gajdaczova\A%20PLOCHA\ips\Dotazn&#237;k\Z&#352;%20Dotazn&#237;k_besedycelkov&#253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-FMF-23\Dokumenty\sona.gajdaczova\A%20PLOCHA\ips\Dotazn&#237;k\Z&#352;%20Dotazn&#237;k_besedycelkov&#253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-FMF-23\Dokumenty\sona.gajdaczova\A%20PLOCHA\ips\Dotazn&#237;k\Z&#352;%20Dotazn&#237;k_besedycelkov&#253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-FMF-23\Dokumenty\sona.gajdaczova\A%20PLOCHA\ips\Dotazn&#237;k\Z&#352;%20Dotazn&#237;k_besedycelkov&#253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-FMF-23\Dokumenty\sona.gajdaczova\A%20PLOCHA\ips\Dotazn&#237;k\Z&#352;%20Dotazn&#237;k_besedycelkov&#253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-FMF-23\Dokumenty\sona.gajdaczova\A%20PLOCHA\ips\Dotazn&#237;k\Z&#352;%20Dotazn&#237;k_besedycelkov&#253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Víš, kam si podáš přihlášku?</a:t>
            </a:r>
          </a:p>
        </c:rich>
      </c:tx>
      <c:layout>
        <c:manualLayout>
          <c:xMode val="edge"/>
          <c:yMode val="edge"/>
          <c:x val="5.9423781704706254E-2"/>
          <c:y val="5.6962025316455694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celkově!$B$22</c:f>
              <c:strCache>
                <c:ptCount val="1"/>
                <c:pt idx="0">
                  <c:v>Víš, kam si podáš přihlášku?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ano
</a:t>
                    </a:r>
                    <a:r>
                      <a:rPr lang="en-US" b="1"/>
                      <a:t>44%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B46-4E62-88D0-37B705C43CA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800"/>
                      <a:t>ještě vůbec nevím
</a:t>
                    </a:r>
                    <a:r>
                      <a:rPr lang="en-US" sz="800" b="1"/>
                      <a:t>40%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46-4E62-88D0-37B705C43CA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ne
</a:t>
                    </a:r>
                    <a:r>
                      <a:rPr lang="en-US" b="1"/>
                      <a:t>16%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46-4E62-88D0-37B705C43C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celkově!$C$22:$C$24</c:f>
              <c:strCache>
                <c:ptCount val="3"/>
                <c:pt idx="0">
                  <c:v>ano</c:v>
                </c:pt>
                <c:pt idx="1">
                  <c:v>ještě vůbec nevím</c:v>
                </c:pt>
                <c:pt idx="2">
                  <c:v>ne</c:v>
                </c:pt>
              </c:strCache>
            </c:strRef>
          </c:cat>
          <c:val>
            <c:numRef>
              <c:f>celkově!$AM$22:$AM$24</c:f>
              <c:numCache>
                <c:formatCode>General</c:formatCode>
                <c:ptCount val="3"/>
                <c:pt idx="0">
                  <c:v>251</c:v>
                </c:pt>
                <c:pt idx="1">
                  <c:v>224</c:v>
                </c:pt>
                <c:pt idx="2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46-4E62-88D0-37B705C43CA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informační zdroje</a:t>
            </a:r>
          </a:p>
        </c:rich>
      </c:tx>
      <c:layout>
        <c:manualLayout>
          <c:xMode val="edge"/>
          <c:yMode val="edge"/>
          <c:x val="0.33787284198586409"/>
          <c:y val="7.2557645170386764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v>informační zdroje</c:v>
          </c:tx>
          <c:dLbls>
            <c:dLbl>
              <c:idx val="0"/>
              <c:layout>
                <c:manualLayout>
                  <c:x val="-0.13881794415660403"/>
                  <c:y val="0.17418290158447639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info od</a:t>
                    </a:r>
                  </a:p>
                  <a:p>
                    <a:r>
                      <a:rPr lang="en-US"/>
                      <a:t>učitele
</a:t>
                    </a:r>
                    <a:r>
                      <a:rPr lang="en-US" b="1"/>
                      <a:t>28%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90-4DC5-A955-D7AB970593EC}"/>
                </c:ext>
              </c:extLst>
            </c:dLbl>
            <c:dLbl>
              <c:idx val="1"/>
              <c:layout>
                <c:manualLayout>
                  <c:x val="-0.13377582407907448"/>
                  <c:y val="-0.19191278608601442"/>
                </c:manualLayout>
              </c:layout>
              <c:tx>
                <c:rich>
                  <a:bodyPr/>
                  <a:lstStyle/>
                  <a:p>
                    <a:r>
                      <a:rPr lang="pl-PL"/>
                      <a:t>info od vých. Por.
</a:t>
                    </a:r>
                    <a:r>
                      <a:rPr lang="pl-PL" b="1"/>
                      <a:t>19%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590-4DC5-A955-D7AB970593E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pl-PL"/>
                      <a:t>info od současných studentů
</a:t>
                    </a:r>
                    <a:r>
                      <a:rPr lang="pl-PL" b="1"/>
                      <a:t>25%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590-4DC5-A955-D7AB970593EC}"/>
                </c:ext>
              </c:extLst>
            </c:dLbl>
            <c:dLbl>
              <c:idx val="3"/>
              <c:layout>
                <c:manualLayout>
                  <c:x val="0.17797262358729582"/>
                  <c:y val="0.1779624291435315"/>
                </c:manualLayout>
              </c:layout>
              <c:tx>
                <c:rich>
                  <a:bodyPr/>
                  <a:lstStyle/>
                  <a:p>
                    <a:r>
                      <a:rPr lang="pl-PL"/>
                      <a:t>info z webu školy
</a:t>
                    </a:r>
                    <a:r>
                      <a:rPr lang="pl-PL" b="1"/>
                      <a:t>28%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590-4DC5-A955-D7AB970593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celkově!$C$7:$C$10</c:f>
              <c:strCache>
                <c:ptCount val="4"/>
                <c:pt idx="0">
                  <c:v>info od učitele</c:v>
                </c:pt>
                <c:pt idx="1">
                  <c:v>info od vých. Por.</c:v>
                </c:pt>
                <c:pt idx="2">
                  <c:v>info od současných studentů</c:v>
                </c:pt>
                <c:pt idx="3">
                  <c:v>info z webu školy</c:v>
                </c:pt>
              </c:strCache>
            </c:strRef>
          </c:cat>
          <c:val>
            <c:numRef>
              <c:f>celkově!$AM$7:$AM$10</c:f>
              <c:numCache>
                <c:formatCode>General</c:formatCode>
                <c:ptCount val="4"/>
                <c:pt idx="0">
                  <c:v>394</c:v>
                </c:pt>
                <c:pt idx="1">
                  <c:v>269</c:v>
                </c:pt>
                <c:pt idx="2">
                  <c:v>354</c:v>
                </c:pt>
                <c:pt idx="3">
                  <c:v>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590-4DC5-A955-D7AB970593E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Co bys uvítal(a) při rozhodování o volbě budoucího povolání?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celkově!$B$18</c:f>
              <c:strCache>
                <c:ptCount val="1"/>
                <c:pt idx="0">
                  <c:v>Co bys uvítal(a) při rozhodování o volbě budoucího povolání?</c:v>
                </c:pt>
              </c:strCache>
            </c:strRef>
          </c:tx>
          <c:dLbls>
            <c:dLbl>
              <c:idx val="0"/>
              <c:layout>
                <c:manualLayout>
                  <c:x val="-0.25061634537062183"/>
                  <c:y val="-0.1105219482295252"/>
                </c:manualLayout>
              </c:layout>
              <c:tx>
                <c:rich>
                  <a:bodyPr/>
                  <a:lstStyle/>
                  <a:p>
                    <a:pPr>
                      <a:defRPr sz="800">
                        <a:solidFill>
                          <a:schemeClr val="bg1"/>
                        </a:solidFill>
                      </a:defRPr>
                    </a:pPr>
                    <a:r>
                      <a:rPr lang="pl-PL" sz="800">
                        <a:solidFill>
                          <a:schemeClr val="bg1"/>
                        </a:solidFill>
                      </a:rPr>
                      <a:t>osobní schůzku s kariérovým poradcem
</a:t>
                    </a:r>
                    <a:r>
                      <a:rPr lang="pl-PL" sz="800" b="1">
                        <a:solidFill>
                          <a:schemeClr val="bg1"/>
                        </a:solidFill>
                      </a:rPr>
                      <a:t>53%</a:t>
                    </a:r>
                    <a:endParaRPr lang="pl-PL" b="1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F75-4B23-9E2B-16796A6529F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800">
                        <a:solidFill>
                          <a:schemeClr val="bg1"/>
                        </a:solidFill>
                      </a:defRPr>
                    </a:pPr>
                    <a:r>
                      <a:rPr lang="en-US" sz="800">
                        <a:solidFill>
                          <a:schemeClr val="bg1"/>
                        </a:solidFill>
                      </a:rPr>
                      <a:t>osobní schůzka s výchovným poradcem
</a:t>
                    </a:r>
                    <a:r>
                      <a:rPr lang="en-US" sz="800" b="1">
                        <a:solidFill>
                          <a:schemeClr val="bg1"/>
                        </a:solidFill>
                      </a:rPr>
                      <a:t>23%</a:t>
                    </a:r>
                    <a:endParaRPr lang="en-US" b="1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F75-4B23-9E2B-16796A6529F1}"/>
                </c:ext>
              </c:extLst>
            </c:dLbl>
            <c:dLbl>
              <c:idx val="2"/>
              <c:layout>
                <c:manualLayout>
                  <c:x val="-1.3734455606842248E-2"/>
                  <c:y val="1.1197761956402156E-2"/>
                </c:manualLayout>
              </c:layout>
              <c:tx>
                <c:rich>
                  <a:bodyPr/>
                  <a:lstStyle/>
                  <a:p>
                    <a:r>
                      <a:rPr lang="en-US" sz="800"/>
                      <a:t>deskovou hru k volbě povolání
</a:t>
                    </a:r>
                    <a:r>
                      <a:rPr lang="en-US" sz="800" b="1"/>
                      <a:t>5%</a:t>
                    </a:r>
                    <a:endParaRPr lang="en-US" b="1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F75-4B23-9E2B-16796A6529F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800">
                        <a:solidFill>
                          <a:schemeClr val="bg1"/>
                        </a:solidFill>
                      </a:defRPr>
                    </a:pPr>
                    <a:r>
                      <a:rPr lang="en-US">
                        <a:solidFill>
                          <a:schemeClr val="bg1"/>
                        </a:solidFill>
                      </a:rPr>
                      <a:t>aplikaci, hru na PC k volbě povolání
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19%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F75-4B23-9E2B-16796A6529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celkově!$C$18:$C$21</c:f>
              <c:strCache>
                <c:ptCount val="4"/>
                <c:pt idx="0">
                  <c:v>osobní schůzku s kariérovým poradcem</c:v>
                </c:pt>
                <c:pt idx="1">
                  <c:v>osobní schůzka s výchovným poradcem</c:v>
                </c:pt>
                <c:pt idx="2">
                  <c:v>deskovou hru k volbě povolání</c:v>
                </c:pt>
                <c:pt idx="3">
                  <c:v>aplikaci, hru na PC k volbě povolání</c:v>
                </c:pt>
              </c:strCache>
            </c:strRef>
          </c:cat>
          <c:val>
            <c:numRef>
              <c:f>celkově!$AM$18:$AM$21</c:f>
              <c:numCache>
                <c:formatCode>General</c:formatCode>
                <c:ptCount val="4"/>
                <c:pt idx="0">
                  <c:v>396</c:v>
                </c:pt>
                <c:pt idx="1">
                  <c:v>170</c:v>
                </c:pt>
                <c:pt idx="2">
                  <c:v>35</c:v>
                </c:pt>
                <c:pt idx="3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75-4B23-9E2B-16796A6529F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informační zdroje</a:t>
            </a:r>
          </a:p>
        </c:rich>
      </c:tx>
      <c:layout>
        <c:manualLayout>
          <c:xMode val="edge"/>
          <c:yMode val="edge"/>
          <c:x val="0.33787284198586409"/>
          <c:y val="7.2557645170386764E-2"/>
        </c:manualLayout>
      </c:layout>
      <c:overlay val="0"/>
    </c:title>
    <c:autoTitleDeleted val="0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Považuješ při rozhodování za důležitější obor nebo školu?</a:t>
            </a:r>
          </a:p>
        </c:rich>
      </c:tx>
      <c:layout>
        <c:manualLayout>
          <c:xMode val="edge"/>
          <c:yMode val="edge"/>
          <c:x val="0.18112493710306937"/>
          <c:y val="4.787244877972342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celkově!$B$11</c:f>
              <c:strCache>
                <c:ptCount val="1"/>
                <c:pt idx="0">
                  <c:v>Považuješ při rozhodování za důležitější obor nebo školu?</c:v>
                </c:pt>
              </c:strCache>
            </c:strRef>
          </c:tx>
          <c:dLbls>
            <c:dLbl>
              <c:idx val="0"/>
              <c:layout>
                <c:manualLayout>
                  <c:x val="0.14433431603040142"/>
                  <c:y val="-0.20834792847155786"/>
                </c:manualLayout>
              </c:layout>
              <c:tx>
                <c:rich>
                  <a:bodyPr/>
                  <a:lstStyle/>
                  <a:p>
                    <a:r>
                      <a:rPr lang="en-US" sz="800" baseline="0"/>
                      <a:t>A) Nejdříve si vyberu obor a pak školu, na které budu tento obor studovat.
</a:t>
                    </a:r>
                    <a:r>
                      <a:rPr lang="en-US" sz="800" b="1" baseline="0"/>
                      <a:t>80%</a:t>
                    </a:r>
                  </a:p>
                  <a:p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783-4667-BF9B-9B512DE61687}"/>
                </c:ext>
              </c:extLst>
            </c:dLbl>
            <c:dLbl>
              <c:idx val="2"/>
              <c:layout>
                <c:manualLayout>
                  <c:x val="-7.7665194289738157E-2"/>
                  <c:y val="0.3148348778270038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B) Nejdříve s erozhodnu pro školu a pak si vybírám, jaký obor tam budu studovat.
</a:t>
                    </a:r>
                    <a:r>
                      <a:rPr lang="en-US" b="1"/>
                      <a:t>20%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83-4667-BF9B-9B512DE616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celkově!$C$11:$C$14</c:f>
              <c:strCache>
                <c:ptCount val="3"/>
                <c:pt idx="0">
                  <c:v>A) Nejdříve si vyberu obor a pak školu, na které budu tento obor studovat.</c:v>
                </c:pt>
                <c:pt idx="2">
                  <c:v>B) Nejdříve s erozhodnu pro školu a pak si vybírám, jaký obor tam budu studovat.</c:v>
                </c:pt>
              </c:strCache>
            </c:strRef>
          </c:cat>
          <c:val>
            <c:numRef>
              <c:f>celkově!$AM$11:$AM$14</c:f>
              <c:numCache>
                <c:formatCode>General</c:formatCode>
                <c:ptCount val="4"/>
                <c:pt idx="0">
                  <c:v>451</c:v>
                </c:pt>
                <c:pt idx="2">
                  <c:v>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83-4667-BF9B-9B512DE6168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Kdo rozhodne o tom, který obor budeš studovat?</a:t>
            </a:r>
          </a:p>
        </c:rich>
      </c:tx>
      <c:layout>
        <c:manualLayout>
          <c:xMode val="edge"/>
          <c:yMode val="edge"/>
          <c:x val="0.13044770981570036"/>
          <c:y val="6.329113924050633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celkově!$B$25</c:f>
              <c:strCache>
                <c:ptCount val="1"/>
                <c:pt idx="0">
                  <c:v>Kdo rozhodne o tom, který obor budeš studovat?</c:v>
                </c:pt>
              </c:strCache>
            </c:strRef>
          </c:tx>
          <c:dLbls>
            <c:dLbl>
              <c:idx val="0"/>
              <c:layout>
                <c:manualLayout>
                  <c:x val="-0.17645878317227895"/>
                  <c:y val="2.9050321755465847E-2"/>
                </c:manualLayout>
              </c:layout>
              <c:tx>
                <c:rich>
                  <a:bodyPr/>
                  <a:lstStyle/>
                  <a:p>
                    <a:pPr>
                      <a:defRPr sz="800">
                        <a:solidFill>
                          <a:schemeClr val="bg1"/>
                        </a:solidFill>
                      </a:defRPr>
                    </a:pPr>
                    <a:r>
                      <a:rPr lang="en-US">
                        <a:solidFill>
                          <a:schemeClr val="bg1"/>
                        </a:solidFill>
                      </a:rPr>
                      <a:t>já
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43%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69-48CD-A9F5-75FE4A144EA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rodič
</a:t>
                    </a:r>
                    <a:r>
                      <a:rPr lang="en-US" b="1"/>
                      <a:t>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69-48CD-A9F5-75FE4A144EA1}"/>
                </c:ext>
              </c:extLst>
            </c:dLbl>
            <c:dLbl>
              <c:idx val="2"/>
              <c:layout>
                <c:manualLayout>
                  <c:x val="0.2452002875207123"/>
                  <c:y val="-8.6098964786762058E-2"/>
                </c:manualLayout>
              </c:layout>
              <c:tx>
                <c:rich>
                  <a:bodyPr/>
                  <a:lstStyle/>
                  <a:p>
                    <a:pPr>
                      <a:defRPr sz="800">
                        <a:solidFill>
                          <a:schemeClr val="bg1"/>
                        </a:solidFill>
                      </a:defRPr>
                    </a:pPr>
                    <a:r>
                      <a:rPr lang="en-US">
                        <a:solidFill>
                          <a:schemeClr val="bg1"/>
                        </a:solidFill>
                      </a:rPr>
                      <a:t>společně
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55%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69-48CD-A9F5-75FE4A144E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celkově!$C$25:$C$27</c:f>
              <c:strCache>
                <c:ptCount val="3"/>
                <c:pt idx="0">
                  <c:v>já</c:v>
                </c:pt>
                <c:pt idx="1">
                  <c:v>rodič</c:v>
                </c:pt>
                <c:pt idx="2">
                  <c:v>společně</c:v>
                </c:pt>
              </c:strCache>
            </c:strRef>
          </c:cat>
          <c:val>
            <c:numRef>
              <c:f>celkově!$AM$25:$AM$27</c:f>
              <c:numCache>
                <c:formatCode>General</c:formatCode>
                <c:ptCount val="3"/>
                <c:pt idx="0">
                  <c:v>242</c:v>
                </c:pt>
                <c:pt idx="1">
                  <c:v>13</c:v>
                </c:pt>
                <c:pt idx="2">
                  <c:v>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769-48CD-A9F5-75FE4A144EA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Účastnil(a) jsi se Beskydského trhu vzdělávání a uplatnění 2016 (neboli Burzy škol 2016) ve sportovní hale STaRS?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celkově!$B$15</c:f>
              <c:strCache>
                <c:ptCount val="1"/>
                <c:pt idx="0">
                  <c:v>Účastnil(a) jsi se letošního Beskydského trhu vzdělávání a uplatnění 2016 (neboli Burzy škol 2016) ve sportovní hale STaRS?</c:v>
                </c:pt>
              </c:strCache>
            </c:strRef>
          </c:tx>
          <c:dLbls>
            <c:dLbl>
              <c:idx val="0"/>
              <c:layout>
                <c:manualLayout>
                  <c:x val="-3.6800314177336209E-2"/>
                  <c:y val="0.1292500851972091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ano
</a:t>
                    </a:r>
                    <a:r>
                      <a:rPr lang="en-US" b="1"/>
                      <a:t>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29-4164-89F1-8467E092418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ne
</a:t>
                    </a:r>
                    <a:r>
                      <a:rPr lang="en-US" b="1"/>
                      <a:t>39%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29-4164-89F1-8467E092418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pt-BR"/>
                      <a:t>nevím o této akci
</a:t>
                    </a:r>
                    <a:r>
                      <a:rPr lang="pt-BR" b="1"/>
                      <a:t>53%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F29-4164-89F1-8467E09241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celkově!$C$15:$C$17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 o této akci</c:v>
                </c:pt>
              </c:strCache>
            </c:strRef>
          </c:cat>
          <c:val>
            <c:numRef>
              <c:f>celkově!$AM$15:$AM$17</c:f>
              <c:numCache>
                <c:formatCode>General</c:formatCode>
                <c:ptCount val="3"/>
                <c:pt idx="0">
                  <c:v>45</c:v>
                </c:pt>
                <c:pt idx="1">
                  <c:v>219</c:v>
                </c:pt>
                <c:pt idx="2">
                  <c:v>298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29-4164-89F1-8467E0924182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5B46AEE1-E242-4AF5-882F-A877597AA6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46" tIns="44873" rIns="89746" bIns="44873" numCol="1" anchor="t" anchorCtr="0" compatLnSpc="1">
            <a:prstTxWarp prst="textNoShape">
              <a:avLst/>
            </a:prstTxWarp>
          </a:bodyPr>
          <a:lstStyle>
            <a:lvl1pPr defTabSz="898525" eaLnBrk="0" hangingPunct="0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7A424BD7-F9BD-405D-A9F7-131FFA598DC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46" tIns="44873" rIns="89746" bIns="44873" numCol="1" anchor="t" anchorCtr="0" compatLnSpc="1">
            <a:prstTxWarp prst="textNoShape">
              <a:avLst/>
            </a:prstTxWarp>
          </a:bodyPr>
          <a:lstStyle>
            <a:lvl1pPr algn="r" defTabSz="898525" eaLnBrk="0" hangingPunct="0">
              <a:defRPr sz="1200"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00C233E8-95DF-4332-A091-E283EBD204B2}" type="datetimeFigureOut">
              <a:rPr lang="en-GB" altLang="cs-CZ"/>
              <a:pPr>
                <a:defRPr/>
              </a:pPr>
              <a:t>12/12/2018</a:t>
            </a:fld>
            <a:endParaRPr lang="en-GB" altLang="cs-CZ"/>
          </a:p>
        </p:txBody>
      </p:sp>
      <p:sp>
        <p:nvSpPr>
          <p:cNvPr id="82948" name="Rectangle 4">
            <a:extLst>
              <a:ext uri="{FF2B5EF4-FFF2-40B4-BE49-F238E27FC236}">
                <a16:creationId xmlns:a16="http://schemas.microsoft.com/office/drawing/2014/main" id="{EEEBC58C-7161-4B10-8A45-5E3222CA819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46" tIns="44873" rIns="89746" bIns="44873" numCol="1" anchor="b" anchorCtr="0" compatLnSpc="1">
            <a:prstTxWarp prst="textNoShape">
              <a:avLst/>
            </a:prstTxWarp>
          </a:bodyPr>
          <a:lstStyle>
            <a:lvl1pPr defTabSz="898525" eaLnBrk="0" hangingPunct="0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2949" name="Rectangle 5">
            <a:extLst>
              <a:ext uri="{FF2B5EF4-FFF2-40B4-BE49-F238E27FC236}">
                <a16:creationId xmlns:a16="http://schemas.microsoft.com/office/drawing/2014/main" id="{931A169B-4D33-46AB-9967-F2FF4934280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46" tIns="44873" rIns="89746" bIns="44873" numCol="1" anchor="b" anchorCtr="0" compatLnSpc="1">
            <a:prstTxWarp prst="textNoShape">
              <a:avLst/>
            </a:prstTxWarp>
          </a:bodyPr>
          <a:lstStyle>
            <a:lvl1pPr algn="r" defTabSz="898525" eaLnBrk="0" hangingPunct="0">
              <a:defRPr sz="1200">
                <a:cs typeface="Arial" panose="020B0604020202020204" pitchFamily="34" charset="0"/>
              </a:defRPr>
            </a:lvl1pPr>
          </a:lstStyle>
          <a:p>
            <a:fld id="{B48A0F19-16EE-44CE-B0C8-A0DFAD715EAF}" type="slidenum">
              <a:rPr lang="en-GB" altLang="cs-CZ"/>
              <a:pPr/>
              <a:t>‹#›</a:t>
            </a:fld>
            <a:endParaRPr lang="en-GB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06C6260A-C042-486D-93B4-8BD856A866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46" tIns="44873" rIns="89746" bIns="44873" numCol="1" anchor="t" anchorCtr="0" compatLnSpc="1">
            <a:prstTxWarp prst="textNoShape">
              <a:avLst/>
            </a:prstTxWarp>
          </a:bodyPr>
          <a:lstStyle>
            <a:lvl1pPr defTabSz="898525" eaLnBrk="0" hangingPunct="0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1D962811-539A-4849-BDDF-A20659EC322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46" tIns="44873" rIns="89746" bIns="44873" numCol="1" anchor="t" anchorCtr="0" compatLnSpc="1">
            <a:prstTxWarp prst="textNoShape">
              <a:avLst/>
            </a:prstTxWarp>
          </a:bodyPr>
          <a:lstStyle>
            <a:lvl1pPr algn="r" defTabSz="898525" eaLnBrk="0" hangingPunct="0">
              <a:defRPr sz="1200"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5A4F1DC8-EE1D-4533-A7BD-DAC29ADA5488}" type="datetimeFigureOut">
              <a:rPr lang="en-GB" altLang="cs-CZ"/>
              <a:pPr>
                <a:defRPr/>
              </a:pPr>
              <a:t>12/12/2018</a:t>
            </a:fld>
            <a:endParaRPr lang="en-GB" altLang="cs-CZ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9D8A918A-06DF-458A-A953-764AE8179D1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5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5" name="Rectangle 5">
            <a:extLst>
              <a:ext uri="{FF2B5EF4-FFF2-40B4-BE49-F238E27FC236}">
                <a16:creationId xmlns:a16="http://schemas.microsoft.com/office/drawing/2014/main" id="{78FC43E4-E2D1-4017-93AF-9B07AC3F50C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46" tIns="44873" rIns="89746" bIns="448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Klepnutím lze upravit styly předlohy textu.</a:t>
            </a:r>
          </a:p>
          <a:p>
            <a:pPr lvl="1"/>
            <a:r>
              <a:rPr lang="en-GB" altLang="cs-CZ"/>
              <a:t>Druhá úroveň</a:t>
            </a:r>
          </a:p>
          <a:p>
            <a:pPr lvl="2"/>
            <a:r>
              <a:rPr lang="en-GB" altLang="cs-CZ"/>
              <a:t>Třetí úroveň</a:t>
            </a:r>
          </a:p>
          <a:p>
            <a:pPr lvl="3"/>
            <a:r>
              <a:rPr lang="en-GB" altLang="cs-CZ"/>
              <a:t>Čtvrtá úroveň</a:t>
            </a:r>
          </a:p>
          <a:p>
            <a:pPr lvl="4"/>
            <a:r>
              <a:rPr lang="en-GB" altLang="cs-CZ"/>
              <a:t>Pátá úroveň</a:t>
            </a:r>
          </a:p>
        </p:txBody>
      </p:sp>
      <p:sp>
        <p:nvSpPr>
          <p:cNvPr id="87046" name="Rectangle 6">
            <a:extLst>
              <a:ext uri="{FF2B5EF4-FFF2-40B4-BE49-F238E27FC236}">
                <a16:creationId xmlns:a16="http://schemas.microsoft.com/office/drawing/2014/main" id="{FE5C0727-ABD6-4C73-880B-B9A217898D6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46" tIns="44873" rIns="89746" bIns="44873" numCol="1" anchor="b" anchorCtr="0" compatLnSpc="1">
            <a:prstTxWarp prst="textNoShape">
              <a:avLst/>
            </a:prstTxWarp>
          </a:bodyPr>
          <a:lstStyle>
            <a:lvl1pPr defTabSz="898525" eaLnBrk="0" hangingPunct="0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7047" name="Rectangle 7">
            <a:extLst>
              <a:ext uri="{FF2B5EF4-FFF2-40B4-BE49-F238E27FC236}">
                <a16:creationId xmlns:a16="http://schemas.microsoft.com/office/drawing/2014/main" id="{8D863E75-0930-429B-8D49-D821CD6C3B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46" tIns="44873" rIns="89746" bIns="44873" numCol="1" anchor="b" anchorCtr="0" compatLnSpc="1">
            <a:prstTxWarp prst="textNoShape">
              <a:avLst/>
            </a:prstTxWarp>
          </a:bodyPr>
          <a:lstStyle>
            <a:lvl1pPr algn="r" defTabSz="898525" eaLnBrk="0" hangingPunct="0">
              <a:defRPr sz="1200">
                <a:cs typeface="Arial" panose="020B0604020202020204" pitchFamily="34" charset="0"/>
              </a:defRPr>
            </a:lvl1pPr>
          </a:lstStyle>
          <a:p>
            <a:fld id="{C84A5C62-B8C7-4E00-AACB-4C23D7D255CD}" type="slidenum">
              <a:rPr lang="en-GB" altLang="cs-CZ"/>
              <a:pPr/>
              <a:t>‹#›</a:t>
            </a:fld>
            <a:endParaRPr lang="en-GB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A5C62-B8C7-4E00-AACB-4C23D7D255CD}" type="slidenum">
              <a:rPr lang="en-GB" altLang="cs-CZ" smtClean="0"/>
              <a:pPr/>
              <a:t>1</a:t>
            </a:fld>
            <a:endParaRPr lang="en-GB" altLang="cs-CZ"/>
          </a:p>
        </p:txBody>
      </p:sp>
    </p:spTree>
    <p:extLst>
      <p:ext uri="{BB962C8B-B14F-4D97-AF65-F5344CB8AC3E}">
        <p14:creationId xmlns:p14="http://schemas.microsoft.com/office/powerpoint/2010/main" val="232552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A5C62-B8C7-4E00-AACB-4C23D7D255CD}" type="slidenum">
              <a:rPr lang="en-GB" altLang="cs-CZ" smtClean="0"/>
              <a:pPr/>
              <a:t>7</a:t>
            </a:fld>
            <a:endParaRPr lang="en-GB" altLang="cs-CZ"/>
          </a:p>
        </p:txBody>
      </p:sp>
    </p:spTree>
    <p:extLst>
      <p:ext uri="{BB962C8B-B14F-4D97-AF65-F5344CB8AC3E}">
        <p14:creationId xmlns:p14="http://schemas.microsoft.com/office/powerpoint/2010/main" val="1235654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A5C62-B8C7-4E00-AACB-4C23D7D255CD}" type="slidenum">
              <a:rPr lang="en-GB" altLang="cs-CZ" smtClean="0"/>
              <a:pPr/>
              <a:t>8</a:t>
            </a:fld>
            <a:endParaRPr lang="en-GB" altLang="cs-CZ"/>
          </a:p>
        </p:txBody>
      </p:sp>
    </p:spTree>
    <p:extLst>
      <p:ext uri="{BB962C8B-B14F-4D97-AF65-F5344CB8AC3E}">
        <p14:creationId xmlns:p14="http://schemas.microsoft.com/office/powerpoint/2010/main" val="2018734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A5C62-B8C7-4E00-AACB-4C23D7D255CD}" type="slidenum">
              <a:rPr lang="en-GB" altLang="cs-CZ" smtClean="0"/>
              <a:pPr/>
              <a:t>9</a:t>
            </a:fld>
            <a:endParaRPr lang="en-GB" altLang="cs-CZ"/>
          </a:p>
        </p:txBody>
      </p:sp>
    </p:spTree>
    <p:extLst>
      <p:ext uri="{BB962C8B-B14F-4D97-AF65-F5344CB8AC3E}">
        <p14:creationId xmlns:p14="http://schemas.microsoft.com/office/powerpoint/2010/main" val="1983541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A5C62-B8C7-4E00-AACB-4C23D7D255CD}" type="slidenum">
              <a:rPr lang="en-GB" altLang="cs-CZ" smtClean="0"/>
              <a:pPr/>
              <a:t>11</a:t>
            </a:fld>
            <a:endParaRPr lang="en-GB" altLang="cs-CZ"/>
          </a:p>
        </p:txBody>
      </p:sp>
    </p:spTree>
    <p:extLst>
      <p:ext uri="{BB962C8B-B14F-4D97-AF65-F5344CB8AC3E}">
        <p14:creationId xmlns:p14="http://schemas.microsoft.com/office/powerpoint/2010/main" val="4145675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LIDE PREZENT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230A3C8A-5417-C342-9F2D-424B26F11A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87624" y="2859783"/>
            <a:ext cx="6624736" cy="100811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400" b="1" i="0">
                <a:solidFill>
                  <a:srgbClr val="3D88C3"/>
                </a:solidFill>
                <a:latin typeface="Europa-Bold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NÁZEV PREZENTACE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5BC55077-2768-B14A-86BB-56BC169176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779662"/>
            <a:ext cx="4032448" cy="80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744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eznam (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B4362D-A830-0341-A43D-F7DF632E15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5616" y="555526"/>
            <a:ext cx="6408712" cy="504056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532F7B"/>
                </a:solidFill>
                <a:latin typeface="Europa-Bold" panose="02000000000000000000" pitchFamily="2" charset="0"/>
              </a:defRPr>
            </a:lvl1pPr>
          </a:lstStyle>
          <a:p>
            <a:r>
              <a:rPr lang="cs-CZ" dirty="0"/>
              <a:t>Nadpis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5753E1-A66F-2743-895D-8A2C6E078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419623"/>
            <a:ext cx="6408712" cy="2880320"/>
          </a:xfrm>
          <a:prstGeom prst="rect">
            <a:avLst/>
          </a:prstGeom>
        </p:spPr>
        <p:txBody>
          <a:bodyPr/>
          <a:lstStyle>
            <a:lvl1pPr marL="228600" indent="-228600">
              <a:buFontTx/>
              <a:buBlip>
                <a:blip r:embed="rId2"/>
              </a:buBlip>
              <a:defRPr sz="1800">
                <a:solidFill>
                  <a:srgbClr val="532F7B"/>
                </a:solidFill>
                <a:latin typeface="Europa-Regular" panose="02000000000000000000" pitchFamily="2" charset="0"/>
              </a:defRPr>
            </a:lvl1pPr>
          </a:lstStyle>
          <a:p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628B5753-06EA-EC47-9FE9-60112458D8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564604"/>
            <a:ext cx="2152208" cy="201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203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ezn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B4362D-A830-0341-A43D-F7DF632E15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5616" y="555526"/>
            <a:ext cx="6408712" cy="504056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532F7B"/>
                </a:solidFill>
                <a:latin typeface="Europa-Bold" panose="02000000000000000000" pitchFamily="2" charset="0"/>
              </a:defRPr>
            </a:lvl1pPr>
          </a:lstStyle>
          <a:p>
            <a:r>
              <a:rPr lang="cs-CZ" dirty="0"/>
              <a:t>Nadpis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5753E1-A66F-2743-895D-8A2C6E078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419623"/>
            <a:ext cx="6408712" cy="288032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696969"/>
                </a:solidFill>
                <a:latin typeface="Europa-Regular" panose="02000000000000000000" pitchFamily="2" charset="0"/>
              </a:defRPr>
            </a:lvl1pPr>
          </a:lstStyle>
          <a:p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628B5753-06EA-EC47-9FE9-60112458D8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564604"/>
            <a:ext cx="2152208" cy="201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92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znam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B4362D-A830-0341-A43D-F7DF632E15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5616" y="555526"/>
            <a:ext cx="6408712" cy="504056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532F7B"/>
                </a:solidFill>
                <a:latin typeface="Europa-Bold" panose="02000000000000000000" pitchFamily="2" charset="0"/>
              </a:defRPr>
            </a:lvl1pPr>
          </a:lstStyle>
          <a:p>
            <a:r>
              <a:rPr lang="cs-CZ" dirty="0"/>
              <a:t>Nadpis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5753E1-A66F-2743-895D-8A2C6E078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419623"/>
            <a:ext cx="2952328" cy="2880320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696969"/>
                </a:solidFill>
                <a:latin typeface="Europa-Regular" panose="02000000000000000000" pitchFamily="2" charset="0"/>
              </a:defRPr>
            </a:lvl1pPr>
          </a:lstStyle>
          <a:p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628B5753-06EA-EC47-9FE9-60112458D8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564604"/>
            <a:ext cx="2152208" cy="201141"/>
          </a:xfrm>
          <a:prstGeom prst="rect">
            <a:avLst/>
          </a:prstGeom>
        </p:spPr>
      </p:pic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908264C5-186E-DB46-874F-D683C5664C3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44008" y="1419623"/>
            <a:ext cx="2880320" cy="2880320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696969"/>
                </a:solidFill>
                <a:latin typeface="Europa-Regular" panose="02000000000000000000" pitchFamily="2" charset="0"/>
              </a:defRPr>
            </a:lvl1pPr>
          </a:lstStyle>
          <a:p>
            <a:r>
              <a:rPr lang="cs-CZ"/>
              <a:t>Upravte styly předlohy textu.
Druhá úroveň
Třetí úroveň
Čtvrtá úroveň
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5431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B4362D-A830-0341-A43D-F7DF632E15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5616" y="555526"/>
            <a:ext cx="6408712" cy="504056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532F7B"/>
                </a:solidFill>
                <a:latin typeface="Europa-Bold" panose="02000000000000000000" pitchFamily="2" charset="0"/>
              </a:defRPr>
            </a:lvl1pPr>
          </a:lstStyle>
          <a:p>
            <a:r>
              <a:rPr lang="cs-CZ" dirty="0"/>
              <a:t>Nadpis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5753E1-A66F-2743-895D-8A2C6E078F0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15616" y="1419623"/>
            <a:ext cx="6408712" cy="273630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cs-CZ" sz="1800" b="0" i="0" u="none" strike="noStrike" smtClean="0">
                <a:effectLst/>
              </a:defRPr>
            </a:lvl1pPr>
          </a:lstStyle>
          <a:p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elit, sed do </a:t>
            </a:r>
            <a:r>
              <a:rPr lang="cs-CZ" dirty="0" err="1"/>
              <a:t>eiusmod</a:t>
            </a:r>
            <a:r>
              <a:rPr lang="cs-CZ" dirty="0"/>
              <a:t> </a:t>
            </a:r>
            <a:r>
              <a:rPr lang="cs-CZ" dirty="0" err="1"/>
              <a:t>tempor</a:t>
            </a:r>
            <a:r>
              <a:rPr lang="cs-CZ" dirty="0"/>
              <a:t> </a:t>
            </a:r>
            <a:r>
              <a:rPr lang="cs-CZ" dirty="0" err="1"/>
              <a:t>incididunt</a:t>
            </a:r>
            <a:r>
              <a:rPr lang="cs-CZ" dirty="0"/>
              <a:t> </a:t>
            </a:r>
            <a:r>
              <a:rPr lang="cs-CZ" dirty="0" err="1"/>
              <a:t>ut</a:t>
            </a:r>
            <a:r>
              <a:rPr lang="cs-CZ" dirty="0"/>
              <a:t> </a:t>
            </a:r>
            <a:r>
              <a:rPr lang="cs-CZ" dirty="0" err="1"/>
              <a:t>labore</a:t>
            </a:r>
            <a:r>
              <a:rPr lang="cs-CZ" dirty="0"/>
              <a:t> et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magna</a:t>
            </a:r>
            <a:r>
              <a:rPr lang="cs-CZ" dirty="0"/>
              <a:t> </a:t>
            </a:r>
            <a:r>
              <a:rPr lang="cs-CZ" dirty="0" err="1"/>
              <a:t>aliqua</a:t>
            </a:r>
            <a:r>
              <a:rPr lang="cs-CZ" dirty="0"/>
              <a:t>. Ut </a:t>
            </a:r>
            <a:r>
              <a:rPr lang="cs-CZ" dirty="0" err="1"/>
              <a:t>enim</a:t>
            </a:r>
            <a:r>
              <a:rPr lang="cs-CZ" dirty="0"/>
              <a:t> ad minim </a:t>
            </a:r>
            <a:r>
              <a:rPr lang="cs-CZ" dirty="0" err="1"/>
              <a:t>veniam</a:t>
            </a:r>
            <a:r>
              <a:rPr lang="cs-CZ" dirty="0"/>
              <a:t>, </a:t>
            </a:r>
            <a:r>
              <a:rPr lang="cs-CZ" dirty="0" err="1"/>
              <a:t>quis</a:t>
            </a:r>
            <a:r>
              <a:rPr lang="cs-CZ" dirty="0"/>
              <a:t> </a:t>
            </a:r>
            <a:r>
              <a:rPr lang="cs-CZ" dirty="0" err="1"/>
              <a:t>nostrud</a:t>
            </a:r>
            <a:r>
              <a:rPr lang="cs-CZ" dirty="0"/>
              <a:t> </a:t>
            </a:r>
            <a:r>
              <a:rPr lang="cs-CZ" dirty="0" err="1"/>
              <a:t>exercitation</a:t>
            </a:r>
            <a:r>
              <a:rPr lang="cs-CZ" dirty="0"/>
              <a:t> </a:t>
            </a:r>
            <a:r>
              <a:rPr lang="cs-CZ" dirty="0" err="1"/>
              <a:t>ullamco</a:t>
            </a:r>
            <a:r>
              <a:rPr lang="cs-CZ" dirty="0"/>
              <a:t> </a:t>
            </a:r>
            <a:r>
              <a:rPr lang="cs-CZ" dirty="0" err="1"/>
              <a:t>laboris</a:t>
            </a:r>
            <a:r>
              <a:rPr lang="cs-CZ" dirty="0"/>
              <a:t> </a:t>
            </a:r>
            <a:r>
              <a:rPr lang="cs-CZ" dirty="0" err="1"/>
              <a:t>nisi</a:t>
            </a:r>
            <a:r>
              <a:rPr lang="cs-CZ" dirty="0"/>
              <a:t> </a:t>
            </a:r>
            <a:r>
              <a:rPr lang="cs-CZ" dirty="0" err="1"/>
              <a:t>ut</a:t>
            </a:r>
            <a:r>
              <a:rPr lang="cs-CZ" dirty="0"/>
              <a:t> </a:t>
            </a:r>
            <a:r>
              <a:rPr lang="cs-CZ" dirty="0" err="1"/>
              <a:t>aliquip</a:t>
            </a:r>
            <a:r>
              <a:rPr lang="cs-CZ" dirty="0"/>
              <a:t> ex </a:t>
            </a:r>
            <a:r>
              <a:rPr lang="cs-CZ" dirty="0" err="1"/>
              <a:t>ea</a:t>
            </a:r>
            <a:r>
              <a:rPr lang="cs-CZ" dirty="0"/>
              <a:t> </a:t>
            </a:r>
            <a:r>
              <a:rPr lang="cs-CZ" dirty="0" err="1"/>
              <a:t>commodo</a:t>
            </a:r>
            <a:r>
              <a:rPr lang="cs-CZ" dirty="0"/>
              <a:t> </a:t>
            </a:r>
            <a:r>
              <a:rPr lang="cs-CZ" dirty="0" err="1"/>
              <a:t>consequat</a:t>
            </a:r>
            <a:r>
              <a:rPr lang="cs-CZ" dirty="0"/>
              <a:t>. </a:t>
            </a:r>
            <a:r>
              <a:rPr lang="cs-CZ" dirty="0" err="1"/>
              <a:t>Duis</a:t>
            </a:r>
            <a:r>
              <a:rPr lang="cs-CZ" dirty="0"/>
              <a:t> aute </a:t>
            </a:r>
            <a:r>
              <a:rPr lang="cs-CZ" dirty="0" err="1"/>
              <a:t>irure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in </a:t>
            </a:r>
            <a:r>
              <a:rPr lang="cs-CZ" dirty="0" err="1"/>
              <a:t>reprehenderit</a:t>
            </a:r>
            <a:r>
              <a:rPr lang="cs-CZ" dirty="0"/>
              <a:t> in </a:t>
            </a:r>
            <a:r>
              <a:rPr lang="cs-CZ" dirty="0" err="1"/>
              <a:t>voluptate</a:t>
            </a:r>
            <a:r>
              <a:rPr lang="cs-CZ" dirty="0"/>
              <a:t> </a:t>
            </a:r>
            <a:r>
              <a:rPr lang="cs-CZ" dirty="0" err="1"/>
              <a:t>velit</a:t>
            </a:r>
            <a:r>
              <a:rPr lang="cs-CZ" dirty="0"/>
              <a:t> </a:t>
            </a:r>
            <a:r>
              <a:rPr lang="cs-CZ" dirty="0" err="1"/>
              <a:t>esse</a:t>
            </a:r>
            <a:r>
              <a:rPr lang="cs-CZ" dirty="0"/>
              <a:t> </a:t>
            </a:r>
            <a:r>
              <a:rPr lang="cs-CZ" dirty="0" err="1"/>
              <a:t>cillum</a:t>
            </a:r>
            <a:r>
              <a:rPr lang="cs-CZ" dirty="0"/>
              <a:t>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eu</a:t>
            </a:r>
            <a:r>
              <a:rPr lang="cs-CZ" dirty="0"/>
              <a:t> </a:t>
            </a:r>
            <a:r>
              <a:rPr lang="cs-CZ" dirty="0" err="1"/>
              <a:t>fugiat</a:t>
            </a:r>
            <a:r>
              <a:rPr lang="cs-CZ" dirty="0"/>
              <a:t> </a:t>
            </a:r>
            <a:r>
              <a:rPr lang="cs-CZ" dirty="0" err="1"/>
              <a:t>nulla</a:t>
            </a:r>
            <a:r>
              <a:rPr lang="cs-CZ" dirty="0"/>
              <a:t> </a:t>
            </a:r>
            <a:r>
              <a:rPr lang="cs-CZ" dirty="0" err="1"/>
              <a:t>pariatur</a:t>
            </a:r>
            <a:r>
              <a:rPr lang="cs-CZ" dirty="0"/>
              <a:t>. </a:t>
            </a:r>
            <a:r>
              <a:rPr lang="cs-CZ" dirty="0" err="1"/>
              <a:t>Excepteur</a:t>
            </a:r>
            <a:r>
              <a:rPr lang="cs-CZ" dirty="0"/>
              <a:t> </a:t>
            </a:r>
            <a:r>
              <a:rPr lang="cs-CZ" dirty="0" err="1"/>
              <a:t>sint</a:t>
            </a:r>
            <a:r>
              <a:rPr lang="cs-CZ" dirty="0"/>
              <a:t> </a:t>
            </a:r>
            <a:r>
              <a:rPr lang="cs-CZ" dirty="0" err="1"/>
              <a:t>occaecat</a:t>
            </a:r>
            <a:r>
              <a:rPr lang="cs-CZ" dirty="0"/>
              <a:t> </a:t>
            </a:r>
            <a:r>
              <a:rPr lang="cs-CZ" dirty="0" err="1"/>
              <a:t>cupidatat</a:t>
            </a:r>
            <a:r>
              <a:rPr lang="cs-CZ" dirty="0"/>
              <a:t> non </a:t>
            </a:r>
            <a:r>
              <a:rPr lang="cs-CZ" dirty="0" err="1"/>
              <a:t>proident</a:t>
            </a:r>
            <a:r>
              <a:rPr lang="cs-CZ" dirty="0"/>
              <a:t>, </a:t>
            </a:r>
            <a:r>
              <a:rPr lang="cs-CZ" dirty="0" err="1"/>
              <a:t>sunt</a:t>
            </a:r>
            <a:r>
              <a:rPr lang="cs-CZ" dirty="0"/>
              <a:t> in culpa qui </a:t>
            </a:r>
            <a:r>
              <a:rPr lang="cs-CZ" dirty="0" err="1"/>
              <a:t>officia</a:t>
            </a:r>
            <a:r>
              <a:rPr lang="cs-CZ" dirty="0"/>
              <a:t> </a:t>
            </a:r>
            <a:r>
              <a:rPr lang="cs-CZ" dirty="0" err="1"/>
              <a:t>deserunt</a:t>
            </a:r>
            <a:r>
              <a:rPr lang="cs-CZ" dirty="0"/>
              <a:t> </a:t>
            </a:r>
            <a:r>
              <a:rPr lang="cs-CZ" dirty="0" err="1"/>
              <a:t>mollit</a:t>
            </a:r>
            <a:r>
              <a:rPr lang="cs-CZ" dirty="0"/>
              <a:t> anim id </a:t>
            </a:r>
            <a:r>
              <a:rPr lang="cs-CZ" dirty="0" err="1"/>
              <a:t>est</a:t>
            </a:r>
            <a:r>
              <a:rPr lang="cs-CZ" dirty="0"/>
              <a:t> </a:t>
            </a:r>
            <a:r>
              <a:rPr lang="cs-CZ" dirty="0" err="1"/>
              <a:t>laborum</a:t>
            </a:r>
            <a:r>
              <a:rPr lang="cs-CZ" dirty="0"/>
              <a:t>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628B5753-06EA-EC47-9FE9-60112458D8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564604"/>
            <a:ext cx="2152208" cy="201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84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B4362D-A830-0341-A43D-F7DF632E15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5616" y="555526"/>
            <a:ext cx="6408712" cy="504056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532F7B"/>
                </a:solidFill>
                <a:latin typeface="Europa-Bold" panose="02000000000000000000" pitchFamily="2" charset="0"/>
              </a:defRPr>
            </a:lvl1pPr>
          </a:lstStyle>
          <a:p>
            <a:r>
              <a:rPr lang="cs-CZ" dirty="0"/>
              <a:t>Nadpis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5753E1-A66F-2743-895D-8A2C6E078F0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15616" y="1419623"/>
            <a:ext cx="3888432" cy="273630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cs-CZ" sz="1600" b="0" i="0" u="none" strike="noStrike" smtClean="0">
                <a:effectLst/>
              </a:defRPr>
            </a:lvl1pPr>
          </a:lstStyle>
          <a:p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elit, sed do </a:t>
            </a:r>
            <a:r>
              <a:rPr lang="cs-CZ" dirty="0" err="1"/>
              <a:t>eiusmod</a:t>
            </a:r>
            <a:r>
              <a:rPr lang="cs-CZ" dirty="0"/>
              <a:t> </a:t>
            </a:r>
            <a:r>
              <a:rPr lang="cs-CZ" dirty="0" err="1"/>
              <a:t>tempor</a:t>
            </a:r>
            <a:r>
              <a:rPr lang="cs-CZ" dirty="0"/>
              <a:t> </a:t>
            </a:r>
            <a:r>
              <a:rPr lang="cs-CZ" dirty="0" err="1"/>
              <a:t>incididunt</a:t>
            </a:r>
            <a:r>
              <a:rPr lang="cs-CZ" dirty="0"/>
              <a:t> </a:t>
            </a:r>
            <a:r>
              <a:rPr lang="cs-CZ" dirty="0" err="1"/>
              <a:t>ut</a:t>
            </a:r>
            <a:r>
              <a:rPr lang="cs-CZ" dirty="0"/>
              <a:t> </a:t>
            </a:r>
            <a:r>
              <a:rPr lang="cs-CZ" dirty="0" err="1"/>
              <a:t>labore</a:t>
            </a:r>
            <a:r>
              <a:rPr lang="cs-CZ" dirty="0"/>
              <a:t> et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magna</a:t>
            </a:r>
            <a:r>
              <a:rPr lang="cs-CZ" dirty="0"/>
              <a:t> </a:t>
            </a:r>
            <a:r>
              <a:rPr lang="cs-CZ" dirty="0" err="1"/>
              <a:t>aliqua</a:t>
            </a:r>
            <a:r>
              <a:rPr lang="cs-CZ" dirty="0"/>
              <a:t>. Ut </a:t>
            </a:r>
            <a:r>
              <a:rPr lang="cs-CZ" dirty="0" err="1"/>
              <a:t>enim</a:t>
            </a:r>
            <a:r>
              <a:rPr lang="cs-CZ" dirty="0"/>
              <a:t> ad minim </a:t>
            </a:r>
            <a:r>
              <a:rPr lang="cs-CZ" dirty="0" err="1"/>
              <a:t>veniam</a:t>
            </a:r>
            <a:r>
              <a:rPr lang="cs-CZ" dirty="0"/>
              <a:t>, </a:t>
            </a:r>
            <a:r>
              <a:rPr lang="cs-CZ" dirty="0" err="1"/>
              <a:t>quis</a:t>
            </a:r>
            <a:r>
              <a:rPr lang="cs-CZ" dirty="0"/>
              <a:t> </a:t>
            </a:r>
            <a:r>
              <a:rPr lang="cs-CZ" dirty="0" err="1"/>
              <a:t>nostrud</a:t>
            </a:r>
            <a:r>
              <a:rPr lang="cs-CZ" dirty="0"/>
              <a:t> </a:t>
            </a:r>
            <a:r>
              <a:rPr lang="cs-CZ" dirty="0" err="1"/>
              <a:t>exercitation</a:t>
            </a:r>
            <a:r>
              <a:rPr lang="cs-CZ" dirty="0"/>
              <a:t> </a:t>
            </a:r>
            <a:r>
              <a:rPr lang="cs-CZ" dirty="0" err="1"/>
              <a:t>ullamco</a:t>
            </a:r>
            <a:r>
              <a:rPr lang="cs-CZ" dirty="0"/>
              <a:t> </a:t>
            </a:r>
            <a:r>
              <a:rPr lang="cs-CZ" dirty="0" err="1"/>
              <a:t>laboris</a:t>
            </a:r>
            <a:r>
              <a:rPr lang="cs-CZ" dirty="0"/>
              <a:t> </a:t>
            </a:r>
            <a:r>
              <a:rPr lang="cs-CZ" dirty="0" err="1"/>
              <a:t>nisi</a:t>
            </a:r>
            <a:r>
              <a:rPr lang="cs-CZ" dirty="0"/>
              <a:t> </a:t>
            </a:r>
            <a:r>
              <a:rPr lang="cs-CZ" dirty="0" err="1"/>
              <a:t>ut</a:t>
            </a:r>
            <a:r>
              <a:rPr lang="cs-CZ" dirty="0"/>
              <a:t> </a:t>
            </a:r>
            <a:r>
              <a:rPr lang="cs-CZ" dirty="0" err="1"/>
              <a:t>aliquip</a:t>
            </a:r>
            <a:r>
              <a:rPr lang="cs-CZ" dirty="0"/>
              <a:t> ex </a:t>
            </a:r>
            <a:r>
              <a:rPr lang="cs-CZ" dirty="0" err="1"/>
              <a:t>ea</a:t>
            </a:r>
            <a:r>
              <a:rPr lang="cs-CZ" dirty="0"/>
              <a:t> </a:t>
            </a:r>
            <a:r>
              <a:rPr lang="cs-CZ" dirty="0" err="1"/>
              <a:t>commodo</a:t>
            </a:r>
            <a:r>
              <a:rPr lang="cs-CZ" dirty="0"/>
              <a:t> </a:t>
            </a:r>
            <a:r>
              <a:rPr lang="cs-CZ" dirty="0" err="1"/>
              <a:t>consequat</a:t>
            </a:r>
            <a:r>
              <a:rPr lang="cs-CZ" dirty="0"/>
              <a:t>. </a:t>
            </a:r>
            <a:r>
              <a:rPr lang="cs-CZ" dirty="0" err="1"/>
              <a:t>Duis</a:t>
            </a:r>
            <a:r>
              <a:rPr lang="cs-CZ" dirty="0"/>
              <a:t> aute </a:t>
            </a:r>
            <a:r>
              <a:rPr lang="cs-CZ" dirty="0" err="1"/>
              <a:t>irure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in </a:t>
            </a:r>
            <a:r>
              <a:rPr lang="cs-CZ" dirty="0" err="1"/>
              <a:t>reprehenderit</a:t>
            </a:r>
            <a:r>
              <a:rPr lang="cs-CZ" dirty="0"/>
              <a:t> in </a:t>
            </a:r>
            <a:r>
              <a:rPr lang="cs-CZ" dirty="0" err="1"/>
              <a:t>voluptate</a:t>
            </a:r>
            <a:r>
              <a:rPr lang="cs-CZ" dirty="0"/>
              <a:t> </a:t>
            </a:r>
            <a:r>
              <a:rPr lang="cs-CZ" dirty="0" err="1"/>
              <a:t>velit</a:t>
            </a:r>
            <a:r>
              <a:rPr lang="cs-CZ" dirty="0"/>
              <a:t> </a:t>
            </a:r>
            <a:r>
              <a:rPr lang="cs-CZ" dirty="0" err="1"/>
              <a:t>esse</a:t>
            </a:r>
            <a:r>
              <a:rPr lang="cs-CZ" dirty="0"/>
              <a:t> </a:t>
            </a:r>
            <a:r>
              <a:rPr lang="cs-CZ" dirty="0" err="1"/>
              <a:t>cillum</a:t>
            </a:r>
            <a:r>
              <a:rPr lang="cs-CZ" dirty="0"/>
              <a:t>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eu</a:t>
            </a:r>
            <a:r>
              <a:rPr lang="cs-CZ" dirty="0"/>
              <a:t> </a:t>
            </a:r>
            <a:r>
              <a:rPr lang="cs-CZ" dirty="0" err="1"/>
              <a:t>fugiat</a:t>
            </a:r>
            <a:r>
              <a:rPr lang="cs-CZ" dirty="0"/>
              <a:t> </a:t>
            </a:r>
            <a:r>
              <a:rPr lang="cs-CZ" dirty="0" err="1"/>
              <a:t>nulla</a:t>
            </a:r>
            <a:r>
              <a:rPr lang="cs-CZ" dirty="0"/>
              <a:t> </a:t>
            </a:r>
            <a:r>
              <a:rPr lang="cs-CZ" dirty="0" err="1"/>
              <a:t>pariatur</a:t>
            </a:r>
            <a:r>
              <a:rPr lang="cs-CZ" dirty="0"/>
              <a:t>. </a:t>
            </a:r>
            <a:r>
              <a:rPr lang="cs-CZ" dirty="0" err="1"/>
              <a:t>Excepteur</a:t>
            </a:r>
            <a:r>
              <a:rPr lang="cs-CZ" dirty="0"/>
              <a:t> </a:t>
            </a:r>
            <a:r>
              <a:rPr lang="cs-CZ" dirty="0" err="1"/>
              <a:t>sint</a:t>
            </a:r>
            <a:r>
              <a:rPr lang="cs-CZ" dirty="0"/>
              <a:t> </a:t>
            </a:r>
            <a:r>
              <a:rPr lang="cs-CZ" dirty="0" err="1"/>
              <a:t>occaecat</a:t>
            </a:r>
            <a:r>
              <a:rPr lang="cs-CZ" dirty="0"/>
              <a:t> </a:t>
            </a:r>
            <a:r>
              <a:rPr lang="cs-CZ" dirty="0" err="1"/>
              <a:t>cupidatat</a:t>
            </a:r>
            <a:r>
              <a:rPr lang="cs-CZ" dirty="0"/>
              <a:t> non </a:t>
            </a:r>
            <a:r>
              <a:rPr lang="cs-CZ" dirty="0" err="1"/>
              <a:t>proident</a:t>
            </a:r>
            <a:r>
              <a:rPr lang="cs-CZ" dirty="0"/>
              <a:t>, </a:t>
            </a:r>
            <a:r>
              <a:rPr lang="cs-CZ" dirty="0" err="1"/>
              <a:t>sunt</a:t>
            </a:r>
            <a:r>
              <a:rPr lang="cs-CZ" dirty="0"/>
              <a:t> in culpa qui </a:t>
            </a:r>
            <a:r>
              <a:rPr lang="cs-CZ" dirty="0" err="1"/>
              <a:t>officia</a:t>
            </a:r>
            <a:r>
              <a:rPr lang="cs-CZ" dirty="0"/>
              <a:t> </a:t>
            </a:r>
            <a:r>
              <a:rPr lang="cs-CZ" dirty="0" err="1"/>
              <a:t>deserunt</a:t>
            </a:r>
            <a:r>
              <a:rPr lang="cs-CZ" dirty="0"/>
              <a:t> </a:t>
            </a:r>
            <a:r>
              <a:rPr lang="cs-CZ" dirty="0" err="1"/>
              <a:t>mollit</a:t>
            </a:r>
            <a:r>
              <a:rPr lang="cs-CZ" dirty="0"/>
              <a:t> anim id </a:t>
            </a:r>
            <a:r>
              <a:rPr lang="cs-CZ" dirty="0" err="1"/>
              <a:t>est</a:t>
            </a:r>
            <a:r>
              <a:rPr lang="cs-CZ" dirty="0"/>
              <a:t> </a:t>
            </a:r>
            <a:r>
              <a:rPr lang="cs-CZ" dirty="0" err="1"/>
              <a:t>laborum</a:t>
            </a:r>
            <a:r>
              <a:rPr lang="cs-CZ" dirty="0"/>
              <a:t>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628B5753-06EA-EC47-9FE9-60112458D8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564604"/>
            <a:ext cx="2152208" cy="201141"/>
          </a:xfrm>
          <a:prstGeom prst="rect">
            <a:avLst/>
          </a:prstGeom>
        </p:spPr>
      </p:pic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1047C7AE-CB62-344C-A3E8-6BC0D509D28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076056" y="1419623"/>
            <a:ext cx="2448272" cy="273630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cs-CZ" sz="1600" b="0" i="0" u="none" strike="noStrike" smtClean="0">
                <a:effectLst/>
              </a:defRPr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345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B4362D-A830-0341-A43D-F7DF632E15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5616" y="555526"/>
            <a:ext cx="6408712" cy="504056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532F7B"/>
                </a:solidFill>
                <a:latin typeface="Europa-Bold" panose="02000000000000000000" pitchFamily="2" charset="0"/>
              </a:defRPr>
            </a:lvl1pPr>
          </a:lstStyle>
          <a:p>
            <a:r>
              <a:rPr lang="cs-CZ" dirty="0"/>
              <a:t>Nadpis 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628B5753-06EA-EC47-9FE9-60112458D8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564604"/>
            <a:ext cx="2152208" cy="201141"/>
          </a:xfrm>
          <a:prstGeom prst="rect">
            <a:avLst/>
          </a:prstGeom>
        </p:spPr>
      </p:pic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5428A9BE-EE0C-DD41-844B-9053714C01F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115616" y="1419623"/>
            <a:ext cx="6408712" cy="273630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cs-CZ" sz="1600" b="0" i="0" u="none" strike="noStrike" smtClean="0">
                <a:effectLst/>
              </a:defRPr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6100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253D7F2F-B468-724D-A4FA-AD1E1F44C463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4524"/>
            <a:ext cx="936103" cy="507056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986857D0-DCC1-B947-9D81-4B6BF5564479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-160054"/>
            <a:ext cx="648072" cy="1197133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864E4C85-A89B-4A4D-9AC9-4D21F75090B7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619" y="4558386"/>
            <a:ext cx="477053" cy="702078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AD511E9B-5CCD-D046-A431-48D3C10BCF8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4772" y="4508307"/>
            <a:ext cx="1179131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0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94" r:id="rId1"/>
    <p:sldLayoutId id="2147486114" r:id="rId2"/>
    <p:sldLayoutId id="2147486095" r:id="rId3"/>
    <p:sldLayoutId id="2147486109" r:id="rId4"/>
    <p:sldLayoutId id="2147486108" r:id="rId5"/>
    <p:sldLayoutId id="2147486113" r:id="rId6"/>
    <p:sldLayoutId id="2147486112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gajdaczova@mspakt.cz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sona.gajdaczova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>
            <a:extLst>
              <a:ext uri="{FF2B5EF4-FFF2-40B4-BE49-F238E27FC236}">
                <a16:creationId xmlns:a16="http://schemas.microsoft.com/office/drawing/2014/main" id="{61183988-733A-EB44-A4B2-92B59FD538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15766"/>
            <a:ext cx="8748464" cy="1800200"/>
          </a:xfrm>
        </p:spPr>
        <p:txBody>
          <a:bodyPr/>
          <a:lstStyle/>
          <a:p>
            <a:r>
              <a:rPr lang="cs-CZ" dirty="0"/>
              <a:t>KARIÉROVÝ PORADCE DO ZŠ ŠKOL</a:t>
            </a:r>
          </a:p>
        </p:txBody>
      </p:sp>
    </p:spTree>
    <p:extLst>
      <p:ext uri="{BB962C8B-B14F-4D97-AF65-F5344CB8AC3E}">
        <p14:creationId xmlns:p14="http://schemas.microsoft.com/office/powerpoint/2010/main" val="3867331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E5324-7465-474F-AD92-257832478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582577"/>
                </a:solidFill>
              </a:rPr>
              <a:t>Otázky na Vás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24FC55-0EDF-4513-A0B1-9411C318A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203598"/>
            <a:ext cx="6408712" cy="2808312"/>
          </a:xfrm>
        </p:spPr>
        <p:txBody>
          <a:bodyPr/>
          <a:lstStyle/>
          <a:p>
            <a:r>
              <a:rPr lang="cs-CZ" sz="2000" dirty="0">
                <a:solidFill>
                  <a:srgbClr val="582577"/>
                </a:solidFill>
              </a:rPr>
              <a:t>Dovedete si představit, že by možnost setkat se s kariérový poradcem využily i děti Vaších základních škol?</a:t>
            </a:r>
          </a:p>
          <a:p>
            <a:pPr marL="0" indent="0">
              <a:buNone/>
            </a:pPr>
            <a:endParaRPr lang="cs-CZ" sz="2000" dirty="0">
              <a:solidFill>
                <a:srgbClr val="582577"/>
              </a:solidFill>
            </a:endParaRPr>
          </a:p>
          <a:p>
            <a:r>
              <a:rPr lang="cs-CZ" sz="2000" dirty="0">
                <a:solidFill>
                  <a:srgbClr val="582577"/>
                </a:solidFill>
              </a:rPr>
              <a:t>Jaké informace Vám chybí?</a:t>
            </a:r>
          </a:p>
          <a:p>
            <a:pPr marL="0" indent="0">
              <a:buNone/>
            </a:pPr>
            <a:endParaRPr lang="cs-CZ" sz="2000" dirty="0">
              <a:solidFill>
                <a:srgbClr val="582577"/>
              </a:solidFill>
            </a:endParaRPr>
          </a:p>
          <a:p>
            <a:r>
              <a:rPr lang="cs-CZ" sz="2000" dirty="0">
                <a:solidFill>
                  <a:srgbClr val="582577"/>
                </a:solidFill>
              </a:rPr>
              <a:t>Měli byste zájem podílet se na vývoji této služby?</a:t>
            </a:r>
          </a:p>
          <a:p>
            <a:pPr marL="0" indent="0">
              <a:buNone/>
            </a:pPr>
            <a:endParaRPr lang="cs-CZ" sz="2000" dirty="0">
              <a:solidFill>
                <a:srgbClr val="582577"/>
              </a:solidFill>
            </a:endParaRPr>
          </a:p>
          <a:p>
            <a:r>
              <a:rPr lang="cs-CZ" sz="2000" dirty="0">
                <a:solidFill>
                  <a:srgbClr val="582577"/>
                </a:solidFill>
              </a:rPr>
              <a:t>Setkali jste se už s něčím podobným ?  </a:t>
            </a: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8400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3FEE4F-FEF2-7348-83B4-13B9074F8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843558"/>
            <a:ext cx="6408712" cy="648072"/>
          </a:xfrm>
        </p:spPr>
        <p:txBody>
          <a:bodyPr/>
          <a:lstStyle/>
          <a:p>
            <a:pPr algn="ctr"/>
            <a:r>
              <a:rPr lang="cs-CZ" dirty="0"/>
              <a:t>ZA POZORNOST VÁM DĚKUJE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F65A2A08-D18A-254C-8CF6-63EA4AC4F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779662"/>
            <a:ext cx="6192688" cy="2520280"/>
          </a:xfrm>
        </p:spPr>
        <p:txBody>
          <a:bodyPr/>
          <a:lstStyle/>
          <a:p>
            <a:pPr marL="0" indent="0" algn="ctr">
              <a:buNone/>
            </a:pPr>
            <a:r>
              <a:rPr lang="cs-CZ" sz="2800" b="1" dirty="0">
                <a:solidFill>
                  <a:srgbClr val="2E88C8"/>
                </a:solidFill>
              </a:rPr>
              <a:t>Soňa </a:t>
            </a:r>
            <a:r>
              <a:rPr lang="cs-CZ" sz="2800" b="1" dirty="0" err="1">
                <a:solidFill>
                  <a:srgbClr val="2E88C8"/>
                </a:solidFill>
              </a:rPr>
              <a:t>Gajdaczová</a:t>
            </a:r>
            <a:endParaRPr lang="cs-CZ" sz="2800" b="1" dirty="0">
              <a:solidFill>
                <a:srgbClr val="2E88C8"/>
              </a:solidFill>
            </a:endParaRPr>
          </a:p>
          <a:p>
            <a:pPr marL="0" indent="0" algn="ctr">
              <a:buNone/>
            </a:pPr>
            <a:r>
              <a:rPr lang="cs-CZ" sz="2400" dirty="0"/>
              <a:t>T: + 420 725 695 653</a:t>
            </a:r>
          </a:p>
          <a:p>
            <a:pPr marL="0" indent="0" algn="ctr">
              <a:buNone/>
            </a:pPr>
            <a:r>
              <a:rPr lang="cs-CZ" sz="2400" dirty="0"/>
              <a:t>E: </a:t>
            </a:r>
            <a:r>
              <a:rPr lang="cs-CZ" sz="2400" dirty="0">
                <a:hlinkClick r:id="rId3"/>
              </a:rPr>
              <a:t>sgajdaczova@mspakt.cz</a:t>
            </a:r>
            <a:r>
              <a:rPr lang="cs-CZ" sz="2400" dirty="0"/>
              <a:t>, </a:t>
            </a:r>
            <a:r>
              <a:rPr lang="cs-CZ" sz="2400" dirty="0">
                <a:hlinkClick r:id="rId4"/>
              </a:rPr>
              <a:t>sona.gajdaczova@gmail.com</a:t>
            </a:r>
            <a:endParaRPr lang="cs-CZ" sz="24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4012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95486"/>
            <a:ext cx="6408712" cy="1080120"/>
          </a:xfrm>
        </p:spPr>
        <p:txBody>
          <a:bodyPr/>
          <a:lstStyle/>
          <a:p>
            <a:r>
              <a:rPr lang="cs-CZ" dirty="0"/>
              <a:t>Průzkum zjištění spolupráce v rámci kariérového poradenství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0980" y="1275606"/>
            <a:ext cx="6408712" cy="3240361"/>
          </a:xfrm>
        </p:spPr>
        <p:txBody>
          <a:bodyPr/>
          <a:lstStyle/>
          <a:p>
            <a:pPr marL="0" indent="0">
              <a:buNone/>
            </a:pPr>
            <a:r>
              <a:rPr lang="cs-CZ" sz="1600" b="1" u="sng" dirty="0"/>
              <a:t>Co dělají v rámci kariérového poradenství pro školy, co nabízí a zda to stačí?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Úřad práce (Trh vzdělávání=burza škol, třídní schůzky pro rodiče aktuální informace o trhu práce, besedy se žáky a aktuální informace o trhu práce)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IPS (besedy k volbě povolání a jak vypadají)-Dotazník po besedě k volbě povolání)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ŠKOLA (které předměty se věnují volbě povolání a jak se tam s dětmi pracuje)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DALŠÍ ORGANIZACE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120599"/>
            <a:ext cx="2376264" cy="1080120"/>
          </a:xfrm>
        </p:spPr>
        <p:txBody>
          <a:bodyPr/>
          <a:lstStyle/>
          <a:p>
            <a:r>
              <a:rPr lang="cs-CZ" dirty="0"/>
              <a:t>Průzkum zjištění spolupráce v rámci kariérového poradenství 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EE17F3C1-05AF-4B15-96D0-27A061CA7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608839"/>
              </p:ext>
            </p:extLst>
          </p:nvPr>
        </p:nvGraphicFramePr>
        <p:xfrm>
          <a:off x="3374468" y="13484"/>
          <a:ext cx="5544616" cy="51570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3282">
                  <a:extLst>
                    <a:ext uri="{9D8B030D-6E8A-4147-A177-3AD203B41FA5}">
                      <a16:colId xmlns:a16="http://schemas.microsoft.com/office/drawing/2014/main" val="4263456672"/>
                    </a:ext>
                  </a:extLst>
                </a:gridCol>
                <a:gridCol w="1099363">
                  <a:extLst>
                    <a:ext uri="{9D8B030D-6E8A-4147-A177-3AD203B41FA5}">
                      <a16:colId xmlns:a16="http://schemas.microsoft.com/office/drawing/2014/main" val="1161370344"/>
                    </a:ext>
                  </a:extLst>
                </a:gridCol>
                <a:gridCol w="1322421">
                  <a:extLst>
                    <a:ext uri="{9D8B030D-6E8A-4147-A177-3AD203B41FA5}">
                      <a16:colId xmlns:a16="http://schemas.microsoft.com/office/drawing/2014/main" val="622722240"/>
                    </a:ext>
                  </a:extLst>
                </a:gridCol>
                <a:gridCol w="1529550">
                  <a:extLst>
                    <a:ext uri="{9D8B030D-6E8A-4147-A177-3AD203B41FA5}">
                      <a16:colId xmlns:a16="http://schemas.microsoft.com/office/drawing/2014/main" val="416311818"/>
                    </a:ext>
                  </a:extLst>
                </a:gridCol>
              </a:tblGrid>
              <a:tr h="227253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Dotazník k besedě o volbě povolání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3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extLst>
                  <a:ext uri="{0D108BD9-81ED-4DB2-BD59-A6C34878D82A}">
                    <a16:rowId xmlns:a16="http://schemas.microsoft.com/office/drawing/2014/main" val="1252598906"/>
                  </a:ext>
                </a:extLst>
              </a:tr>
              <a:tr h="198493"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pokyn pro vyplnění:                    HODÍCÍ SE ZAKROUŽKUJ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161338"/>
                  </a:ext>
                </a:extLst>
              </a:tr>
              <a:tr h="1984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3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3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3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3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extLst>
                  <a:ext uri="{0D108BD9-81ED-4DB2-BD59-A6C34878D82A}">
                    <a16:rowId xmlns:a16="http://schemas.microsoft.com/office/drawing/2014/main" val="197024748"/>
                  </a:ext>
                </a:extLst>
              </a:tr>
              <a:tr h="1984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Jsi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Dívka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Chlapec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3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extLst>
                  <a:ext uri="{0D108BD9-81ED-4DB2-BD59-A6C34878D82A}">
                    <a16:rowId xmlns:a16="http://schemas.microsoft.com/office/drawing/2014/main" val="1687639907"/>
                  </a:ext>
                </a:extLst>
              </a:tr>
              <a:tr h="19849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Jaké využíváš při volbě školy informační zdroje?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718871"/>
                  </a:ext>
                </a:extLst>
              </a:tr>
              <a:tr h="1984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Info od učitele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 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ano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ne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extLst>
                  <a:ext uri="{0D108BD9-81ED-4DB2-BD59-A6C34878D82A}">
                    <a16:rowId xmlns:a16="http://schemas.microsoft.com/office/drawing/2014/main" val="1152084376"/>
                  </a:ext>
                </a:extLst>
              </a:tr>
              <a:tr h="198493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Info od výchovného poradce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ano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ne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extLst>
                  <a:ext uri="{0D108BD9-81ED-4DB2-BD59-A6C34878D82A}">
                    <a16:rowId xmlns:a16="http://schemas.microsoft.com/office/drawing/2014/main" val="1438698654"/>
                  </a:ext>
                </a:extLst>
              </a:tr>
              <a:tr h="198493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Info od současných studentů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ano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ne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extLst>
                  <a:ext uri="{0D108BD9-81ED-4DB2-BD59-A6C34878D82A}">
                    <a16:rowId xmlns:a16="http://schemas.microsoft.com/office/drawing/2014/main" val="2185007600"/>
                  </a:ext>
                </a:extLst>
              </a:tr>
              <a:tr h="1984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Info z webu školy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3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ano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ne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extLst>
                  <a:ext uri="{0D108BD9-81ED-4DB2-BD59-A6C34878D82A}">
                    <a16:rowId xmlns:a16="http://schemas.microsoft.com/office/drawing/2014/main" val="3664094541"/>
                  </a:ext>
                </a:extLst>
              </a:tr>
              <a:tr h="19849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Považuješ při rozhodování za důležitější obor nebo školu?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071841"/>
                  </a:ext>
                </a:extLst>
              </a:tr>
              <a:tr h="40934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A) Nejdříve si vyberu obor a pak školu, na které budu tento obor studovat.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B) Nejdříve se rozhodnu pro školu a pak si vybírám, jaký obor tam budu studovat.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987540"/>
                  </a:ext>
                </a:extLst>
              </a:tr>
              <a:tr h="415852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Účastnil(a) jsi se Beskydského trhu vzdělávání a uplatnění 2016 (neboli Burzy škol 2016) ve sportovní hale </a:t>
                      </a:r>
                      <a:r>
                        <a:rPr lang="cs-CZ" sz="1300" dirty="0" err="1">
                          <a:effectLst/>
                        </a:rPr>
                        <a:t>STaRS</a:t>
                      </a:r>
                      <a:r>
                        <a:rPr lang="cs-CZ" sz="1300" dirty="0">
                          <a:effectLst/>
                        </a:rPr>
                        <a:t>?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621296"/>
                  </a:ext>
                </a:extLst>
              </a:tr>
              <a:tr h="198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ano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ne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nevím o této akci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935508"/>
                  </a:ext>
                </a:extLst>
              </a:tr>
              <a:tr h="19849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Co bys uvítal(a) při rozhodování o volbě budoucího povolání?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588850"/>
                  </a:ext>
                </a:extLst>
              </a:tr>
              <a:tr h="6202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osobní schůzku s kariérovým poradcem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osobní schůzka s výchovným poradcem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deskovou hru k volbě povolání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aplikaci, hru na PC k volbě povolání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ctr"/>
                </a:tc>
                <a:extLst>
                  <a:ext uri="{0D108BD9-81ED-4DB2-BD59-A6C34878D82A}">
                    <a16:rowId xmlns:a16="http://schemas.microsoft.com/office/drawing/2014/main" val="2742070906"/>
                  </a:ext>
                </a:extLst>
              </a:tr>
              <a:tr h="19849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Víš, kam si podáš přihlášku?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6197508"/>
                  </a:ext>
                </a:extLst>
              </a:tr>
              <a:tr h="3729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ano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ještě vůbec nevím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ne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ctr"/>
                </a:tc>
                <a:extLst>
                  <a:ext uri="{0D108BD9-81ED-4DB2-BD59-A6C34878D82A}">
                    <a16:rowId xmlns:a16="http://schemas.microsoft.com/office/drawing/2014/main" val="1010032798"/>
                  </a:ext>
                </a:extLst>
              </a:tr>
              <a:tr h="19849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Kdo rozhodne o tom, který obor budeš studovat?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371187"/>
                  </a:ext>
                </a:extLst>
              </a:tr>
              <a:tr h="198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já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effectLst/>
                        </a:rPr>
                        <a:t>rodiče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effectLst/>
                        </a:rPr>
                        <a:t>společně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885" marR="2388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679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838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95486"/>
            <a:ext cx="6408712" cy="1008112"/>
          </a:xfrm>
        </p:spPr>
        <p:txBody>
          <a:bodyPr/>
          <a:lstStyle/>
          <a:p>
            <a:r>
              <a:rPr lang="cs-CZ" dirty="0"/>
              <a:t>Průzkum zjištění spolupráce v rámci kariérového poradenství 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6B7F1470-8E80-4977-B1A3-5D41811492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780596"/>
              </p:ext>
            </p:extLst>
          </p:nvPr>
        </p:nvGraphicFramePr>
        <p:xfrm>
          <a:off x="107504" y="1203598"/>
          <a:ext cx="3559001" cy="603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300">
                  <a:extLst>
                    <a:ext uri="{9D8B030D-6E8A-4147-A177-3AD203B41FA5}">
                      <a16:colId xmlns:a16="http://schemas.microsoft.com/office/drawing/2014/main" val="2528406749"/>
                    </a:ext>
                  </a:extLst>
                </a:gridCol>
                <a:gridCol w="814404">
                  <a:extLst>
                    <a:ext uri="{9D8B030D-6E8A-4147-A177-3AD203B41FA5}">
                      <a16:colId xmlns:a16="http://schemas.microsoft.com/office/drawing/2014/main" val="1710893970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3766023957"/>
                    </a:ext>
                  </a:extLst>
                </a:gridCol>
                <a:gridCol w="815035">
                  <a:extLst>
                    <a:ext uri="{9D8B030D-6E8A-4147-A177-3AD203B41FA5}">
                      <a16:colId xmlns:a16="http://schemas.microsoft.com/office/drawing/2014/main" val="1059194141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2873100247"/>
                    </a:ext>
                  </a:extLst>
                </a:gridCol>
                <a:gridCol w="1472362">
                  <a:extLst>
                    <a:ext uri="{9D8B030D-6E8A-4147-A177-3AD203B41FA5}">
                      <a16:colId xmlns:a16="http://schemas.microsoft.com/office/drawing/2014/main" val="16290674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3325509519"/>
                    </a:ext>
                  </a:extLst>
                </a:gridCol>
              </a:tblGrid>
              <a:tr h="23495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Dotazník k volbě povolání vyplnilo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75599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</a:rPr>
                        <a:t>299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</a:rPr>
                        <a:t>264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</a:rPr>
                        <a:t>563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7658318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</a:rPr>
                        <a:t>dívka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</a:rPr>
                        <a:t>chlapec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</a:rPr>
                        <a:t>celkem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25032856"/>
                  </a:ext>
                </a:extLst>
              </a:tr>
            </a:tbl>
          </a:graphicData>
        </a:graphic>
      </p:graphicFrame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252C147F-950E-4E44-A31A-6616583BC3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1448500"/>
              </p:ext>
            </p:extLst>
          </p:nvPr>
        </p:nvGraphicFramePr>
        <p:xfrm>
          <a:off x="84731" y="1900576"/>
          <a:ext cx="2755900" cy="200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95A13FE8-8AD6-4F89-BCB3-60F624D7EA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7778635"/>
              </p:ext>
            </p:extLst>
          </p:nvPr>
        </p:nvGraphicFramePr>
        <p:xfrm>
          <a:off x="2840631" y="1912683"/>
          <a:ext cx="3011805" cy="2229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f 10">
            <a:extLst>
              <a:ext uri="{FF2B5EF4-FFF2-40B4-BE49-F238E27FC236}">
                <a16:creationId xmlns:a16="http://schemas.microsoft.com/office/drawing/2014/main" id="{C6525A9E-D384-4774-BE2F-13C9E99E35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7809530"/>
              </p:ext>
            </p:extLst>
          </p:nvPr>
        </p:nvGraphicFramePr>
        <p:xfrm>
          <a:off x="5476792" y="1405276"/>
          <a:ext cx="3441065" cy="299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700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95486"/>
            <a:ext cx="6408712" cy="1008112"/>
          </a:xfrm>
        </p:spPr>
        <p:txBody>
          <a:bodyPr/>
          <a:lstStyle/>
          <a:p>
            <a:r>
              <a:rPr lang="cs-CZ" dirty="0"/>
              <a:t>Průzkum zjištění spolupráce v rámci kariérového poradenství 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6B7F1470-8E80-4977-B1A3-5D41811492E1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1203598"/>
          <a:ext cx="3559001" cy="603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300">
                  <a:extLst>
                    <a:ext uri="{9D8B030D-6E8A-4147-A177-3AD203B41FA5}">
                      <a16:colId xmlns:a16="http://schemas.microsoft.com/office/drawing/2014/main" val="2528406749"/>
                    </a:ext>
                  </a:extLst>
                </a:gridCol>
                <a:gridCol w="814404">
                  <a:extLst>
                    <a:ext uri="{9D8B030D-6E8A-4147-A177-3AD203B41FA5}">
                      <a16:colId xmlns:a16="http://schemas.microsoft.com/office/drawing/2014/main" val="1710893970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3766023957"/>
                    </a:ext>
                  </a:extLst>
                </a:gridCol>
                <a:gridCol w="815035">
                  <a:extLst>
                    <a:ext uri="{9D8B030D-6E8A-4147-A177-3AD203B41FA5}">
                      <a16:colId xmlns:a16="http://schemas.microsoft.com/office/drawing/2014/main" val="1059194141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2873100247"/>
                    </a:ext>
                  </a:extLst>
                </a:gridCol>
                <a:gridCol w="1472362">
                  <a:extLst>
                    <a:ext uri="{9D8B030D-6E8A-4147-A177-3AD203B41FA5}">
                      <a16:colId xmlns:a16="http://schemas.microsoft.com/office/drawing/2014/main" val="16290674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3325509519"/>
                    </a:ext>
                  </a:extLst>
                </a:gridCol>
              </a:tblGrid>
              <a:tr h="23495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Dotazník k volbě povolání vyplnilo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75599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</a:rPr>
                        <a:t>299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</a:rPr>
                        <a:t>264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</a:rPr>
                        <a:t>563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7658318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</a:rPr>
                        <a:t>dívka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</a:rPr>
                        <a:t>chlapec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</a:rPr>
                        <a:t>celkem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25032856"/>
                  </a:ext>
                </a:extLst>
              </a:tr>
            </a:tbl>
          </a:graphicData>
        </a:graphic>
      </p:graphicFrame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95A13FE8-8AD6-4F89-BCB3-60F624D7EA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9556818"/>
              </p:ext>
            </p:extLst>
          </p:nvPr>
        </p:nvGraphicFramePr>
        <p:xfrm>
          <a:off x="2840631" y="1900576"/>
          <a:ext cx="3011805" cy="2229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3F217136-B3B0-4A77-B460-6613BFB79C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2006775"/>
              </p:ext>
            </p:extLst>
          </p:nvPr>
        </p:nvGraphicFramePr>
        <p:xfrm>
          <a:off x="-252536" y="2211710"/>
          <a:ext cx="3676650" cy="2552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f 9">
            <a:extLst>
              <a:ext uri="{FF2B5EF4-FFF2-40B4-BE49-F238E27FC236}">
                <a16:creationId xmlns:a16="http://schemas.microsoft.com/office/drawing/2014/main" id="{914E4811-2135-4E1D-8EA5-1AF19A269F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9105577"/>
              </p:ext>
            </p:extLst>
          </p:nvPr>
        </p:nvGraphicFramePr>
        <p:xfrm>
          <a:off x="3666505" y="2206709"/>
          <a:ext cx="2834640" cy="250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Graf 11">
            <a:extLst>
              <a:ext uri="{FF2B5EF4-FFF2-40B4-BE49-F238E27FC236}">
                <a16:creationId xmlns:a16="http://schemas.microsoft.com/office/drawing/2014/main" id="{5CB294C2-1043-4B16-B928-3734A24A0C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8436317"/>
              </p:ext>
            </p:extLst>
          </p:nvPr>
        </p:nvGraphicFramePr>
        <p:xfrm>
          <a:off x="5719888" y="1505223"/>
          <a:ext cx="3575050" cy="278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2583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3FEE4F-FEF2-7348-83B4-13B9074F8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555525"/>
            <a:ext cx="6408712" cy="864097"/>
          </a:xfrm>
        </p:spPr>
        <p:txBody>
          <a:bodyPr/>
          <a:lstStyle/>
          <a:p>
            <a:r>
              <a:rPr lang="cs-CZ" dirty="0"/>
              <a:t>Proč se setkat s kariérovým poradcem?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FC804D4-C49A-1D4F-A738-50EF6CC57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779662"/>
            <a:ext cx="7272808" cy="2376264"/>
          </a:xfrm>
        </p:spPr>
        <p:txBody>
          <a:bodyPr/>
          <a:lstStyle/>
          <a:p>
            <a:r>
              <a:rPr lang="cs-CZ" sz="2000" dirty="0"/>
              <a:t>Co je horšího při rozhodování o budoucím povolání než nevědět co umím? </a:t>
            </a:r>
          </a:p>
          <a:p>
            <a:r>
              <a:rPr lang="cs-CZ" sz="2000" dirty="0"/>
              <a:t>Nevědět, co chci. </a:t>
            </a:r>
          </a:p>
          <a:p>
            <a:r>
              <a:rPr lang="cs-CZ" sz="2000" dirty="0"/>
              <a:t>Nevědět co můžu a zda k tomu mám předpoklady. </a:t>
            </a:r>
          </a:p>
          <a:p>
            <a:r>
              <a:rPr lang="cs-CZ" sz="2000" b="1" dirty="0"/>
              <a:t>Setkání se s KARIÉROVÝM PORADCEM umožní společně se podívat na možnosti a příležitosti, zamyšlení se a sebepoznání.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298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3FEE4F-FEF2-7348-83B4-13B9074F8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555526"/>
            <a:ext cx="6408712" cy="936104"/>
          </a:xfrm>
        </p:spPr>
        <p:txBody>
          <a:bodyPr/>
          <a:lstStyle/>
          <a:p>
            <a:r>
              <a:rPr lang="cs-CZ" dirty="0"/>
              <a:t>Cílem: najít souvislost z možným povoláním s možnou oblastí.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F65A2A08-D18A-254C-8CF6-63EA4AC4F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419622"/>
            <a:ext cx="6192688" cy="2880320"/>
          </a:xfrm>
        </p:spPr>
        <p:txBody>
          <a:bodyPr/>
          <a:lstStyle/>
          <a:p>
            <a:r>
              <a:rPr lang="cs-CZ" dirty="0"/>
              <a:t>Sebepoznání, Sebeuvědomění se</a:t>
            </a:r>
          </a:p>
          <a:p>
            <a:r>
              <a:rPr lang="cs-CZ" dirty="0"/>
              <a:t>Zjistit na co mám vlohy</a:t>
            </a:r>
          </a:p>
          <a:p>
            <a:r>
              <a:rPr lang="cs-CZ" dirty="0"/>
              <a:t>Zjistit jaké mám vlastnosti</a:t>
            </a:r>
          </a:p>
          <a:p>
            <a:r>
              <a:rPr lang="cs-CZ" dirty="0"/>
              <a:t>O jaké se zajímám oblasti</a:t>
            </a:r>
          </a:p>
          <a:p>
            <a:r>
              <a:rPr lang="cs-CZ" dirty="0"/>
              <a:t>Co dělám ve volném čase</a:t>
            </a:r>
          </a:p>
          <a:p>
            <a:r>
              <a:rPr lang="cs-CZ" dirty="0"/>
              <a:t>Pro co mám předpoklady</a:t>
            </a:r>
          </a:p>
          <a:p>
            <a:r>
              <a:rPr lang="cs-CZ" dirty="0"/>
              <a:t>Jaké mám možnosti (známky-sebekritika)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3318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3FEE4F-FEF2-7348-83B4-13B9074F8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705" y="123478"/>
            <a:ext cx="6408712" cy="994464"/>
          </a:xfrm>
          <a:gradFill flip="none" rotWithShape="1">
            <a:gsLst>
              <a:gs pos="0">
                <a:srgbClr val="74A785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 algn="ctr"/>
            <a:r>
              <a:rPr lang="cs-CZ" dirty="0"/>
              <a:t>SPOLEČNÉ SETKÁNÍ 3 X 2 HODINY,</a:t>
            </a:r>
            <a:br>
              <a:rPr lang="cs-CZ" dirty="0"/>
            </a:br>
            <a:r>
              <a:rPr lang="cs-CZ" dirty="0"/>
              <a:t>vznik vlastního portfolia </a:t>
            </a:r>
          </a:p>
        </p:txBody>
      </p:sp>
      <p:sp>
        <p:nvSpPr>
          <p:cNvPr id="19" name="Zástupný symbol pro obsah 18">
            <a:extLst>
              <a:ext uri="{FF2B5EF4-FFF2-40B4-BE49-F238E27FC236}">
                <a16:creationId xmlns:a16="http://schemas.microsoft.com/office/drawing/2014/main" id="{2E9EAE92-66BA-2A4E-9482-C9990B2C0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226" y="2107764"/>
            <a:ext cx="1872208" cy="24279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1400" b="1" dirty="0"/>
              <a:t>SEBEKRITIKA</a:t>
            </a:r>
          </a:p>
          <a:p>
            <a:pPr>
              <a:lnSpc>
                <a:spcPct val="100000"/>
              </a:lnSpc>
            </a:pPr>
            <a:r>
              <a:rPr lang="cs-CZ" sz="1400" b="1" dirty="0"/>
              <a:t>NÁZOR TŘÍDNÍHO UČITELE NA MOU OSOBU</a:t>
            </a:r>
          </a:p>
          <a:p>
            <a:pPr>
              <a:lnSpc>
                <a:spcPct val="100000"/>
              </a:lnSpc>
            </a:pPr>
            <a:r>
              <a:rPr lang="cs-CZ" sz="1400" b="1" dirty="0"/>
              <a:t>VÝSLEDEKY TESTŮ</a:t>
            </a:r>
          </a:p>
          <a:p>
            <a:pPr>
              <a:lnSpc>
                <a:spcPct val="100000"/>
              </a:lnSpc>
            </a:pPr>
            <a:r>
              <a:rPr lang="cs-CZ" sz="1400" b="1" dirty="0"/>
              <a:t>NÁZOR ČLOVĚKA NA MOU OSOBU Z VOLNOČASOVÝCH AKTIVIT</a:t>
            </a:r>
          </a:p>
          <a:p>
            <a:pPr>
              <a:lnSpc>
                <a:spcPct val="100000"/>
              </a:lnSpc>
            </a:pPr>
            <a:endParaRPr lang="cs-CZ" sz="1100" dirty="0"/>
          </a:p>
        </p:txBody>
      </p:sp>
      <p:sp>
        <p:nvSpPr>
          <p:cNvPr id="20" name="Zástupný symbol pro obsah 18">
            <a:extLst>
              <a:ext uri="{FF2B5EF4-FFF2-40B4-BE49-F238E27FC236}">
                <a16:creationId xmlns:a16="http://schemas.microsoft.com/office/drawing/2014/main" id="{98175064-1030-3342-A258-47D12678A86D}"/>
              </a:ext>
            </a:extLst>
          </p:cNvPr>
          <p:cNvSpPr txBox="1">
            <a:spLocks/>
          </p:cNvSpPr>
          <p:nvPr/>
        </p:nvSpPr>
        <p:spPr>
          <a:xfrm>
            <a:off x="3050554" y="2144531"/>
            <a:ext cx="2392676" cy="201275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696969"/>
                </a:solidFill>
                <a:latin typeface="Europa-Regular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cs-CZ" sz="1400" b="1" cap="all" dirty="0">
                <a:solidFill>
                  <a:srgbClr val="74A785"/>
                </a:solidFill>
              </a:rPr>
              <a:t>Trh vzdělávání=burza škol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cs-CZ" sz="1400" b="1" cap="all" dirty="0" err="1">
                <a:solidFill>
                  <a:srgbClr val="74A785"/>
                </a:solidFill>
              </a:rPr>
              <a:t>Miniřemeslné</a:t>
            </a:r>
            <a:r>
              <a:rPr lang="cs-CZ" sz="1400" b="1" cap="all" dirty="0">
                <a:solidFill>
                  <a:srgbClr val="74A785"/>
                </a:solidFill>
              </a:rPr>
              <a:t> dny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cs-CZ" sz="1400" b="1" cap="all" dirty="0">
                <a:solidFill>
                  <a:srgbClr val="74A785"/>
                </a:solidFill>
              </a:rPr>
              <a:t>Den otevřených dveří na dané škole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cs-CZ" sz="1400" b="1" cap="all" dirty="0">
                <a:solidFill>
                  <a:srgbClr val="74A785"/>
                </a:solidFill>
              </a:rPr>
              <a:t>Exkurze do firem</a:t>
            </a:r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cs-CZ" sz="1100" dirty="0">
              <a:solidFill>
                <a:srgbClr val="74A785"/>
              </a:solidFill>
            </a:endParaRPr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cs-CZ" sz="1100" dirty="0"/>
          </a:p>
        </p:txBody>
      </p:sp>
      <p:sp>
        <p:nvSpPr>
          <p:cNvPr id="21" name="Zástupný symbol pro obsah 18">
            <a:extLst>
              <a:ext uri="{FF2B5EF4-FFF2-40B4-BE49-F238E27FC236}">
                <a16:creationId xmlns:a16="http://schemas.microsoft.com/office/drawing/2014/main" id="{64FFCD31-5EDC-5E4B-9779-91FA32F7604F}"/>
              </a:ext>
            </a:extLst>
          </p:cNvPr>
          <p:cNvSpPr txBox="1">
            <a:spLocks/>
          </p:cNvSpPr>
          <p:nvPr/>
        </p:nvSpPr>
        <p:spPr>
          <a:xfrm>
            <a:off x="5652168" y="2110085"/>
            <a:ext cx="3413109" cy="289158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696969"/>
                </a:solidFill>
                <a:latin typeface="Europa-Regular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cs-CZ" sz="1400" b="1" cap="all" dirty="0">
                <a:solidFill>
                  <a:srgbClr val="532F7B"/>
                </a:solidFill>
              </a:rPr>
              <a:t>Známky ve škole (prospěch)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cs-CZ" sz="1400" b="1" cap="all" dirty="0">
                <a:solidFill>
                  <a:srgbClr val="532F7B"/>
                </a:solidFill>
              </a:rPr>
              <a:t>Zájmy, vlastnosti, dovednosti, zdravotní stav=fyzická zdatnost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cs-CZ" sz="1400" b="1" cap="all" dirty="0">
                <a:solidFill>
                  <a:srgbClr val="532F7B"/>
                </a:solidFill>
              </a:rPr>
              <a:t>Rodiče, kamarádi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cs-CZ" sz="1400" b="1" cap="all" dirty="0">
                <a:solidFill>
                  <a:srgbClr val="532F7B"/>
                </a:solidFill>
              </a:rPr>
              <a:t>Sociální situace v rodině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cs-CZ" sz="1400" b="1" cap="all" dirty="0">
                <a:solidFill>
                  <a:srgbClr val="532F7B"/>
                </a:solidFill>
              </a:rPr>
              <a:t>Dojezd do školy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cs-CZ" sz="1400" b="1" cap="all" dirty="0">
                <a:solidFill>
                  <a:srgbClr val="532F7B"/>
                </a:solidFill>
              </a:rPr>
              <a:t>Ve kterých odvětvích se lidé</a:t>
            </a:r>
            <a:br>
              <a:rPr lang="cs-CZ" sz="1400" b="1" cap="all" dirty="0">
                <a:solidFill>
                  <a:srgbClr val="532F7B"/>
                </a:solidFill>
              </a:rPr>
            </a:br>
            <a:r>
              <a:rPr lang="cs-CZ" sz="1400" b="1" cap="all" dirty="0">
                <a:solidFill>
                  <a:srgbClr val="532F7B"/>
                </a:solidFill>
              </a:rPr>
              <a:t>v našem regionu nejvíce uplatňují?</a:t>
            </a:r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None/>
            </a:pPr>
            <a:endParaRPr lang="cs-CZ" sz="1100" dirty="0">
              <a:solidFill>
                <a:srgbClr val="532F7B"/>
              </a:solidFill>
            </a:endParaRPr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cs-CZ" sz="1100" dirty="0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E3826C9A-C366-C44F-89F8-A86EFEF38AAB}"/>
              </a:ext>
            </a:extLst>
          </p:cNvPr>
          <p:cNvSpPr/>
          <p:nvPr/>
        </p:nvSpPr>
        <p:spPr>
          <a:xfrm>
            <a:off x="611561" y="1198515"/>
            <a:ext cx="2340746" cy="58477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1600" b="1" dirty="0">
                <a:solidFill>
                  <a:srgbClr val="3D88C3"/>
                </a:solidFill>
                <a:latin typeface="Europa-Bold" panose="02000000000000000000" pitchFamily="2" charset="0"/>
                <a:ea typeface="+mj-ea"/>
                <a:cs typeface="+mj-cs"/>
              </a:rPr>
              <a:t>SEZBÍRÁNÍ INFORMACÍ O VLASTNÍ OSOBĚ</a:t>
            </a:r>
          </a:p>
        </p:txBody>
      </p:sp>
      <p:sp>
        <p:nvSpPr>
          <p:cNvPr id="23" name="Obdélník 22">
            <a:extLst>
              <a:ext uri="{FF2B5EF4-FFF2-40B4-BE49-F238E27FC236}">
                <a16:creationId xmlns:a16="http://schemas.microsoft.com/office/drawing/2014/main" id="{3CFD85C1-0DBF-7E43-8135-307F1B1EB4B7}"/>
              </a:ext>
            </a:extLst>
          </p:cNvPr>
          <p:cNvSpPr/>
          <p:nvPr/>
        </p:nvSpPr>
        <p:spPr>
          <a:xfrm>
            <a:off x="3050554" y="1198513"/>
            <a:ext cx="2490924" cy="584775"/>
          </a:xfrm>
          <a:prstGeom prst="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1600" b="1" dirty="0">
                <a:solidFill>
                  <a:srgbClr val="74A785"/>
                </a:solidFill>
                <a:latin typeface="Europa-Bold" panose="02000000000000000000" pitchFamily="2" charset="0"/>
                <a:ea typeface="+mj-ea"/>
                <a:cs typeface="+mj-cs"/>
              </a:rPr>
              <a:t>SEZBÍRÁNÍ INFORMACÍ O ŠKOLÁCH, OBORECH</a:t>
            </a:r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42EDF2E1-5DCF-EC4C-ABAF-F78051B70F3A}"/>
              </a:ext>
            </a:extLst>
          </p:cNvPr>
          <p:cNvSpPr/>
          <p:nvPr/>
        </p:nvSpPr>
        <p:spPr>
          <a:xfrm>
            <a:off x="5652168" y="1198513"/>
            <a:ext cx="3168304" cy="584775"/>
          </a:xfrm>
          <a:prstGeom prst="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sz="1600" b="1" dirty="0">
                <a:solidFill>
                  <a:srgbClr val="532F7B"/>
                </a:solidFill>
                <a:latin typeface="Europa-Bold" panose="02000000000000000000" pitchFamily="2" charset="0"/>
                <a:ea typeface="+mj-ea"/>
                <a:cs typeface="+mj-cs"/>
              </a:rPr>
              <a:t>UVĚDOMĚNÍ SI CO VŠE MĚ BUDE OVLIVŇOVAT PŘI VÝBĚRU PROFESE</a:t>
            </a:r>
          </a:p>
        </p:txBody>
      </p:sp>
    </p:spTree>
    <p:extLst>
      <p:ext uri="{BB962C8B-B14F-4D97-AF65-F5344CB8AC3E}">
        <p14:creationId xmlns:p14="http://schemas.microsoft.com/office/powerpoint/2010/main" val="796179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Obrázek 1">
            <a:extLst>
              <a:ext uri="{FF2B5EF4-FFF2-40B4-BE49-F238E27FC236}">
                <a16:creationId xmlns:a16="http://schemas.microsoft.com/office/drawing/2014/main" id="{4D709AF2-C68B-469E-B337-87A4550CD0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6873" y="1013423"/>
            <a:ext cx="2952750" cy="142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Obrázek 3">
            <a:extLst>
              <a:ext uri="{FF2B5EF4-FFF2-40B4-BE49-F238E27FC236}">
                <a16:creationId xmlns:a16="http://schemas.microsoft.com/office/drawing/2014/main" id="{85E20DCE-A98B-4B8F-991C-269E686F68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170" y="1277144"/>
            <a:ext cx="2860675" cy="151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Obrázek 2">
            <a:extLst>
              <a:ext uri="{FF2B5EF4-FFF2-40B4-BE49-F238E27FC236}">
                <a16:creationId xmlns:a16="http://schemas.microsoft.com/office/drawing/2014/main" id="{9F8412D0-8001-4842-B204-A16A9A903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00" y="1646518"/>
            <a:ext cx="3395663" cy="151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Obrázek 7">
            <a:extLst>
              <a:ext uri="{FF2B5EF4-FFF2-40B4-BE49-F238E27FC236}">
                <a16:creationId xmlns:a16="http://schemas.microsoft.com/office/drawing/2014/main" id="{B71185C5-B9AB-44B4-990A-88024BE15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8839" y="2641320"/>
            <a:ext cx="3470275" cy="139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Obrázek 6">
            <a:extLst>
              <a:ext uri="{FF2B5EF4-FFF2-40B4-BE49-F238E27FC236}">
                <a16:creationId xmlns:a16="http://schemas.microsoft.com/office/drawing/2014/main" id="{5F85C327-70B6-43E2-BE18-80F3E3100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518" y="3073961"/>
            <a:ext cx="3530600" cy="164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Obrázek 8">
            <a:extLst>
              <a:ext uri="{FF2B5EF4-FFF2-40B4-BE49-F238E27FC236}">
                <a16:creationId xmlns:a16="http://schemas.microsoft.com/office/drawing/2014/main" id="{5C88CE3D-0CDA-4851-99AD-51932F866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17850" y="7178675"/>
            <a:ext cx="2997200" cy="171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Obrázek 5">
            <a:extLst>
              <a:ext uri="{FF2B5EF4-FFF2-40B4-BE49-F238E27FC236}">
                <a16:creationId xmlns:a16="http://schemas.microsoft.com/office/drawing/2014/main" id="{FA1FBABF-099F-41DC-B8B5-E546ECBBE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17850" y="5441950"/>
            <a:ext cx="2830512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Obrázek 4">
            <a:extLst>
              <a:ext uri="{FF2B5EF4-FFF2-40B4-BE49-F238E27FC236}">
                <a16:creationId xmlns:a16="http://schemas.microsoft.com/office/drawing/2014/main" id="{AF5554C3-0F90-46E1-88C4-FB06CEBBE1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81" y="3614737"/>
            <a:ext cx="3092450" cy="1528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Obrázek 9">
            <a:extLst>
              <a:ext uri="{FF2B5EF4-FFF2-40B4-BE49-F238E27FC236}">
                <a16:creationId xmlns:a16="http://schemas.microsoft.com/office/drawing/2014/main" id="{AFA84DB7-7DDD-4C2A-9128-C989D5FE7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50" y="7205663"/>
            <a:ext cx="2667000" cy="1687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0">
            <a:extLst>
              <a:ext uri="{FF2B5EF4-FFF2-40B4-BE49-F238E27FC236}">
                <a16:creationId xmlns:a16="http://schemas.microsoft.com/office/drawing/2014/main" id="{D8F3A249-C277-4F01-90D6-495F50D96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1" y="359007"/>
            <a:ext cx="6336705" cy="584775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Zpětná vazba 8. třídy II. ZŠ Třinec po skupinových aktivitách s „Létajícím kariérovým poradcem“, odpovědělo 18 žáků.</a:t>
            </a:r>
            <a:endParaRPr kumimoji="0" lang="cs-CZ" altLang="cs-CZ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C0108430-94FE-44F0-B472-90B21B96A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5454269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3">
      <a:dk1>
        <a:srgbClr val="475468"/>
      </a:dk1>
      <a:lt1>
        <a:srgbClr val="FFFFFF"/>
      </a:lt1>
      <a:dk2>
        <a:srgbClr val="44546A"/>
      </a:dk2>
      <a:lt2>
        <a:srgbClr val="E7E6E6"/>
      </a:lt2>
      <a:accent1>
        <a:srgbClr val="53307C"/>
      </a:accent1>
      <a:accent2>
        <a:srgbClr val="3E87C2"/>
      </a:accent2>
      <a:accent3>
        <a:srgbClr val="74A685"/>
      </a:accent3>
      <a:accent4>
        <a:srgbClr val="495466"/>
      </a:accent4>
      <a:accent5>
        <a:srgbClr val="B0AFB1"/>
      </a:accent5>
      <a:accent6>
        <a:srgbClr val="1B4686"/>
      </a:accent6>
      <a:hlink>
        <a:srgbClr val="255075"/>
      </a:hlink>
      <a:folHlink>
        <a:srgbClr val="532F7B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Pakt" id="{F75C7874-44A2-F644-99F1-2450E98388BA}" vid="{C165F1A1-058B-624C-8D60-94EEE32701DE}"/>
    </a:ext>
  </a:ext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Vlastní návrh</Template>
  <TotalTime>508</TotalTime>
  <Words>762</Words>
  <Application>Microsoft Office PowerPoint</Application>
  <PresentationFormat>Předvádění na obrazovce (16:9)</PresentationFormat>
  <Paragraphs>141</Paragraphs>
  <Slides>11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Europa-Bold</vt:lpstr>
      <vt:lpstr>Europa-Regular</vt:lpstr>
      <vt:lpstr>Vlastní návrh</vt:lpstr>
      <vt:lpstr>Prezentace aplikace PowerPoint</vt:lpstr>
      <vt:lpstr>Průzkum zjištění spolupráce v rámci kariérového poradenství </vt:lpstr>
      <vt:lpstr>Průzkum zjištění spolupráce v rámci kariérového poradenství </vt:lpstr>
      <vt:lpstr>Průzkum zjištění spolupráce v rámci kariérového poradenství </vt:lpstr>
      <vt:lpstr>Průzkum zjištění spolupráce v rámci kariérového poradenství </vt:lpstr>
      <vt:lpstr>Proč se setkat s kariérovým poradcem?</vt:lpstr>
      <vt:lpstr>Cílem: najít souvislost z možným povoláním s možnou oblastí. </vt:lpstr>
      <vt:lpstr>SPOLEČNÉ SETKÁNÍ 3 X 2 HODINY, vznik vlastního portfolia </vt:lpstr>
      <vt:lpstr>Prezentace aplikace PowerPoint</vt:lpstr>
      <vt:lpstr>Otázky na Vás</vt:lpstr>
      <vt:lpstr>ZA POZORNOST VÁM DĚKUJE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Silvie Štefková</dc:creator>
  <cp:keywords/>
  <dc:description/>
  <cp:lastModifiedBy>sgajdaczova@mspakt.cz</cp:lastModifiedBy>
  <cp:revision>27</cp:revision>
  <cp:lastPrinted>2013-10-15T12:38:28Z</cp:lastPrinted>
  <dcterms:created xsi:type="dcterms:W3CDTF">2018-10-17T07:09:13Z</dcterms:created>
  <dcterms:modified xsi:type="dcterms:W3CDTF">2018-12-12T21:54:56Z</dcterms:modified>
  <cp:category/>
</cp:coreProperties>
</file>