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1"/>
  </p:sldMasterIdLst>
  <p:notesMasterIdLst>
    <p:notesMasterId r:id="rId52"/>
  </p:notesMasterIdLst>
  <p:handoutMasterIdLst>
    <p:handoutMasterId r:id="rId53"/>
  </p:handoutMasterIdLst>
  <p:sldIdLst>
    <p:sldId id="462" r:id="rId2"/>
    <p:sldId id="533" r:id="rId3"/>
    <p:sldId id="532" r:id="rId4"/>
    <p:sldId id="366" r:id="rId5"/>
    <p:sldId id="564" r:id="rId6"/>
    <p:sldId id="534" r:id="rId7"/>
    <p:sldId id="538" r:id="rId8"/>
    <p:sldId id="536" r:id="rId9"/>
    <p:sldId id="445" r:id="rId10"/>
    <p:sldId id="537" r:id="rId11"/>
    <p:sldId id="565" r:id="rId12"/>
    <p:sldId id="566" r:id="rId13"/>
    <p:sldId id="539" r:id="rId14"/>
    <p:sldId id="540" r:id="rId15"/>
    <p:sldId id="591" r:id="rId16"/>
    <p:sldId id="567" r:id="rId17"/>
    <p:sldId id="444" r:id="rId18"/>
    <p:sldId id="557" r:id="rId19"/>
    <p:sldId id="592" r:id="rId20"/>
    <p:sldId id="563" r:id="rId21"/>
    <p:sldId id="593" r:id="rId22"/>
    <p:sldId id="588" r:id="rId23"/>
    <p:sldId id="571" r:id="rId24"/>
    <p:sldId id="572" r:id="rId25"/>
    <p:sldId id="573" r:id="rId26"/>
    <p:sldId id="574" r:id="rId27"/>
    <p:sldId id="575" r:id="rId28"/>
    <p:sldId id="582" r:id="rId29"/>
    <p:sldId id="583" r:id="rId30"/>
    <p:sldId id="584" r:id="rId31"/>
    <p:sldId id="589" r:id="rId32"/>
    <p:sldId id="590" r:id="rId33"/>
    <p:sldId id="585" r:id="rId34"/>
    <p:sldId id="586" r:id="rId35"/>
    <p:sldId id="547" r:id="rId36"/>
    <p:sldId id="548" r:id="rId37"/>
    <p:sldId id="549" r:id="rId38"/>
    <p:sldId id="576" r:id="rId39"/>
    <p:sldId id="577" r:id="rId40"/>
    <p:sldId id="587" r:id="rId41"/>
    <p:sldId id="550" r:id="rId42"/>
    <p:sldId id="551" r:id="rId43"/>
    <p:sldId id="578" r:id="rId44"/>
    <p:sldId id="579" r:id="rId45"/>
    <p:sldId id="580" r:id="rId46"/>
    <p:sldId id="581" r:id="rId47"/>
    <p:sldId id="552" r:id="rId48"/>
    <p:sldId id="554" r:id="rId49"/>
    <p:sldId id="553" r:id="rId50"/>
    <p:sldId id="555" r:id="rId51"/>
  </p:sldIdLst>
  <p:sldSz cx="9144000" cy="6858000" type="screen4x3"/>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913">
          <p15:clr>
            <a:srgbClr val="A4A3A4"/>
          </p15:clr>
        </p15:guide>
        <p15:guide id="2" orient="horz" pos="3884">
          <p15:clr>
            <a:srgbClr val="A4A3A4"/>
          </p15:clr>
        </p15:guide>
        <p15:guide id="3" pos="5420">
          <p15:clr>
            <a:srgbClr val="A4A3A4"/>
          </p15:clr>
        </p15:guide>
        <p15:guide id="4" pos="3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řední styl 2 – zvýraznění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7CE84F3-28C3-443E-9E96-99CF82512B78}" styleName="Tmavý styl 1 – zvýraznění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Střední styl 1 – zvýraznění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82" autoAdjust="0"/>
    <p:restoredTop sz="93285" autoAdjust="0"/>
  </p:normalViewPr>
  <p:slideViewPr>
    <p:cSldViewPr showGuides="1">
      <p:cViewPr>
        <p:scale>
          <a:sx n="80" d="100"/>
          <a:sy n="80" d="100"/>
        </p:scale>
        <p:origin x="-2778" y="-792"/>
      </p:cViewPr>
      <p:guideLst>
        <p:guide orient="horz" pos="913"/>
        <p:guide orient="horz" pos="3884"/>
        <p:guide pos="5420"/>
        <p:guide pos="3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0F838C8-DDE3-416C-8D96-B17DB27981F3}" type="datetimeFigureOut">
              <a:rPr lang="cs-CZ" smtClean="0"/>
              <a:pPr/>
              <a:t>5.1.2018</a:t>
            </a:fld>
            <a:endParaRPr lang="cs-CZ"/>
          </a:p>
        </p:txBody>
      </p:sp>
      <p:sp>
        <p:nvSpPr>
          <p:cNvPr id="4" name="Zástupný symbol pro zápatí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0BB40A2-CA55-434D-AC0F-0AE141699B4D}" type="slidenum">
              <a:rPr lang="cs-CZ" smtClean="0"/>
              <a:pPr/>
              <a:t>‹#›</a:t>
            </a:fld>
            <a:endParaRPr lang="cs-CZ"/>
          </a:p>
        </p:txBody>
      </p:sp>
    </p:spTree>
    <p:extLst>
      <p:ext uri="{BB962C8B-B14F-4D97-AF65-F5344CB8AC3E}">
        <p14:creationId xmlns:p14="http://schemas.microsoft.com/office/powerpoint/2010/main" xmlns="" val="434924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03916EA-B297-4F0B-851D-BD5704B201B7}" type="datetimeFigureOut">
              <a:rPr lang="cs-CZ" smtClean="0"/>
              <a:pPr/>
              <a:t>5.1.2018</a:t>
            </a:fld>
            <a:endParaRPr lang="cs-CZ" dirty="0"/>
          </a:p>
        </p:txBody>
      </p:sp>
      <p:sp>
        <p:nvSpPr>
          <p:cNvPr id="4" name="Zástupný symbol pro obrázek snímk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cs-CZ" dirty="0"/>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dirty="0"/>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3FB31FA-E905-4016-9D4B-970DF0C7EE08}" type="slidenum">
              <a:rPr lang="cs-CZ" smtClean="0"/>
              <a:pPr/>
              <a:t>‹#›</a:t>
            </a:fld>
            <a:endParaRPr lang="cs-CZ" dirty="0"/>
          </a:p>
        </p:txBody>
      </p:sp>
    </p:spTree>
    <p:extLst>
      <p:ext uri="{BB962C8B-B14F-4D97-AF65-F5344CB8AC3E}">
        <p14:creationId xmlns:p14="http://schemas.microsoft.com/office/powerpoint/2010/main" xmlns="" val="2861834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a:t>
            </a:fld>
            <a:endParaRPr lang="cs-CZ"/>
          </a:p>
        </p:txBody>
      </p:sp>
    </p:spTree>
    <p:extLst>
      <p:ext uri="{BB962C8B-B14F-4D97-AF65-F5344CB8AC3E}">
        <p14:creationId xmlns:p14="http://schemas.microsoft.com/office/powerpoint/2010/main" xmlns="" val="1600675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23</a:t>
            </a:fld>
            <a:endParaRPr lang="cs-CZ" dirty="0"/>
          </a:p>
        </p:txBody>
      </p:sp>
    </p:spTree>
    <p:extLst>
      <p:ext uri="{BB962C8B-B14F-4D97-AF65-F5344CB8AC3E}">
        <p14:creationId xmlns:p14="http://schemas.microsoft.com/office/powerpoint/2010/main" xmlns="" val="1917465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24</a:t>
            </a:fld>
            <a:endParaRPr lang="cs-CZ" dirty="0"/>
          </a:p>
        </p:txBody>
      </p:sp>
    </p:spTree>
    <p:extLst>
      <p:ext uri="{BB962C8B-B14F-4D97-AF65-F5344CB8AC3E}">
        <p14:creationId xmlns:p14="http://schemas.microsoft.com/office/powerpoint/2010/main" xmlns="" val="19174655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25</a:t>
            </a:fld>
            <a:endParaRPr lang="cs-CZ" dirty="0"/>
          </a:p>
        </p:txBody>
      </p:sp>
    </p:spTree>
    <p:extLst>
      <p:ext uri="{BB962C8B-B14F-4D97-AF65-F5344CB8AC3E}">
        <p14:creationId xmlns:p14="http://schemas.microsoft.com/office/powerpoint/2010/main" xmlns="" val="1917465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26</a:t>
            </a:fld>
            <a:endParaRPr lang="cs-CZ" dirty="0"/>
          </a:p>
        </p:txBody>
      </p:sp>
    </p:spTree>
    <p:extLst>
      <p:ext uri="{BB962C8B-B14F-4D97-AF65-F5344CB8AC3E}">
        <p14:creationId xmlns:p14="http://schemas.microsoft.com/office/powerpoint/2010/main" xmlns="" val="1917465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4</a:t>
            </a:fld>
            <a:endParaRPr lang="cs-CZ"/>
          </a:p>
        </p:txBody>
      </p:sp>
    </p:spTree>
    <p:extLst>
      <p:ext uri="{BB962C8B-B14F-4D97-AF65-F5344CB8AC3E}">
        <p14:creationId xmlns:p14="http://schemas.microsoft.com/office/powerpoint/2010/main" xmlns="" val="1600675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6</a:t>
            </a:fld>
            <a:endParaRPr lang="cs-CZ"/>
          </a:p>
        </p:txBody>
      </p:sp>
    </p:spTree>
    <p:extLst>
      <p:ext uri="{BB962C8B-B14F-4D97-AF65-F5344CB8AC3E}">
        <p14:creationId xmlns:p14="http://schemas.microsoft.com/office/powerpoint/2010/main" xmlns="" val="1600675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Dále u aktivity 1. např. osoby se zdravotním</a:t>
            </a:r>
            <a:r>
              <a:rPr lang="cs-CZ" baseline="0" dirty="0"/>
              <a:t> postižením, osoby s kombinovanými diagnózami, osoby ohrožené domácím násilím </a:t>
            </a:r>
            <a:r>
              <a:rPr lang="cs-CZ" baseline="0" dirty="0" err="1"/>
              <a:t>atd</a:t>
            </a:r>
            <a:r>
              <a:rPr lang="cs-CZ" baseline="0" dirty="0"/>
              <a:t>…</a:t>
            </a:r>
          </a:p>
          <a:p>
            <a:endParaRPr lang="cs-CZ" baseline="0" dirty="0"/>
          </a:p>
          <a:p>
            <a:r>
              <a:rPr lang="cs-CZ" baseline="0" dirty="0"/>
              <a:t>U aktivit 2. obdobné jako u aktivit 1. – viz více příloha č. 2 výzvy 047</a:t>
            </a:r>
            <a:endParaRPr lang="cs-CZ" dirty="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17</a:t>
            </a:fld>
            <a:endParaRPr lang="cs-CZ" dirty="0"/>
          </a:p>
        </p:txBody>
      </p:sp>
    </p:spTree>
    <p:extLst>
      <p:ext uri="{BB962C8B-B14F-4D97-AF65-F5344CB8AC3E}">
        <p14:creationId xmlns:p14="http://schemas.microsoft.com/office/powerpoint/2010/main" xmlns="" val="1917465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18</a:t>
            </a:fld>
            <a:endParaRPr lang="cs-CZ" dirty="0"/>
          </a:p>
        </p:txBody>
      </p:sp>
    </p:spTree>
    <p:extLst>
      <p:ext uri="{BB962C8B-B14F-4D97-AF65-F5344CB8AC3E}">
        <p14:creationId xmlns:p14="http://schemas.microsoft.com/office/powerpoint/2010/main" xmlns="" val="1917465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19</a:t>
            </a:fld>
            <a:endParaRPr lang="cs-CZ" dirty="0"/>
          </a:p>
        </p:txBody>
      </p:sp>
    </p:spTree>
    <p:extLst>
      <p:ext uri="{BB962C8B-B14F-4D97-AF65-F5344CB8AC3E}">
        <p14:creationId xmlns:p14="http://schemas.microsoft.com/office/powerpoint/2010/main" xmlns="" val="1917465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20</a:t>
            </a:fld>
            <a:endParaRPr lang="cs-CZ" dirty="0"/>
          </a:p>
        </p:txBody>
      </p:sp>
    </p:spTree>
    <p:extLst>
      <p:ext uri="{BB962C8B-B14F-4D97-AF65-F5344CB8AC3E}">
        <p14:creationId xmlns:p14="http://schemas.microsoft.com/office/powerpoint/2010/main" xmlns="" val="1917465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21</a:t>
            </a:fld>
            <a:endParaRPr lang="cs-CZ" dirty="0"/>
          </a:p>
        </p:txBody>
      </p:sp>
    </p:spTree>
    <p:extLst>
      <p:ext uri="{BB962C8B-B14F-4D97-AF65-F5344CB8AC3E}">
        <p14:creationId xmlns:p14="http://schemas.microsoft.com/office/powerpoint/2010/main" xmlns="" val="1917465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22</a:t>
            </a:fld>
            <a:endParaRPr lang="cs-CZ" dirty="0"/>
          </a:p>
        </p:txBody>
      </p:sp>
    </p:spTree>
    <p:extLst>
      <p:ext uri="{BB962C8B-B14F-4D97-AF65-F5344CB8AC3E}">
        <p14:creationId xmlns:p14="http://schemas.microsoft.com/office/powerpoint/2010/main" xmlns="" val="19174655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Úvodní snímek">
    <p:spTree>
      <p:nvGrpSpPr>
        <p:cNvPr id="1" name=""/>
        <p:cNvGrpSpPr/>
        <p:nvPr/>
      </p:nvGrpSpPr>
      <p:grpSpPr>
        <a:xfrm>
          <a:off x="0" y="0"/>
          <a:ext cx="0" cy="0"/>
          <a:chOff x="0" y="0"/>
          <a:chExt cx="0" cy="0"/>
        </a:xfrm>
      </p:grpSpPr>
      <p:sp>
        <p:nvSpPr>
          <p:cNvPr id="6" name="Zástupný symbol pro datum 5"/>
          <p:cNvSpPr>
            <a:spLocks noGrp="1"/>
          </p:cNvSpPr>
          <p:nvPr>
            <p:ph type="dt" sz="half" idx="10"/>
          </p:nvPr>
        </p:nvSpPr>
        <p:spPr/>
        <p:txBody>
          <a:bodyPr/>
          <a:lstStyle/>
          <a:p>
            <a:endParaRPr lang="cs-CZ" dirty="0"/>
          </a:p>
        </p:txBody>
      </p:sp>
      <p:sp>
        <p:nvSpPr>
          <p:cNvPr id="7" name="Zástupný symbol pro zápatí 6"/>
          <p:cNvSpPr>
            <a:spLocks noGrp="1"/>
          </p:cNvSpPr>
          <p:nvPr>
            <p:ph type="ftr" sz="quarter" idx="11"/>
          </p:nvPr>
        </p:nvSpPr>
        <p:spPr/>
        <p:txBody>
          <a:bodyPr/>
          <a:lstStyle/>
          <a:p>
            <a:endParaRPr lang="cs-CZ" dirty="0"/>
          </a:p>
        </p:txBody>
      </p:sp>
      <p:sp>
        <p:nvSpPr>
          <p:cNvPr id="8" name="Zástupný symbol pro číslo snímku 7"/>
          <p:cNvSpPr>
            <a:spLocks noGrp="1"/>
          </p:cNvSpPr>
          <p:nvPr>
            <p:ph type="sldNum" sz="quarter" idx="12"/>
          </p:nvPr>
        </p:nvSpPr>
        <p:spPr/>
        <p:txBody>
          <a:bodyPr/>
          <a:lstStyle/>
          <a:p>
            <a:fld id="{479BF083-4774-43B1-9AB0-5CC1AC5DD8EE}" type="slidenum">
              <a:rPr lang="cs-CZ" smtClean="0"/>
              <a:pPr/>
              <a:t>‹#›</a:t>
            </a:fld>
            <a:endParaRPr lang="cs-CZ" dirty="0"/>
          </a:p>
        </p:txBody>
      </p:sp>
      <p:sp>
        <p:nvSpPr>
          <p:cNvPr id="10" name="Obdélník 9"/>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1224000"/>
          </a:xfrm>
        </p:spPr>
        <p:txBody>
          <a:bodyPr anchor="t" anchorCtr="0"/>
          <a:lstStyle>
            <a:lvl1pPr>
              <a:defRPr sz="4000">
                <a:solidFill>
                  <a:schemeClr val="accent1"/>
                </a:solidFill>
              </a:defRPr>
            </a:lvl1pPr>
          </a:lstStyle>
          <a:p>
            <a:r>
              <a:rPr lang="cs-CZ"/>
              <a:t>Kliknutím lze upravit styl.</a:t>
            </a:r>
            <a:endParaRPr lang="cs-CZ" dirty="0"/>
          </a:p>
        </p:txBody>
      </p:sp>
      <p:sp>
        <p:nvSpPr>
          <p:cNvPr id="13" name="Zástupný symbol pro text 12"/>
          <p:cNvSpPr>
            <a:spLocks noGrp="1"/>
          </p:cNvSpPr>
          <p:nvPr>
            <p:ph type="body" sz="quarter" idx="13" hasCustomPrompt="1"/>
          </p:nvPr>
        </p:nvSpPr>
        <p:spPr>
          <a:xfrm>
            <a:off x="1511299" y="40896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a:t>Kliknutím vložíte jméno</a:t>
            </a:r>
          </a:p>
        </p:txBody>
      </p:sp>
      <p:sp>
        <p:nvSpPr>
          <p:cNvPr id="15" name="Zástupný symbol pro text 14"/>
          <p:cNvSpPr>
            <a:spLocks noGrp="1"/>
          </p:cNvSpPr>
          <p:nvPr>
            <p:ph type="body" sz="quarter" idx="14" hasCustomPrompt="1"/>
          </p:nvPr>
        </p:nvSpPr>
        <p:spPr>
          <a:xfrm>
            <a:off x="1512000" y="48852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a:t>Kliknutím vložíte datum a místo</a:t>
            </a:r>
          </a:p>
        </p:txBody>
      </p:sp>
      <p:sp>
        <p:nvSpPr>
          <p:cNvPr id="5"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a:t>Kliknutím na ikonu přidáte obrázek.</a:t>
            </a:r>
          </a:p>
        </p:txBody>
      </p:sp>
      <p:sp>
        <p:nvSpPr>
          <p:cNvPr id="14" name="Zástupný symbol pro obrázek 4"/>
          <p:cNvSpPr>
            <a:spLocks noGrp="1" noChangeAspect="1"/>
          </p:cNvSpPr>
          <p:nvPr>
            <p:ph type="pic" sz="quarter" idx="16"/>
          </p:nvPr>
        </p:nvSpPr>
        <p:spPr>
          <a:xfrm>
            <a:off x="846000" y="4089600"/>
            <a:ext cx="540000" cy="540000"/>
          </a:xfrm>
        </p:spPr>
        <p:txBody>
          <a:bodyPr wrap="none" anchor="ctr" anchorCtr="1"/>
          <a:lstStyle>
            <a:lvl1pPr marL="0" indent="0">
              <a:buFontTx/>
              <a:buNone/>
              <a:defRPr sz="600"/>
            </a:lvl1pPr>
          </a:lstStyle>
          <a:p>
            <a:r>
              <a:rPr lang="cs-CZ" dirty="0"/>
              <a:t>Kliknutím na ikonu přidáte obrázek.</a:t>
            </a:r>
          </a:p>
        </p:txBody>
      </p:sp>
      <p:sp>
        <p:nvSpPr>
          <p:cNvPr id="16" name="Zástupný symbol pro obrázek 4"/>
          <p:cNvSpPr>
            <a:spLocks noGrp="1" noChangeAspect="1"/>
          </p:cNvSpPr>
          <p:nvPr>
            <p:ph type="pic" sz="quarter" idx="17"/>
          </p:nvPr>
        </p:nvSpPr>
        <p:spPr>
          <a:xfrm>
            <a:off x="846000" y="4885200"/>
            <a:ext cx="540000" cy="540000"/>
          </a:xfrm>
        </p:spPr>
        <p:txBody>
          <a:bodyPr wrap="none" anchor="ctr" anchorCtr="1"/>
          <a:lstStyle>
            <a:lvl1pPr marL="0" indent="0">
              <a:buFontTx/>
              <a:buNone/>
              <a:defRPr sz="600"/>
            </a:lvl1pPr>
          </a:lstStyle>
          <a:p>
            <a:r>
              <a:rPr lang="cs-CZ" dirty="0"/>
              <a:t>Kliknutím na ikonu přidáte obrázek.</a:t>
            </a:r>
          </a:p>
        </p:txBody>
      </p:sp>
      <p:sp>
        <p:nvSpPr>
          <p:cNvPr id="20" name="Obdélník 19"/>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2" name="Obrázek 1"/>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a:stretch/>
        </p:blipFill>
        <p:spPr>
          <a:xfrm>
            <a:off x="395536" y="202406"/>
            <a:ext cx="3952627" cy="792957"/>
          </a:xfrm>
          <a:prstGeom prst="rect">
            <a:avLst/>
          </a:prstGeom>
        </p:spPr>
      </p:pic>
      <p:cxnSp>
        <p:nvCxnSpPr>
          <p:cNvPr id="18" name="Přímá spojnice 17"/>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58818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abulka nebo graf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a:xfrm>
            <a:off x="540000" y="2412000"/>
            <a:ext cx="8064000" cy="3744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text 5"/>
          <p:cNvSpPr>
            <a:spLocks noGrp="1"/>
          </p:cNvSpPr>
          <p:nvPr>
            <p:ph type="body" sz="quarter" idx="13"/>
          </p:nvPr>
        </p:nvSpPr>
        <p:spPr>
          <a:xfrm>
            <a:off x="540000" y="1440000"/>
            <a:ext cx="8064000" cy="360000"/>
          </a:xfrm>
        </p:spPr>
        <p:txBody>
          <a:bodyPr/>
          <a:lstStyle>
            <a:lvl1pPr marL="0" indent="0">
              <a:buFontTx/>
              <a:buNone/>
              <a:defRPr b="1">
                <a:solidFill>
                  <a:schemeClr val="accent2"/>
                </a:solidFill>
              </a:defRPr>
            </a:lvl1pPr>
          </a:lstStyle>
          <a:p>
            <a:pPr lvl="0"/>
            <a:r>
              <a:rPr lang="cs-CZ"/>
              <a:t>Kliknutím lze upravit styly předlohy textu.</a:t>
            </a:r>
          </a:p>
        </p:txBody>
      </p:sp>
      <p:sp>
        <p:nvSpPr>
          <p:cNvPr id="8" name="Zástupný symbol pro text 5"/>
          <p:cNvSpPr>
            <a:spLocks noGrp="1"/>
          </p:cNvSpPr>
          <p:nvPr>
            <p:ph type="body" sz="quarter" idx="14"/>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a:t>Kliknutím lze upravit styly předlohy textu.</a:t>
            </a:r>
          </a:p>
        </p:txBody>
      </p:sp>
    </p:spTree>
    <p:extLst>
      <p:ext uri="{BB962C8B-B14F-4D97-AF65-F5344CB8AC3E}">
        <p14:creationId xmlns:p14="http://schemas.microsoft.com/office/powerpoint/2010/main" xmlns="" val="1479379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a:t>Kliknutím lze upravit styl.</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a:t>Kliknutím lze upravit styl předlohy.</a:t>
            </a:r>
          </a:p>
        </p:txBody>
      </p:sp>
      <p:sp>
        <p:nvSpPr>
          <p:cNvPr id="4" name="Rectangle 4"/>
          <p:cNvSpPr>
            <a:spLocks noGrp="1" noChangeArrowheads="1"/>
          </p:cNvSpPr>
          <p:nvPr>
            <p:ph type="dt" sz="half" idx="10"/>
          </p:nvPr>
        </p:nvSpPr>
        <p:spPr>
          <a:ln/>
        </p:spPr>
        <p:txBody>
          <a:bodyPr/>
          <a:lstStyle>
            <a:lvl1pPr>
              <a:defRPr/>
            </a:lvl1pPr>
          </a:lstStyle>
          <a:p>
            <a:pPr>
              <a:defRPr/>
            </a:pPr>
            <a:fld id="{CA03926C-A75F-451F-BF1A-A50252FF36C3}" type="datetimeFigureOut">
              <a:rPr lang="cs-CZ"/>
              <a:pPr>
                <a:defRPr/>
              </a:pPr>
              <a:t>5.1.2018</a:t>
            </a:fld>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7DFC8E2B-90E5-49AA-BD61-10BC7CA3BE8F}" type="slidenum">
              <a:rPr lang="cs-CZ"/>
              <a:pPr>
                <a:defRPr/>
              </a:pPr>
              <a:t>‹#›</a:t>
            </a:fld>
            <a:endParaRPr lang="cs-CZ"/>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Jeden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xmlns="" val="1812855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a:xfrm>
            <a:off x="540000" y="1800000"/>
            <a:ext cx="3960000" cy="43200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symbol pro obsah 2"/>
          <p:cNvSpPr>
            <a:spLocks noGrp="1"/>
          </p:cNvSpPr>
          <p:nvPr>
            <p:ph idx="10"/>
          </p:nvPr>
        </p:nvSpPr>
        <p:spPr>
          <a:xfrm>
            <a:off x="4644000" y="1800000"/>
            <a:ext cx="3960000" cy="43200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xmlns="" val="1413621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va obsahy nad sebou">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a:xfrm>
            <a:off x="540000" y="1800000"/>
            <a:ext cx="8064000" cy="20880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2"/>
          <p:cNvSpPr>
            <a:spLocks noGrp="1"/>
          </p:cNvSpPr>
          <p:nvPr>
            <p:ph idx="10"/>
          </p:nvPr>
        </p:nvSpPr>
        <p:spPr>
          <a:xfrm>
            <a:off x="540000" y="4032000"/>
            <a:ext cx="8064000" cy="20880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xmlns="" val="69302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abulka nebo graf">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4" name="Zástupný symbol pro obsah 2"/>
          <p:cNvSpPr>
            <a:spLocks noGrp="1"/>
          </p:cNvSpPr>
          <p:nvPr>
            <p:ph idx="10"/>
          </p:nvPr>
        </p:nvSpPr>
        <p:spPr>
          <a:xfrm>
            <a:off x="540000" y="2412000"/>
            <a:ext cx="8064000" cy="37440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text 5"/>
          <p:cNvSpPr>
            <a:spLocks noGrp="1"/>
          </p:cNvSpPr>
          <p:nvPr>
            <p:ph type="body" sz="quarter" idx="11"/>
          </p:nvPr>
        </p:nvSpPr>
        <p:spPr>
          <a:xfrm>
            <a:off x="540000" y="1440000"/>
            <a:ext cx="8064000" cy="360000"/>
          </a:xfrm>
        </p:spPr>
        <p:txBody>
          <a:bodyPr/>
          <a:lstStyle>
            <a:lvl1pPr marL="0" indent="0">
              <a:buFontTx/>
              <a:buNone/>
              <a:defRPr b="1">
                <a:solidFill>
                  <a:schemeClr val="accent2"/>
                </a:solidFill>
              </a:defRPr>
            </a:lvl1pPr>
          </a:lstStyle>
          <a:p>
            <a:pPr lvl="0"/>
            <a:r>
              <a:rPr lang="cs-CZ"/>
              <a:t>Kliknutím lze upravit styly předlohy textu.</a:t>
            </a:r>
          </a:p>
        </p:txBody>
      </p:sp>
      <p:sp>
        <p:nvSpPr>
          <p:cNvPr id="7" name="Zástupný symbol pro text 5"/>
          <p:cNvSpPr>
            <a:spLocks noGrp="1"/>
          </p:cNvSpPr>
          <p:nvPr>
            <p:ph type="body" sz="quarter" idx="12"/>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a:t>Kliknutím lze upravit styly předlohy textu.</a:t>
            </a:r>
          </a:p>
        </p:txBody>
      </p:sp>
      <p:sp>
        <p:nvSpPr>
          <p:cNvPr id="3" name="Zástupný symbol pro datum 2"/>
          <p:cNvSpPr>
            <a:spLocks noGrp="1"/>
          </p:cNvSpPr>
          <p:nvPr>
            <p:ph type="dt" sz="half" idx="13"/>
          </p:nvPr>
        </p:nvSpPr>
        <p:spPr/>
        <p:txBody>
          <a:bodyPr/>
          <a:lstStyle/>
          <a:p>
            <a:endParaRPr lang="cs-CZ" dirty="0"/>
          </a:p>
        </p:txBody>
      </p:sp>
      <p:sp>
        <p:nvSpPr>
          <p:cNvPr id="5" name="Zástupný symbol pro zápatí 4"/>
          <p:cNvSpPr>
            <a:spLocks noGrp="1"/>
          </p:cNvSpPr>
          <p:nvPr>
            <p:ph type="ftr" sz="quarter" idx="14"/>
          </p:nvPr>
        </p:nvSpPr>
        <p:spPr/>
        <p:txBody>
          <a:bodyPr/>
          <a:lstStyle/>
          <a:p>
            <a:endParaRPr lang="cs-CZ" dirty="0"/>
          </a:p>
        </p:txBody>
      </p:sp>
      <p:sp>
        <p:nvSpPr>
          <p:cNvPr id="8" name="Zástupný symbol pro číslo snímku 7"/>
          <p:cNvSpPr>
            <a:spLocks noGrp="1"/>
          </p:cNvSpPr>
          <p:nvPr>
            <p:ph type="sldNum" sz="quarter" idx="15"/>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xmlns="" val="3449879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ředěl">
    <p:spTree>
      <p:nvGrpSpPr>
        <p:cNvPr id="1" name=""/>
        <p:cNvGrpSpPr/>
        <p:nvPr/>
      </p:nvGrpSpPr>
      <p:grpSpPr>
        <a:xfrm>
          <a:off x="0" y="0"/>
          <a:ext cx="0" cy="0"/>
          <a:chOff x="0" y="0"/>
          <a:chExt cx="0" cy="0"/>
        </a:xfrm>
      </p:grpSpPr>
      <p:sp>
        <p:nvSpPr>
          <p:cNvPr id="10" name="Obdélník 9"/>
          <p:cNvSpPr/>
          <p:nvPr userDrawn="1"/>
        </p:nvSpPr>
        <p:spPr>
          <a:xfrm>
            <a:off x="0" y="0"/>
            <a:ext cx="9144000" cy="67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3240000"/>
          </a:xfrm>
        </p:spPr>
        <p:txBody>
          <a:bodyPr anchor="t" anchorCtr="0"/>
          <a:lstStyle>
            <a:lvl1pPr>
              <a:defRPr sz="4000">
                <a:solidFill>
                  <a:schemeClr val="accent1"/>
                </a:solidFill>
              </a:defRPr>
            </a:lvl1pPr>
          </a:lstStyle>
          <a:p>
            <a:r>
              <a:rPr lang="cs-CZ"/>
              <a:t>Kliknutím lze upravit styl.</a:t>
            </a:r>
            <a:endParaRPr lang="cs-CZ" dirty="0"/>
          </a:p>
        </p:txBody>
      </p:sp>
      <p:sp>
        <p:nvSpPr>
          <p:cNvPr id="9"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a:t>Kliknutím na ikonu přidáte obrázek.</a:t>
            </a:r>
          </a:p>
        </p:txBody>
      </p:sp>
      <p:sp>
        <p:nvSpPr>
          <p:cNvPr id="7" name="Obdélník 6"/>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8" name="Obrázek 7"/>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a:stretch/>
        </p:blipFill>
        <p:spPr>
          <a:xfrm>
            <a:off x="395536" y="202406"/>
            <a:ext cx="3952627" cy="792957"/>
          </a:xfrm>
          <a:prstGeom prst="rect">
            <a:avLst/>
          </a:prstGeom>
        </p:spPr>
      </p:pic>
      <p:cxnSp>
        <p:nvCxnSpPr>
          <p:cNvPr id="12" name="Přímá spojnice 11"/>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235253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Jeden obsah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xmlns="" val="1453853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va obsahy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a:xfrm>
            <a:off x="540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obsah 2"/>
          <p:cNvSpPr>
            <a:spLocks noGrp="1"/>
          </p:cNvSpPr>
          <p:nvPr>
            <p:ph idx="13"/>
          </p:nvPr>
        </p:nvSpPr>
        <p:spPr>
          <a:xfrm>
            <a:off x="4644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xmlns="" val="2901346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va obsahy nad sebou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a:xfrm>
            <a:off x="540000" y="1800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8" name="Zástupný symbol pro obsah 2"/>
          <p:cNvSpPr>
            <a:spLocks noGrp="1"/>
          </p:cNvSpPr>
          <p:nvPr>
            <p:ph idx="13"/>
          </p:nvPr>
        </p:nvSpPr>
        <p:spPr>
          <a:xfrm>
            <a:off x="540000" y="4032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xmlns="" val="2861415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Obdélník 14"/>
          <p:cNvSpPr/>
          <p:nvPr/>
        </p:nvSpPr>
        <p:spPr>
          <a:xfrm>
            <a:off x="0" y="1080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schemeClr val="tx2"/>
              </a:solidFill>
            </a:endParaRPr>
          </a:p>
        </p:txBody>
      </p:sp>
      <p:sp>
        <p:nvSpPr>
          <p:cNvPr id="7" name="Obdélník 6"/>
          <p:cNvSpPr/>
          <p:nvPr/>
        </p:nvSpPr>
        <p:spPr>
          <a:xfrm>
            <a:off x="0" y="0"/>
            <a:ext cx="9144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2" name="Zástupný symbol pro nadpis 1"/>
          <p:cNvSpPr>
            <a:spLocks noGrp="1"/>
          </p:cNvSpPr>
          <p:nvPr>
            <p:ph type="title"/>
          </p:nvPr>
        </p:nvSpPr>
        <p:spPr>
          <a:xfrm>
            <a:off x="360000" y="0"/>
            <a:ext cx="8424000" cy="1080000"/>
          </a:xfrm>
          <a:prstGeom prst="rect">
            <a:avLst/>
          </a:prstGeom>
        </p:spPr>
        <p:txBody>
          <a:bodyPr vert="horz" lIns="36000" tIns="0" rIns="36000" bIns="0" rtlCol="0" anchor="ctr" anchorCtr="0">
            <a:noAutofit/>
          </a:bodyPr>
          <a:lstStyle/>
          <a:p>
            <a:r>
              <a:rPr lang="cs-CZ" dirty="0"/>
              <a:t>Kliknutím lze upravit styl.</a:t>
            </a:r>
          </a:p>
        </p:txBody>
      </p:sp>
      <p:sp>
        <p:nvSpPr>
          <p:cNvPr id="3" name="Zástupný symbol pro text 2"/>
          <p:cNvSpPr>
            <a:spLocks noGrp="1"/>
          </p:cNvSpPr>
          <p:nvPr>
            <p:ph type="body" idx="1"/>
          </p:nvPr>
        </p:nvSpPr>
        <p:spPr>
          <a:xfrm>
            <a:off x="540000" y="1800000"/>
            <a:ext cx="8064000" cy="4320000"/>
          </a:xfrm>
          <a:prstGeom prst="rect">
            <a:avLst/>
          </a:prstGeom>
        </p:spPr>
        <p:txBody>
          <a:bodyPr vert="horz" lIns="0" tIns="0" rIns="0" bIns="0" rtlCol="0">
            <a:noAutofit/>
          </a:bodyPr>
          <a:lstStyle/>
          <a:p>
            <a:pPr lvl="0"/>
            <a:r>
              <a:rPr lang="cs-CZ" dirty="0"/>
              <a:t>Kliknutím lze upravit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Zástupný symbol pro datum 3"/>
          <p:cNvSpPr>
            <a:spLocks noGrp="1"/>
          </p:cNvSpPr>
          <p:nvPr>
            <p:ph type="dt" sz="half" idx="2"/>
          </p:nvPr>
        </p:nvSpPr>
        <p:spPr>
          <a:xfrm>
            <a:off x="540000" y="6516000"/>
            <a:ext cx="1116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5" name="Zástupný symbol pro zápatí 4"/>
          <p:cNvSpPr>
            <a:spLocks noGrp="1"/>
          </p:cNvSpPr>
          <p:nvPr>
            <p:ph type="ftr" sz="quarter" idx="3"/>
          </p:nvPr>
        </p:nvSpPr>
        <p:spPr>
          <a:xfrm>
            <a:off x="1692000" y="6516000"/>
            <a:ext cx="6912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6" name="Zástupný symbol pro číslo snímku 5"/>
          <p:cNvSpPr>
            <a:spLocks noGrp="1"/>
          </p:cNvSpPr>
          <p:nvPr>
            <p:ph type="sldNum" sz="quarter" idx="4"/>
          </p:nvPr>
        </p:nvSpPr>
        <p:spPr>
          <a:xfrm>
            <a:off x="8640000" y="6516000"/>
            <a:ext cx="468000" cy="180000"/>
          </a:xfrm>
          <a:prstGeom prst="rect">
            <a:avLst/>
          </a:prstGeom>
        </p:spPr>
        <p:txBody>
          <a:bodyPr vert="horz" lIns="0" tIns="0" rIns="0" bIns="0" rtlCol="0" anchor="ctr"/>
          <a:lstStyle>
            <a:lvl1pPr algn="ctr">
              <a:defRPr sz="1050" b="1">
                <a:solidFill>
                  <a:schemeClr val="tx1"/>
                </a:solidFill>
              </a:defRPr>
            </a:lvl1pPr>
          </a:lstStyle>
          <a:p>
            <a:fld id="{479BF083-4774-43B1-9AB0-5CC1AC5DD8EE}" type="slidenum">
              <a:rPr lang="cs-CZ" smtClean="0"/>
              <a:pPr/>
              <a:t>‹#›</a:t>
            </a:fld>
            <a:endParaRPr lang="cs-CZ" dirty="0"/>
          </a:p>
        </p:txBody>
      </p:sp>
      <p:sp>
        <p:nvSpPr>
          <p:cNvPr id="18" name="Obdélník 17"/>
          <p:cNvSpPr/>
          <p:nvPr/>
        </p:nvSpPr>
        <p:spPr>
          <a:xfrm>
            <a:off x="0" y="6732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Tree>
    <p:extLst>
      <p:ext uri="{BB962C8B-B14F-4D97-AF65-F5344CB8AC3E}">
        <p14:creationId xmlns:p14="http://schemas.microsoft.com/office/powerpoint/2010/main" xmlns="" val="14257727"/>
      </p:ext>
    </p:extLst>
  </p:cSld>
  <p:clrMap bg1="lt1" tx1="dk1" bg2="lt2" tx2="dk2" accent1="accent1" accent2="accent2" accent3="accent3" accent4="accent4" accent5="accent5" accent6="accent6" hlink="hlink" folHlink="folHlink"/>
  <p:sldLayoutIdLst>
    <p:sldLayoutId id="2147483672" r:id="rId1"/>
    <p:sldLayoutId id="2147483675" r:id="rId2"/>
    <p:sldLayoutId id="2147483676" r:id="rId3"/>
    <p:sldLayoutId id="2147483677" r:id="rId4"/>
    <p:sldLayoutId id="2147483678" r:id="rId5"/>
    <p:sldLayoutId id="2147483673"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100000"/>
        </a:lnSpc>
        <a:spcBef>
          <a:spcPct val="0"/>
        </a:spcBef>
        <a:buNone/>
        <a:defRPr sz="3200" b="1" kern="0" cap="all" baseline="0">
          <a:solidFill>
            <a:schemeClr val="tx2"/>
          </a:solidFill>
          <a:latin typeface="+mj-lt"/>
          <a:ea typeface="+mj-ea"/>
          <a:cs typeface="+mj-cs"/>
        </a:defRPr>
      </a:lvl1pPr>
    </p:titleStyle>
    <p:body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hyperlink" Target="http://www.pobeskydi.cz/" TargetMode="External"/><Relationship Id="rId2" Type="http://schemas.openxmlformats.org/officeDocument/2006/relationships/hyperlink" Target="mailto:novakova@pobeskydi.cz" TargetMode="External"/><Relationship Id="rId1" Type="http://schemas.openxmlformats.org/officeDocument/2006/relationships/slideLayout" Target="../slideLayouts/slideLayout1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Nadpis 4"/>
          <p:cNvSpPr>
            <a:spLocks noGrp="1"/>
          </p:cNvSpPr>
          <p:nvPr>
            <p:ph type="title"/>
          </p:nvPr>
        </p:nvSpPr>
        <p:spPr>
          <a:xfrm>
            <a:off x="0" y="2492896"/>
            <a:ext cx="9144000" cy="648072"/>
          </a:xfrm>
        </p:spPr>
        <p:txBody>
          <a:bodyPr/>
          <a:lstStyle/>
          <a:p>
            <a:pPr algn="ctr"/>
            <a:r>
              <a:rPr lang="cs-CZ" dirty="0"/>
              <a:t>Seminář pro žadatele</a:t>
            </a:r>
          </a:p>
        </p:txBody>
      </p:sp>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pic>
        <p:nvPicPr>
          <p:cNvPr id="1026" name="Picture 2" descr="C:\Users\Notebook1\Desktop\hlavička sociální.jpg"/>
          <p:cNvPicPr>
            <a:picLocks noChangeAspect="1" noChangeArrowheads="1"/>
          </p:cNvPicPr>
          <p:nvPr/>
        </p:nvPicPr>
        <p:blipFill>
          <a:blip r:embed="rId2" cstate="print"/>
          <a:srcRect/>
          <a:stretch>
            <a:fillRect/>
          </a:stretch>
        </p:blipFill>
        <p:spPr bwMode="auto">
          <a:xfrm>
            <a:off x="0" y="287509"/>
            <a:ext cx="9144000" cy="1341291"/>
          </a:xfrm>
          <a:prstGeom prst="rect">
            <a:avLst/>
          </a:prstGeom>
          <a:noFill/>
        </p:spPr>
      </p:pic>
      <p:pic>
        <p:nvPicPr>
          <p:cNvPr id="2" name="Picture 2" descr="D:\Dokumenty - Nováková\CLLD_animace_další\Grafický styl projektu CLLD\logo_EU_4_radky_RGB.jpg"/>
          <p:cNvPicPr>
            <a:picLocks noChangeAspect="1" noChangeArrowheads="1"/>
          </p:cNvPicPr>
          <p:nvPr/>
        </p:nvPicPr>
        <p:blipFill>
          <a:blip r:embed="rId3" cstate="print"/>
          <a:srcRect/>
          <a:stretch>
            <a:fillRect/>
          </a:stretch>
        </p:blipFill>
        <p:spPr bwMode="auto">
          <a:xfrm>
            <a:off x="1609197" y="5417789"/>
            <a:ext cx="6203163" cy="1035547"/>
          </a:xfrm>
          <a:prstGeom prst="rect">
            <a:avLst/>
          </a:prstGeom>
          <a:noFill/>
        </p:spPr>
      </p:pic>
      <p:sp>
        <p:nvSpPr>
          <p:cNvPr id="8" name="Nadpis 4"/>
          <p:cNvSpPr txBox="1">
            <a:spLocks/>
          </p:cNvSpPr>
          <p:nvPr/>
        </p:nvSpPr>
        <p:spPr>
          <a:xfrm>
            <a:off x="1578430" y="3227175"/>
            <a:ext cx="6264696" cy="648072"/>
          </a:xfrm>
          <a:prstGeom prst="rect">
            <a:avLst/>
          </a:prstGeom>
        </p:spPr>
        <p:txBody>
          <a:bodyPr vert="horz" lIns="36000" tIns="0" rIns="36000" bIns="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cs-CZ" sz="2400" b="1" kern="0" dirty="0">
                <a:solidFill>
                  <a:schemeClr val="accent1"/>
                </a:solidFill>
                <a:ea typeface="+mj-ea"/>
                <a:cs typeface="+mj-cs"/>
              </a:rPr>
              <a:t>v</a:t>
            </a:r>
            <a:r>
              <a:rPr lang="cs-CZ" sz="2400" b="1" kern="0" noProof="0" dirty="0">
                <a:solidFill>
                  <a:schemeClr val="accent1"/>
                </a:solidFill>
                <a:ea typeface="+mj-ea"/>
                <a:cs typeface="+mj-cs"/>
              </a:rPr>
              <a:t> rámci výzvy MAS Pobeskydí – </a:t>
            </a:r>
            <a:r>
              <a:rPr lang="cs-CZ" sz="2400" b="1" kern="0" noProof="0" dirty="0" smtClean="0">
                <a:solidFill>
                  <a:schemeClr val="accent1"/>
                </a:solidFill>
                <a:ea typeface="+mj-ea"/>
                <a:cs typeface="+mj-cs"/>
              </a:rPr>
              <a:t>Slaďování rodinného a profesního života </a:t>
            </a:r>
            <a:r>
              <a:rPr lang="cs-CZ" sz="2400" b="1" kern="0" noProof="0" dirty="0" smtClean="0">
                <a:solidFill>
                  <a:schemeClr val="accent1"/>
                </a:solidFill>
                <a:ea typeface="+mj-ea"/>
                <a:cs typeface="+mj-cs"/>
              </a:rPr>
              <a:t>(I</a:t>
            </a:r>
            <a:r>
              <a:rPr lang="cs-CZ" sz="2400" b="1" kern="0" noProof="0" dirty="0">
                <a:solidFill>
                  <a:schemeClr val="accent1"/>
                </a:solidFill>
                <a:ea typeface="+mj-ea"/>
                <a:cs typeface="+mj-cs"/>
              </a:rPr>
              <a: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cs-CZ" sz="2400" b="1" i="0" u="none" strike="noStrike" kern="0" spc="0" normalizeH="0" dirty="0">
              <a:ln>
                <a:noFill/>
              </a:ln>
              <a:solidFill>
                <a:schemeClr val="accent1"/>
              </a:solidFill>
              <a:effectLst/>
              <a:uLnTx/>
              <a:uFillTx/>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cs-CZ" sz="2400" b="1" kern="0" dirty="0" smtClean="0">
                <a:solidFill>
                  <a:schemeClr val="accent1"/>
                </a:solidFill>
                <a:ea typeface="+mj-ea"/>
                <a:cs typeface="+mj-cs"/>
              </a:rPr>
              <a:t>8</a:t>
            </a:r>
            <a:r>
              <a:rPr lang="cs-CZ" sz="2400" b="1" kern="0" noProof="0" dirty="0" smtClean="0">
                <a:solidFill>
                  <a:schemeClr val="accent1"/>
                </a:solidFill>
                <a:ea typeface="+mj-ea"/>
                <a:cs typeface="+mj-cs"/>
              </a:rPr>
              <a:t>. 1. 2018, </a:t>
            </a:r>
            <a:r>
              <a:rPr lang="cs-CZ" sz="2400" b="1" kern="0" noProof="0" dirty="0">
                <a:solidFill>
                  <a:schemeClr val="accent1"/>
                </a:solidFill>
                <a:ea typeface="+mj-ea"/>
                <a:cs typeface="+mj-cs"/>
              </a:rPr>
              <a:t>Třanovice</a:t>
            </a:r>
            <a:endParaRPr kumimoji="0" lang="cs-CZ" sz="2400" b="1" i="0" u="none" strike="noStrike" kern="0" spc="0" normalizeH="0" noProof="0" dirty="0">
              <a:ln>
                <a:noFill/>
              </a:ln>
              <a:solidFill>
                <a:schemeClr val="accent1"/>
              </a:solidFill>
              <a:effectLst/>
              <a:uLnTx/>
              <a:uFillTx/>
              <a:ea typeface="+mj-ea"/>
              <a:cs typeface="+mj-cs"/>
            </a:endParaRPr>
          </a:p>
        </p:txBody>
      </p:sp>
    </p:spTree>
    <p:extLst>
      <p:ext uri="{BB962C8B-B14F-4D97-AF65-F5344CB8AC3E}">
        <p14:creationId xmlns:p14="http://schemas.microsoft.com/office/powerpoint/2010/main" xmlns="" val="37520245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44744"/>
            <a:ext cx="8424000" cy="1080000"/>
          </a:xfrm>
        </p:spPr>
        <p:txBody>
          <a:bodyPr/>
          <a:lstStyle/>
          <a:p>
            <a:r>
              <a:rPr lang="cs-CZ" dirty="0"/>
              <a:t>Vymezení Oprávněných Partnerů</a:t>
            </a:r>
          </a:p>
        </p:txBody>
      </p:sp>
      <p:sp>
        <p:nvSpPr>
          <p:cNvPr id="3" name="Zástupný symbol pro obsah 2"/>
          <p:cNvSpPr>
            <a:spLocks noGrp="1"/>
          </p:cNvSpPr>
          <p:nvPr>
            <p:ph idx="1"/>
          </p:nvPr>
        </p:nvSpPr>
        <p:spPr/>
        <p:txBody>
          <a:bodyPr/>
          <a:lstStyle/>
          <a:p>
            <a:r>
              <a:rPr lang="cs-CZ" dirty="0"/>
              <a:t>Partneři s finančním příspěvkem</a:t>
            </a:r>
          </a:p>
          <a:p>
            <a:pPr lvl="1"/>
            <a:r>
              <a:rPr lang="cs-CZ" dirty="0"/>
              <a:t>Omezení specifikovaná u územně samosprávních celků, příspěvkových organizací a jiné zřizované organizace (viz </a:t>
            </a:r>
            <a:r>
              <a:rPr lang="cs-CZ" dirty="0" smtClean="0"/>
              <a:t>dále)</a:t>
            </a:r>
            <a:endParaRPr lang="cs-CZ" dirty="0"/>
          </a:p>
          <a:p>
            <a:r>
              <a:rPr lang="cs-CZ" dirty="0"/>
              <a:t>Partneři bez finančního příspěvku</a:t>
            </a:r>
          </a:p>
          <a:p>
            <a:pPr lvl="1"/>
            <a:r>
              <a:rPr lang="cs-CZ" dirty="0"/>
              <a:t>Podílí se na realizaci věcných aktivit projektu, není mu poskytován žádný finanční příspěvek za účast při realizaci </a:t>
            </a:r>
            <a:r>
              <a:rPr lang="cs-CZ" dirty="0" smtClean="0"/>
              <a:t>projektu</a:t>
            </a:r>
            <a:endParaRPr lang="cs-CZ" dirty="0"/>
          </a:p>
          <a:p>
            <a:r>
              <a:rPr lang="cs-CZ" dirty="0"/>
              <a:t>Partnerem </a:t>
            </a:r>
            <a:r>
              <a:rPr lang="cs-CZ" b="1" dirty="0"/>
              <a:t>není subjekt </a:t>
            </a:r>
            <a:r>
              <a:rPr lang="cs-CZ" dirty="0"/>
              <a:t>v dodavatelském či odběratelském vztahu k příjemci </a:t>
            </a:r>
            <a:r>
              <a:rPr lang="cs-CZ" dirty="0" smtClean="0"/>
              <a:t>dotace</a:t>
            </a:r>
          </a:p>
          <a:p>
            <a:r>
              <a:rPr lang="cs-CZ" dirty="0" smtClean="0"/>
              <a:t>Partnerem nesmí být organizátoři příměstských táborů – jedná se o dodavatelé</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10</a:t>
            </a:fld>
            <a:endParaRPr lang="cs-CZ" dirty="0"/>
          </a:p>
        </p:txBody>
      </p:sp>
    </p:spTree>
    <p:extLst>
      <p:ext uri="{BB962C8B-B14F-4D97-AF65-F5344CB8AC3E}">
        <p14:creationId xmlns:p14="http://schemas.microsoft.com/office/powerpoint/2010/main" xmlns="" val="280614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44744"/>
            <a:ext cx="8424000" cy="1080000"/>
          </a:xfrm>
        </p:spPr>
        <p:txBody>
          <a:bodyPr/>
          <a:lstStyle/>
          <a:p>
            <a:r>
              <a:rPr lang="cs-CZ" dirty="0"/>
              <a:t>Vymezení Oprávněných </a:t>
            </a:r>
            <a:r>
              <a:rPr lang="cs-CZ" dirty="0" smtClean="0"/>
              <a:t>Partnerů</a:t>
            </a:r>
            <a:br>
              <a:rPr lang="cs-CZ" dirty="0" smtClean="0"/>
            </a:br>
            <a:r>
              <a:rPr lang="cs-CZ" sz="2000" dirty="0"/>
              <a:t>Omezení pro partnerství u územně samosprávných celků a jimi zřizovaných </a:t>
            </a:r>
            <a:r>
              <a:rPr lang="cs-CZ" sz="2000" dirty="0" err="1" smtClean="0"/>
              <a:t>org</a:t>
            </a:r>
            <a:r>
              <a:rPr lang="cs-CZ" sz="2000" dirty="0" smtClean="0"/>
              <a:t>. (obecná část pravidel)</a:t>
            </a:r>
            <a:endParaRPr lang="cs-CZ" sz="2000" dirty="0"/>
          </a:p>
        </p:txBody>
      </p:sp>
      <p:sp>
        <p:nvSpPr>
          <p:cNvPr id="3" name="Zástupný symbol pro obsah 2"/>
          <p:cNvSpPr>
            <a:spLocks noGrp="1"/>
          </p:cNvSpPr>
          <p:nvPr>
            <p:ph idx="1"/>
          </p:nvPr>
        </p:nvSpPr>
        <p:spPr>
          <a:xfrm>
            <a:off x="467544" y="1772816"/>
            <a:ext cx="8064000" cy="4320000"/>
          </a:xfrm>
        </p:spPr>
        <p:txBody>
          <a:bodyPr/>
          <a:lstStyle/>
          <a:p>
            <a:r>
              <a:rPr lang="cs-CZ" sz="2000" dirty="0" smtClean="0"/>
              <a:t>Územní </a:t>
            </a:r>
            <a:r>
              <a:rPr lang="cs-CZ" sz="2000" dirty="0"/>
              <a:t>samosprávné celky a jimi zřizované organizace mohou být partnery s finančním příspěvkem pouze v projektech, </a:t>
            </a:r>
            <a:r>
              <a:rPr lang="cs-CZ" sz="2000" u="sng" dirty="0"/>
              <a:t>kde vzájemný vztah příjemce a daného partnera umožňuje poskytování prostředků z rozpočtu příjemce do rozpočtu partnera </a:t>
            </a:r>
            <a:r>
              <a:rPr lang="cs-CZ" sz="2000" dirty="0"/>
              <a:t>v souladu s platnými právními předpisy, zejména zákonem č. 250/2000 Sb., o rozpočtových pravidlech územních rozpočtů. </a:t>
            </a:r>
          </a:p>
          <a:p>
            <a:r>
              <a:rPr lang="cs-CZ" sz="2000" dirty="0" smtClean="0"/>
              <a:t>Příspěvková </a:t>
            </a:r>
            <a:r>
              <a:rPr lang="cs-CZ" sz="2000" dirty="0"/>
              <a:t>organizace územně samosprávného celku nemůže být partnerem s finančním příspěvkem, pokud by se nejednalo o předmět činnosti definovaný v její zřizovací listině. </a:t>
            </a:r>
          </a:p>
          <a:p>
            <a:r>
              <a:rPr lang="cs-CZ" sz="2000" dirty="0" smtClean="0"/>
              <a:t>Příspěvkové </a:t>
            </a:r>
            <a:r>
              <a:rPr lang="cs-CZ" sz="2000" dirty="0"/>
              <a:t>organizace územně samosprávného celku nemohou mít za partnera s finančním příspěvkem svého zřizovatele</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11</a:t>
            </a:fld>
            <a:endParaRPr lang="cs-CZ" dirty="0"/>
          </a:p>
        </p:txBody>
      </p:sp>
    </p:spTree>
    <p:extLst>
      <p:ext uri="{BB962C8B-B14F-4D97-AF65-F5344CB8AC3E}">
        <p14:creationId xmlns:p14="http://schemas.microsoft.com/office/powerpoint/2010/main" xmlns="" val="3357068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44744"/>
            <a:ext cx="8424000" cy="1080000"/>
          </a:xfrm>
        </p:spPr>
        <p:txBody>
          <a:bodyPr/>
          <a:lstStyle/>
          <a:p>
            <a:r>
              <a:rPr lang="cs-CZ" dirty="0" smtClean="0"/>
              <a:t>Veřejná podpora</a:t>
            </a:r>
            <a:endParaRPr lang="cs-CZ" dirty="0"/>
          </a:p>
        </p:txBody>
      </p:sp>
      <p:sp>
        <p:nvSpPr>
          <p:cNvPr id="3" name="Zástupný symbol pro obsah 2"/>
          <p:cNvSpPr>
            <a:spLocks noGrp="1"/>
          </p:cNvSpPr>
          <p:nvPr>
            <p:ph idx="1"/>
          </p:nvPr>
        </p:nvSpPr>
        <p:spPr/>
        <p:txBody>
          <a:bodyPr/>
          <a:lstStyle/>
          <a:p>
            <a:r>
              <a:rPr lang="cs-CZ" dirty="0" smtClean="0"/>
              <a:t>Dle obecných pravidel</a:t>
            </a:r>
          </a:p>
          <a:p>
            <a:r>
              <a:rPr lang="cs-CZ" dirty="0"/>
              <a:t>Vyhlašovatel nad rámec pravidel stanovených právními předpisy pro tuto výzvu stanovuje, že prostředky, jež budou naplňovat znaky veřejné podpory, budou příjemci podpory, jeho partnerům, či dalším </a:t>
            </a:r>
            <a:r>
              <a:rPr lang="cs-CZ" dirty="0" smtClean="0"/>
              <a:t>subjektům, </a:t>
            </a:r>
            <a:r>
              <a:rPr lang="cs-CZ" dirty="0"/>
              <a:t>poskytovány v režimu podpory </a:t>
            </a:r>
            <a:r>
              <a:rPr lang="cs-CZ" b="1" dirty="0"/>
              <a:t>de </a:t>
            </a:r>
            <a:r>
              <a:rPr lang="cs-CZ" b="1" dirty="0" err="1" smtClean="0"/>
              <a:t>minimis</a:t>
            </a:r>
            <a:r>
              <a:rPr lang="cs-CZ" dirty="0" smtClean="0"/>
              <a:t> </a:t>
            </a:r>
            <a:r>
              <a:rPr lang="cs-CZ" dirty="0" smtClean="0"/>
              <a:t>nebo v režimu příslušné kategorie blokové výjimky.</a:t>
            </a:r>
          </a:p>
          <a:p>
            <a:r>
              <a:rPr lang="cs-CZ" dirty="0" smtClean="0"/>
              <a:t>Nelze kombinovat více režimů veřejné podpory.</a:t>
            </a:r>
          </a:p>
          <a:p>
            <a:pPr>
              <a:buNone/>
            </a:pPr>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12</a:t>
            </a:fld>
            <a:endParaRPr lang="cs-CZ" dirty="0"/>
          </a:p>
        </p:txBody>
      </p:sp>
    </p:spTree>
    <p:extLst>
      <p:ext uri="{BB962C8B-B14F-4D97-AF65-F5344CB8AC3E}">
        <p14:creationId xmlns:p14="http://schemas.microsoft.com/office/powerpoint/2010/main" xmlns="" val="634209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Věcné zaměření - východiska</a:t>
            </a:r>
          </a:p>
        </p:txBody>
      </p:sp>
      <p:sp>
        <p:nvSpPr>
          <p:cNvPr id="3" name="Zástupný symbol pro obsah 2"/>
          <p:cNvSpPr>
            <a:spLocks noGrp="1"/>
          </p:cNvSpPr>
          <p:nvPr>
            <p:ph idx="1"/>
          </p:nvPr>
        </p:nvSpPr>
        <p:spPr/>
        <p:txBody>
          <a:bodyPr/>
          <a:lstStyle/>
          <a:p>
            <a:r>
              <a:rPr lang="cs-CZ" dirty="0"/>
              <a:t>Vychází ze Strategie komunitně vedeného místního rozvoje MAS Pobeskydí </a:t>
            </a:r>
            <a:endParaRPr lang="cs-CZ" dirty="0" smtClean="0"/>
          </a:p>
          <a:p>
            <a:r>
              <a:rPr lang="cs-CZ" dirty="0" smtClean="0"/>
              <a:t>Cílem je podpora slaďování rodinného a profesního života.</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13</a:t>
            </a:fld>
            <a:endParaRPr lang="cs-CZ"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Věcné zaměření  </a:t>
            </a:r>
            <a:r>
              <a:rPr lang="cs-CZ" dirty="0" smtClean="0"/>
              <a:t>- Aktivity</a:t>
            </a:r>
            <a:endParaRPr lang="cs-CZ" dirty="0"/>
          </a:p>
        </p:txBody>
      </p:sp>
      <p:sp>
        <p:nvSpPr>
          <p:cNvPr id="3" name="Zástupný symbol pro obsah 2"/>
          <p:cNvSpPr>
            <a:spLocks noGrp="1"/>
          </p:cNvSpPr>
          <p:nvPr>
            <p:ph idx="1"/>
          </p:nvPr>
        </p:nvSpPr>
        <p:spPr/>
        <p:txBody>
          <a:bodyPr/>
          <a:lstStyle/>
          <a:p>
            <a:r>
              <a:rPr lang="cs-CZ" dirty="0" smtClean="0"/>
              <a:t>Příměstské tábory</a:t>
            </a:r>
            <a:endParaRPr lang="cs-CZ" dirty="0"/>
          </a:p>
          <a:p>
            <a:r>
              <a:rPr lang="cs-CZ" dirty="0" smtClean="0"/>
              <a:t>Společná doprava dětí do/ze příměstského tábora (jako součást projektu na příměstské tábory)</a:t>
            </a:r>
            <a:endParaRPr lang="cs-CZ" dirty="0" smtClean="0"/>
          </a:p>
          <a:p>
            <a:r>
              <a:rPr lang="cs-CZ" sz="1800" dirty="0" smtClean="0"/>
              <a:t>Blíže </a:t>
            </a:r>
            <a:r>
              <a:rPr lang="cs-CZ" sz="1800" dirty="0" smtClean="0"/>
              <a:t>přílohy č. 3 výzvy </a:t>
            </a:r>
            <a:endParaRPr lang="cs-CZ" sz="1800" dirty="0"/>
          </a:p>
          <a:p>
            <a:endParaRPr lang="cs-CZ" dirty="0">
              <a:solidFill>
                <a:srgbClr val="FF0000"/>
              </a:solidFill>
            </a:endParaRP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14</a:t>
            </a:fld>
            <a:endParaRPr lang="cs-CZ"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Věcné zaměření  </a:t>
            </a:r>
            <a:r>
              <a:rPr lang="cs-CZ" dirty="0" smtClean="0"/>
              <a:t>- Aktivity</a:t>
            </a:r>
            <a:endParaRPr lang="cs-CZ" dirty="0"/>
          </a:p>
        </p:txBody>
      </p:sp>
      <p:sp>
        <p:nvSpPr>
          <p:cNvPr id="3" name="Zástupný symbol pro obsah 2"/>
          <p:cNvSpPr>
            <a:spLocks noGrp="1"/>
          </p:cNvSpPr>
          <p:nvPr>
            <p:ph idx="1"/>
          </p:nvPr>
        </p:nvSpPr>
        <p:spPr/>
        <p:txBody>
          <a:bodyPr/>
          <a:lstStyle/>
          <a:p>
            <a:r>
              <a:rPr lang="cs-CZ" dirty="0" smtClean="0"/>
              <a:t>Podpora pouze aktivit, které mají přímý dopad na cílové skupiny, tj. aktivita zaměřené na přímou práci s cílovou skupinou tj. zajištění služeb pro cílovou skupinu.</a:t>
            </a:r>
          </a:p>
          <a:p>
            <a:r>
              <a:rPr lang="cs-CZ" dirty="0" smtClean="0"/>
              <a:t>Z popisu projektu musí být zřejmé, které činnosti spadají do dané aktivity a stejně tak musí být náklady na jednotlivé typy aktivit odděleny v rozpočtu projektu</a:t>
            </a:r>
          </a:p>
          <a:p>
            <a:r>
              <a:rPr lang="cs-CZ" dirty="0" smtClean="0"/>
              <a:t>Animační akce (jednorázové zábavné či výchovné akce pro děti) zaměřené na rozvoj kompetencí dětí v oblastech, které přispívají k naplňování principu strategie CLLD zaměstnanost, udržitelný rozvoj, rodina</a:t>
            </a:r>
          </a:p>
          <a:p>
            <a:r>
              <a:rPr lang="cs-CZ" dirty="0" smtClean="0"/>
              <a:t>Doporučení 10 dětí na osobu; min. 2 osoby na turnus/skupinu dětí; 1 animační akce za turnus/týden</a:t>
            </a:r>
          </a:p>
          <a:p>
            <a:pPr>
              <a:buNone/>
            </a:pPr>
            <a:endParaRPr lang="cs-CZ" dirty="0"/>
          </a:p>
          <a:p>
            <a:endParaRPr lang="cs-CZ" dirty="0">
              <a:solidFill>
                <a:srgbClr val="FF0000"/>
              </a:solidFill>
            </a:endParaRP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15</a:t>
            </a:fld>
            <a:endParaRPr lang="cs-C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Věcné zaměření  </a:t>
            </a:r>
            <a:r>
              <a:rPr lang="cs-CZ" dirty="0" smtClean="0"/>
              <a:t>- nepodporuje</a:t>
            </a:r>
            <a:endParaRPr lang="cs-CZ" dirty="0"/>
          </a:p>
        </p:txBody>
      </p:sp>
      <p:sp>
        <p:nvSpPr>
          <p:cNvPr id="3" name="Zástupný symbol pro obsah 2"/>
          <p:cNvSpPr>
            <a:spLocks noGrp="1"/>
          </p:cNvSpPr>
          <p:nvPr>
            <p:ph idx="1"/>
          </p:nvPr>
        </p:nvSpPr>
        <p:spPr/>
        <p:txBody>
          <a:bodyPr/>
          <a:lstStyle/>
          <a:p>
            <a:r>
              <a:rPr lang="cs-CZ" dirty="0" smtClean="0">
                <a:solidFill>
                  <a:srgbClr val="FF0000"/>
                </a:solidFill>
              </a:rPr>
              <a:t>Nepodporované </a:t>
            </a:r>
            <a:r>
              <a:rPr lang="cs-CZ" dirty="0" smtClean="0">
                <a:solidFill>
                  <a:srgbClr val="FF0000"/>
                </a:solidFill>
              </a:rPr>
              <a:t>aktivity:</a:t>
            </a:r>
            <a:endParaRPr lang="cs-CZ" dirty="0"/>
          </a:p>
          <a:p>
            <a:pPr lvl="1"/>
            <a:r>
              <a:rPr lang="cs-CZ" dirty="0"/>
              <a:t>Volnočasové aktivity </a:t>
            </a:r>
          </a:p>
          <a:p>
            <a:pPr lvl="1"/>
            <a:r>
              <a:rPr lang="pl-PL" dirty="0" smtClean="0"/>
              <a:t>Lesní školky</a:t>
            </a:r>
            <a:endParaRPr lang="pl-PL" dirty="0" smtClean="0"/>
          </a:p>
          <a:p>
            <a:pPr lvl="1"/>
            <a:r>
              <a:rPr lang="cs-CZ" dirty="0" smtClean="0"/>
              <a:t>Provo</a:t>
            </a:r>
            <a:r>
              <a:rPr lang="cs-CZ" dirty="0" smtClean="0"/>
              <a:t>z mateřských a rodinných center</a:t>
            </a:r>
            <a:endParaRPr lang="cs-CZ" dirty="0"/>
          </a:p>
          <a:p>
            <a:pPr lvl="1"/>
            <a:r>
              <a:rPr lang="cs-CZ" dirty="0" smtClean="0"/>
              <a:t>Vzdělávání </a:t>
            </a:r>
            <a:r>
              <a:rPr lang="cs-CZ" dirty="0"/>
              <a:t>členů realizačního týmu </a:t>
            </a:r>
          </a:p>
          <a:p>
            <a:pPr lvl="1"/>
            <a:endParaRPr lang="cs-CZ" dirty="0">
              <a:solidFill>
                <a:srgbClr val="FF0000"/>
              </a:solidFill>
            </a:endParaRP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16</a:t>
            </a:fld>
            <a:endParaRPr lang="cs-CZ" dirty="0"/>
          </a:p>
        </p:txBody>
      </p:sp>
    </p:spTree>
    <p:extLst>
      <p:ext uri="{BB962C8B-B14F-4D97-AF65-F5344CB8AC3E}">
        <p14:creationId xmlns:p14="http://schemas.microsoft.com/office/powerpoint/2010/main" xmlns="" val="2802476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Cílové skupiny</a:t>
            </a:r>
          </a:p>
        </p:txBody>
      </p:sp>
      <p:sp>
        <p:nvSpPr>
          <p:cNvPr id="3" name="Zástupný symbol pro obsah 2"/>
          <p:cNvSpPr>
            <a:spLocks noGrp="1"/>
          </p:cNvSpPr>
          <p:nvPr>
            <p:ph idx="1"/>
          </p:nvPr>
        </p:nvSpPr>
        <p:spPr/>
        <p:txBody>
          <a:bodyPr/>
          <a:lstStyle/>
          <a:p>
            <a:r>
              <a:rPr lang="cs-CZ" dirty="0" smtClean="0">
                <a:solidFill>
                  <a:schemeClr val="tx2"/>
                </a:solidFill>
              </a:rPr>
              <a:t>Osoby pečující o malé děti (tj. osoby mladší 15 let)</a:t>
            </a:r>
            <a:r>
              <a:rPr lang="cs-CZ" dirty="0">
                <a:solidFill>
                  <a:schemeClr val="tx2"/>
                </a:solidFill>
              </a:rPr>
              <a:t>	</a:t>
            </a:r>
          </a:p>
          <a:p>
            <a:pPr lvl="1">
              <a:buNone/>
            </a:pPr>
            <a:endParaRPr lang="cs-CZ" dirty="0">
              <a:solidFill>
                <a:srgbClr val="FF0000"/>
              </a:solidFill>
            </a:endParaRPr>
          </a:p>
          <a:p>
            <a:pPr lvl="1">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17</a:t>
            </a:fld>
            <a:endParaRPr lang="cs-CZ" dirty="0"/>
          </a:p>
        </p:txBody>
      </p:sp>
    </p:spTree>
    <p:extLst>
      <p:ext uri="{BB962C8B-B14F-4D97-AF65-F5344CB8AC3E}">
        <p14:creationId xmlns:p14="http://schemas.microsoft.com/office/powerpoint/2010/main" xmlns="" val="1580732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INDIKÁTORY</a:t>
            </a:r>
            <a:r>
              <a:rPr lang="en-US" dirty="0"/>
              <a:t> – povinné k naplnění</a:t>
            </a:r>
            <a:endParaRPr lang="cs-CZ" dirty="0"/>
          </a:p>
        </p:txBody>
      </p:sp>
      <p:sp>
        <p:nvSpPr>
          <p:cNvPr id="3" name="Zástupný symbol pro obsah 2"/>
          <p:cNvSpPr>
            <a:spLocks noGrp="1"/>
          </p:cNvSpPr>
          <p:nvPr>
            <p:ph idx="1"/>
          </p:nvPr>
        </p:nvSpPr>
        <p:spPr/>
        <p:txBody>
          <a:bodyPr/>
          <a:lstStyle/>
          <a:p>
            <a:r>
              <a:rPr lang="cs-CZ" dirty="0"/>
              <a:t>60000 – Celkový počet účastníků (osoby, výstup)</a:t>
            </a:r>
          </a:p>
          <a:p>
            <a:pPr>
              <a:buNone/>
            </a:pPr>
            <a:r>
              <a:rPr lang="cs-CZ" dirty="0"/>
              <a:t>	</a:t>
            </a:r>
            <a:r>
              <a:rPr lang="cs-CZ" sz="2000" dirty="0"/>
              <a:t>Celkový počet osob/účastníků (zaměstnanců, pracovníků implementační struktury, osob cílových skupin apod.), které v rámci projektu získaly jakoukoliv formu podpory, bez ohledu na počet poskytnutých podpor. Každá podpořená osoba se v rámci projektu započítává pouze jednou bez ohledu na to, kolik podpor obdržela. Podpora je jakákoliv aktivita financovaná z rozpočtu projektu, ze které mají cílové skupiny prospěch, podpora může mít formu např. vzdělávacího nebo rekvalifikačního kurzu, stáže, odborné konzultace, poradenství, výcviku, školení, odborné praxe apod. </a:t>
            </a:r>
          </a:p>
          <a:p>
            <a:pPr>
              <a:buNone/>
            </a:pPr>
            <a:r>
              <a:rPr lang="cs-CZ" sz="2000" dirty="0" smtClean="0"/>
              <a:t>	</a:t>
            </a:r>
            <a:r>
              <a:rPr lang="cs-CZ" sz="2000" dirty="0" smtClean="0">
                <a:solidFill>
                  <a:srgbClr val="FF0000"/>
                </a:solidFill>
              </a:rPr>
              <a:t>(sankce při nesplnění cílových hodnot indikátorů viz kap. 18 obecné části pravidel)</a:t>
            </a:r>
            <a:r>
              <a:rPr lang="cs-CZ" sz="2000" dirty="0"/>
              <a:t>	</a:t>
            </a:r>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18</a:t>
            </a:fld>
            <a:endParaRPr lang="cs-CZ" dirty="0"/>
          </a:p>
        </p:txBody>
      </p:sp>
    </p:spTree>
    <p:extLst>
      <p:ext uri="{BB962C8B-B14F-4D97-AF65-F5344CB8AC3E}">
        <p14:creationId xmlns:p14="http://schemas.microsoft.com/office/powerpoint/2010/main" xmlns="" val="1580732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INDIKÁTORY</a:t>
            </a:r>
            <a:r>
              <a:rPr lang="en-US" dirty="0"/>
              <a:t> – povinné k naplnění</a:t>
            </a:r>
            <a:endParaRPr lang="cs-CZ" dirty="0"/>
          </a:p>
        </p:txBody>
      </p:sp>
      <p:sp>
        <p:nvSpPr>
          <p:cNvPr id="3" name="Zástupný symbol pro obsah 2"/>
          <p:cNvSpPr>
            <a:spLocks noGrp="1"/>
          </p:cNvSpPr>
          <p:nvPr>
            <p:ph idx="1"/>
          </p:nvPr>
        </p:nvSpPr>
        <p:spPr/>
        <p:txBody>
          <a:bodyPr/>
          <a:lstStyle/>
          <a:p>
            <a:r>
              <a:rPr lang="cs-CZ" dirty="0" smtClean="0"/>
              <a:t>5</a:t>
            </a:r>
            <a:r>
              <a:rPr lang="cs-CZ" dirty="0" smtClean="0"/>
              <a:t>0001 </a:t>
            </a:r>
            <a:r>
              <a:rPr lang="cs-CZ" dirty="0"/>
              <a:t>– </a:t>
            </a:r>
            <a:r>
              <a:rPr lang="cs-CZ" dirty="0" smtClean="0"/>
              <a:t>Kapacita podporovaných zařízení péče o děti nebo vzdělávacích zařízení (osoby</a:t>
            </a:r>
            <a:r>
              <a:rPr lang="cs-CZ" dirty="0"/>
              <a:t>, výstup)</a:t>
            </a:r>
          </a:p>
          <a:p>
            <a:pPr>
              <a:buNone/>
            </a:pPr>
            <a:r>
              <a:rPr lang="cs-CZ" dirty="0"/>
              <a:t>	</a:t>
            </a:r>
            <a:r>
              <a:rPr lang="cs-CZ" sz="2000" dirty="0" smtClean="0"/>
              <a:t>Počet uživatelů, kteří mohou využít nově vybudovaná nebo inovovaná dětská nebo vzdělávací zařízení, což představuje nové nebo renovované budovy nebo nové vybavení, dodávané projektem. „Uživatelé“ jsou děti, žáci nebo studenti (to znamená vzdělávané osoby), nikoliv učitelé, rodiče nebo jiní lidé, kteří mohou tyto budovy také využívat. Indikátor měří nominální kapacitu (počet možných uživatelů, který je obyčejně vyšší nebo rovný počtu skutečných uživatelů). </a:t>
            </a:r>
            <a:endParaRPr lang="cs-CZ" sz="2000" dirty="0"/>
          </a:p>
          <a:p>
            <a:pPr>
              <a:buNone/>
            </a:pPr>
            <a:r>
              <a:rPr lang="cs-CZ" sz="2000" dirty="0" smtClean="0"/>
              <a:t>	</a:t>
            </a:r>
            <a:r>
              <a:rPr lang="cs-CZ" sz="2000" dirty="0" smtClean="0">
                <a:solidFill>
                  <a:srgbClr val="FF0000"/>
                </a:solidFill>
              </a:rPr>
              <a:t>(sankce při nesplnění cílových hodnot indikátorů viz kap. 18 obecné části pravidel)</a:t>
            </a:r>
            <a:r>
              <a:rPr lang="cs-CZ" sz="2000" dirty="0"/>
              <a:t>	</a:t>
            </a:r>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19</a:t>
            </a:fld>
            <a:endParaRPr lang="cs-CZ" dirty="0"/>
          </a:p>
        </p:txBody>
      </p:sp>
    </p:spTree>
    <p:extLst>
      <p:ext uri="{BB962C8B-B14F-4D97-AF65-F5344CB8AC3E}">
        <p14:creationId xmlns:p14="http://schemas.microsoft.com/office/powerpoint/2010/main" xmlns="" val="1580732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program</a:t>
            </a:r>
          </a:p>
        </p:txBody>
      </p:sp>
      <p:sp>
        <p:nvSpPr>
          <p:cNvPr id="3" name="Zástupný symbol pro obsah 2"/>
          <p:cNvSpPr>
            <a:spLocks noGrp="1"/>
          </p:cNvSpPr>
          <p:nvPr>
            <p:ph idx="1"/>
          </p:nvPr>
        </p:nvSpPr>
        <p:spPr>
          <a:xfrm>
            <a:off x="395536" y="1268760"/>
            <a:ext cx="8568952" cy="5472608"/>
          </a:xfrm>
        </p:spPr>
        <p:txBody>
          <a:bodyPr/>
          <a:lstStyle/>
          <a:p>
            <a:r>
              <a:rPr lang="cs-CZ" dirty="0"/>
              <a:t>Podmínky výzvy a hodnocení žádostí</a:t>
            </a:r>
          </a:p>
          <a:p>
            <a:r>
              <a:rPr lang="pl-PL" dirty="0"/>
              <a:t>Žádost o podporu a její přílohy</a:t>
            </a:r>
          </a:p>
          <a:p>
            <a:r>
              <a:rPr lang="cs-CZ" dirty="0"/>
              <a:t>Způsobilé výdaje projektu a související</a:t>
            </a:r>
          </a:p>
          <a:p>
            <a:r>
              <a:rPr lang="cs-CZ" dirty="0"/>
              <a:t>Dotazy a konzultace</a:t>
            </a:r>
            <a:endParaRPr lang="cs-CZ" sz="2800" b="1" u="sng" dirty="0"/>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a:t>
            </a:fld>
            <a:endParaRPr lang="cs-CZ" dirty="0"/>
          </a:p>
        </p:txBody>
      </p:sp>
    </p:spTree>
    <p:extLst>
      <p:ext uri="{BB962C8B-B14F-4D97-AF65-F5344CB8AC3E}">
        <p14:creationId xmlns:p14="http://schemas.microsoft.com/office/powerpoint/2010/main" xmlns="" val="13493726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INDIKÁTORY</a:t>
            </a:r>
            <a:r>
              <a:rPr lang="en-US" dirty="0"/>
              <a:t> – povinně vykazované</a:t>
            </a:r>
            <a:endParaRPr lang="cs-CZ" dirty="0"/>
          </a:p>
        </p:txBody>
      </p:sp>
      <p:sp>
        <p:nvSpPr>
          <p:cNvPr id="3" name="Zástupný symbol pro obsah 2"/>
          <p:cNvSpPr>
            <a:spLocks noGrp="1"/>
          </p:cNvSpPr>
          <p:nvPr>
            <p:ph idx="1"/>
          </p:nvPr>
        </p:nvSpPr>
        <p:spPr>
          <a:xfrm>
            <a:off x="611560" y="1844824"/>
            <a:ext cx="8064000" cy="4320000"/>
          </a:xfrm>
        </p:spPr>
        <p:txBody>
          <a:bodyPr/>
          <a:lstStyle/>
          <a:p>
            <a:r>
              <a:rPr lang="en-US" dirty="0" smtClean="0"/>
              <a:t>6</a:t>
            </a:r>
            <a:r>
              <a:rPr lang="cs-CZ" dirty="0" smtClean="0"/>
              <a:t>2500 </a:t>
            </a:r>
            <a:r>
              <a:rPr lang="en-US" dirty="0" smtClean="0"/>
              <a:t>- </a:t>
            </a:r>
            <a:r>
              <a:rPr lang="cs-CZ" dirty="0"/>
              <a:t>Účastníci v procesu vzdělávání/odborné přípravy po ukončení své </a:t>
            </a:r>
            <a:r>
              <a:rPr lang="cs-CZ" dirty="0" smtClean="0"/>
              <a:t>účasti</a:t>
            </a:r>
          </a:p>
          <a:p>
            <a:r>
              <a:rPr lang="cs-CZ" dirty="0" smtClean="0"/>
              <a:t>62600 - </a:t>
            </a:r>
            <a:r>
              <a:rPr lang="cs-CZ" dirty="0"/>
              <a:t>Účastníci, kteří získali kvalifikaci po ukončení své účasti 	</a:t>
            </a:r>
          </a:p>
          <a:p>
            <a:r>
              <a:rPr lang="cs-CZ" dirty="0" smtClean="0"/>
              <a:t>62800 - </a:t>
            </a:r>
            <a:r>
              <a:rPr lang="cs-CZ" dirty="0"/>
              <a:t>Znevýhodnění účastníci, kteří po ukončení své účasti hledají zaměstnání, jsou v procesu vzdělávání/odborné přípravy, rozšiřují si kvalifikaci nebo jsou zaměstnaní, a to i OSVČ 	</a:t>
            </a:r>
          </a:p>
          <a:p>
            <a:pPr>
              <a:buNone/>
            </a:pPr>
            <a:r>
              <a:rPr lang="cs-CZ" sz="2000" dirty="0"/>
              <a:t>	</a:t>
            </a:r>
            <a:r>
              <a:rPr lang="en-US" sz="2000" dirty="0" smtClean="0">
                <a:solidFill>
                  <a:srgbClr val="FF0000"/>
                </a:solidFill>
              </a:rPr>
              <a:t>ŽADATEL </a:t>
            </a:r>
            <a:r>
              <a:rPr lang="en-US" sz="2000" dirty="0">
                <a:solidFill>
                  <a:srgbClr val="FF0000"/>
                </a:solidFill>
              </a:rPr>
              <a:t>UVÁDÍ CÍLOVOU HODNOTU 0</a:t>
            </a:r>
            <a:r>
              <a:rPr lang="en-US" sz="2000" dirty="0" smtClean="0">
                <a:solidFill>
                  <a:srgbClr val="FF0000"/>
                </a:solidFill>
              </a:rPr>
              <a:t>.</a:t>
            </a:r>
            <a:endParaRPr lang="cs-CZ" sz="2000" dirty="0" smtClean="0">
              <a:solidFill>
                <a:srgbClr val="FF0000"/>
              </a:solidFill>
            </a:endParaRPr>
          </a:p>
          <a:p>
            <a:pPr>
              <a:buNone/>
            </a:pPr>
            <a:r>
              <a:rPr lang="cs-CZ" sz="2000" dirty="0" smtClean="0"/>
              <a:t>	</a:t>
            </a:r>
            <a:r>
              <a:rPr lang="cs-CZ" sz="1600" dirty="0" smtClean="0"/>
              <a:t>Dosažené </a:t>
            </a:r>
            <a:r>
              <a:rPr lang="cs-CZ" sz="1600" dirty="0"/>
              <a:t>hodnoty </a:t>
            </a:r>
            <a:r>
              <a:rPr lang="cs-CZ" sz="1600" dirty="0" smtClean="0"/>
              <a:t>indikátorů budou </a:t>
            </a:r>
            <a:r>
              <a:rPr lang="cs-CZ" sz="1600" dirty="0"/>
              <a:t>příjemcem vykazovány prostřednictvím Zprávy o realizaci </a:t>
            </a:r>
            <a:r>
              <a:rPr lang="cs-CZ" sz="1600" dirty="0" smtClean="0"/>
              <a:t>projektu. Viz obecná část pravidel pro žadatele a příjemce </a:t>
            </a:r>
            <a:r>
              <a:rPr lang="cs-CZ" sz="1600" dirty="0"/>
              <a:t>v kapitole 18.</a:t>
            </a:r>
          </a:p>
          <a:p>
            <a:pPr>
              <a:buNone/>
            </a:pPr>
            <a:r>
              <a:rPr lang="cs-CZ" sz="2000" dirty="0"/>
              <a:t>	</a:t>
            </a:r>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20</a:t>
            </a:fld>
            <a:endParaRPr lang="cs-CZ" dirty="0"/>
          </a:p>
        </p:txBody>
      </p:sp>
    </p:spTree>
    <p:extLst>
      <p:ext uri="{BB962C8B-B14F-4D97-AF65-F5344CB8AC3E}">
        <p14:creationId xmlns:p14="http://schemas.microsoft.com/office/powerpoint/2010/main" xmlns="" val="6765945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INDIKÁTORY</a:t>
            </a:r>
            <a:r>
              <a:rPr lang="en-US" dirty="0"/>
              <a:t> – povinně vykazované</a:t>
            </a:r>
            <a:endParaRPr lang="cs-CZ" dirty="0"/>
          </a:p>
        </p:txBody>
      </p:sp>
      <p:sp>
        <p:nvSpPr>
          <p:cNvPr id="3" name="Zástupný symbol pro obsah 2"/>
          <p:cNvSpPr>
            <a:spLocks noGrp="1"/>
          </p:cNvSpPr>
          <p:nvPr>
            <p:ph idx="1"/>
          </p:nvPr>
        </p:nvSpPr>
        <p:spPr>
          <a:xfrm>
            <a:off x="611560" y="1844824"/>
            <a:ext cx="8064000" cy="4320000"/>
          </a:xfrm>
        </p:spPr>
        <p:txBody>
          <a:bodyPr/>
          <a:lstStyle/>
          <a:p>
            <a:r>
              <a:rPr lang="cs-CZ" dirty="0" smtClean="0"/>
              <a:t>50105 </a:t>
            </a:r>
            <a:r>
              <a:rPr lang="en-US" dirty="0" smtClean="0"/>
              <a:t>– </a:t>
            </a:r>
            <a:r>
              <a:rPr lang="cs-CZ" dirty="0" smtClean="0"/>
              <a:t>Počet zaměstnavatelů, kteří podporují flexibilní formy práce</a:t>
            </a:r>
            <a:endParaRPr lang="cs-CZ" dirty="0" smtClean="0"/>
          </a:p>
          <a:p>
            <a:r>
              <a:rPr lang="cs-CZ" dirty="0" smtClean="0"/>
              <a:t>50130 </a:t>
            </a:r>
            <a:r>
              <a:rPr lang="cs-CZ" dirty="0" smtClean="0"/>
              <a:t>- </a:t>
            </a:r>
            <a:r>
              <a:rPr lang="cs-CZ" dirty="0" smtClean="0"/>
              <a:t> Počet osob pracujících v rámci flexibilních forem práce</a:t>
            </a:r>
            <a:r>
              <a:rPr lang="cs-CZ" dirty="0"/>
              <a:t>	</a:t>
            </a:r>
          </a:p>
          <a:p>
            <a:pPr>
              <a:buNone/>
            </a:pPr>
            <a:endParaRPr lang="cs-CZ" dirty="0"/>
          </a:p>
          <a:p>
            <a:pPr>
              <a:buNone/>
            </a:pPr>
            <a:r>
              <a:rPr lang="cs-CZ" sz="2000" dirty="0"/>
              <a:t>	</a:t>
            </a:r>
            <a:r>
              <a:rPr lang="cs-CZ" sz="2000" dirty="0" smtClean="0">
                <a:solidFill>
                  <a:srgbClr val="FF0000"/>
                </a:solidFill>
              </a:rPr>
              <a:t>POKUD JSOU NERELEVANTNÍ</a:t>
            </a:r>
            <a:r>
              <a:rPr lang="en-US" sz="2000" dirty="0" smtClean="0">
                <a:solidFill>
                  <a:srgbClr val="FF0000"/>
                </a:solidFill>
              </a:rPr>
              <a:t> </a:t>
            </a:r>
            <a:r>
              <a:rPr lang="en-US" sz="2000" dirty="0">
                <a:solidFill>
                  <a:srgbClr val="FF0000"/>
                </a:solidFill>
              </a:rPr>
              <a:t>UVÁDÍ CÍLOVOU HODNOTU 0</a:t>
            </a:r>
            <a:r>
              <a:rPr lang="en-US" sz="2000" dirty="0" smtClean="0">
                <a:solidFill>
                  <a:srgbClr val="FF0000"/>
                </a:solidFill>
              </a:rPr>
              <a:t>.</a:t>
            </a:r>
            <a:endParaRPr lang="cs-CZ" sz="2000" dirty="0" smtClean="0">
              <a:solidFill>
                <a:srgbClr val="FF0000"/>
              </a:solidFill>
            </a:endParaRPr>
          </a:p>
          <a:p>
            <a:pPr>
              <a:buNone/>
            </a:pPr>
            <a:r>
              <a:rPr lang="cs-CZ" sz="2000" dirty="0" smtClean="0"/>
              <a:t>	</a:t>
            </a:r>
            <a:endParaRPr lang="cs-CZ" sz="2000" dirty="0" smtClean="0"/>
          </a:p>
          <a:p>
            <a:pPr>
              <a:buNone/>
            </a:pPr>
            <a:r>
              <a:rPr lang="cs-CZ" sz="1600" dirty="0" smtClean="0"/>
              <a:t>.</a:t>
            </a:r>
          </a:p>
          <a:p>
            <a:pPr>
              <a:buNone/>
            </a:pPr>
            <a:r>
              <a:rPr lang="cs-CZ" sz="1600" dirty="0" smtClean="0"/>
              <a:t>Viz </a:t>
            </a:r>
            <a:r>
              <a:rPr lang="cs-CZ" sz="1600" dirty="0" smtClean="0"/>
              <a:t>obecná část pravidel pro žadatele a příjemce </a:t>
            </a:r>
            <a:r>
              <a:rPr lang="cs-CZ" sz="1600" dirty="0"/>
              <a:t>v kapitole 18.</a:t>
            </a:r>
          </a:p>
          <a:p>
            <a:pPr>
              <a:buNone/>
            </a:pPr>
            <a:r>
              <a:rPr lang="cs-CZ" sz="2000" dirty="0"/>
              <a:t>	</a:t>
            </a:r>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21</a:t>
            </a:fld>
            <a:endParaRPr lang="cs-CZ" dirty="0"/>
          </a:p>
        </p:txBody>
      </p:sp>
    </p:spTree>
    <p:extLst>
      <p:ext uri="{BB962C8B-B14F-4D97-AF65-F5344CB8AC3E}">
        <p14:creationId xmlns:p14="http://schemas.microsoft.com/office/powerpoint/2010/main" xmlns="" val="676594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INDIKÁTORY</a:t>
            </a:r>
            <a:r>
              <a:rPr lang="en-US" dirty="0"/>
              <a:t> – </a:t>
            </a:r>
            <a:r>
              <a:rPr lang="cs-CZ" dirty="0" smtClean="0"/>
              <a:t> obecná část pravidel</a:t>
            </a:r>
            <a:endParaRPr lang="cs-CZ" dirty="0"/>
          </a:p>
        </p:txBody>
      </p:sp>
      <p:sp>
        <p:nvSpPr>
          <p:cNvPr id="3" name="Zástupný symbol pro obsah 2"/>
          <p:cNvSpPr>
            <a:spLocks noGrp="1"/>
          </p:cNvSpPr>
          <p:nvPr>
            <p:ph idx="1"/>
          </p:nvPr>
        </p:nvSpPr>
        <p:spPr>
          <a:xfrm>
            <a:off x="611560" y="1844824"/>
            <a:ext cx="8064000" cy="4320000"/>
          </a:xfrm>
        </p:spPr>
        <p:txBody>
          <a:bodyPr/>
          <a:lstStyle/>
          <a:p>
            <a:r>
              <a:rPr lang="cs-CZ" dirty="0" smtClean="0"/>
              <a:t>Kap. 18</a:t>
            </a:r>
          </a:p>
          <a:p>
            <a:r>
              <a:rPr lang="cs-CZ" dirty="0"/>
              <a:t>Definice a popis indikátorů</a:t>
            </a:r>
          </a:p>
          <a:p>
            <a:r>
              <a:rPr lang="cs-CZ" dirty="0"/>
              <a:t>Bagatelní podpora účastníka projektu</a:t>
            </a:r>
          </a:p>
          <a:p>
            <a:r>
              <a:rPr lang="cs-CZ" dirty="0"/>
              <a:t>Pravidla pro zápis údajů do IS ESF </a:t>
            </a:r>
            <a:r>
              <a:rPr lang="cs-CZ" dirty="0" smtClean="0"/>
              <a:t>2014</a:t>
            </a:r>
          </a:p>
          <a:p>
            <a:r>
              <a:rPr lang="cs-CZ" dirty="0" smtClean="0"/>
              <a:t>Sledování parametrů týkajících se podpořených osob</a:t>
            </a:r>
          </a:p>
          <a:p>
            <a:endParaRPr lang="cs-CZ" dirty="0"/>
          </a:p>
          <a:p>
            <a:r>
              <a:rPr lang="cs-CZ" dirty="0" smtClean="0"/>
              <a:t>V Žádosti o podporu se uvádí pouze indikátory uvedené ve výzvě</a:t>
            </a:r>
            <a:r>
              <a:rPr lang="cs-CZ" dirty="0"/>
              <a:t>	</a:t>
            </a: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22</a:t>
            </a:fld>
            <a:endParaRPr lang="cs-CZ" dirty="0"/>
          </a:p>
        </p:txBody>
      </p:sp>
    </p:spTree>
    <p:extLst>
      <p:ext uri="{BB962C8B-B14F-4D97-AF65-F5344CB8AC3E}">
        <p14:creationId xmlns:p14="http://schemas.microsoft.com/office/powerpoint/2010/main" xmlns="" val="512640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Věcná způsobilost</a:t>
            </a:r>
            <a:endParaRPr lang="cs-CZ" dirty="0"/>
          </a:p>
        </p:txBody>
      </p:sp>
      <p:sp>
        <p:nvSpPr>
          <p:cNvPr id="3" name="Zástupný symbol pro obsah 2"/>
          <p:cNvSpPr>
            <a:spLocks noGrp="1"/>
          </p:cNvSpPr>
          <p:nvPr>
            <p:ph idx="1"/>
          </p:nvPr>
        </p:nvSpPr>
        <p:spPr>
          <a:xfrm>
            <a:off x="611560" y="1844824"/>
            <a:ext cx="8064000" cy="4320000"/>
          </a:xfrm>
        </p:spPr>
        <p:txBody>
          <a:bodyPr/>
          <a:lstStyle/>
          <a:p>
            <a:r>
              <a:rPr lang="cs-CZ" b="1" dirty="0" smtClean="0"/>
              <a:t>Specifická část pravidel pro žadatele a příjemce</a:t>
            </a:r>
          </a:p>
          <a:p>
            <a:r>
              <a:rPr lang="cs-CZ" dirty="0"/>
              <a:t>Pokud příjemce čerpá na zaměstnance příspěvek na podporu zaměstnávání osob se zdravotním postižením dle § 78 zákona č. 435/2004 Sb., o zaměstnanosti, ve znění pozdějších předpisů, nebo jiný příspěvek poskytovaný Úřadem práce ČR, jehož výše se stanoví na základě skutečně vynaložených prostředků na osobní náklady zaměstnanců, nemůže současně čerpat podporu v rámci předkládaného projektu na úhradu osobních nákladů zaměstnanců, na které žadatel pobírá tento </a:t>
            </a:r>
            <a:r>
              <a:rPr lang="cs-CZ" dirty="0" smtClean="0"/>
              <a:t>příspěvek </a:t>
            </a:r>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23</a:t>
            </a:fld>
            <a:endParaRPr lang="cs-CZ" dirty="0"/>
          </a:p>
        </p:txBody>
      </p:sp>
    </p:spTree>
    <p:extLst>
      <p:ext uri="{BB962C8B-B14F-4D97-AF65-F5344CB8AC3E}">
        <p14:creationId xmlns:p14="http://schemas.microsoft.com/office/powerpoint/2010/main" xmlns="" val="1540636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 časová způsobilost</a:t>
            </a:r>
            <a:endParaRPr lang="cs-CZ" dirty="0"/>
          </a:p>
        </p:txBody>
      </p:sp>
      <p:sp>
        <p:nvSpPr>
          <p:cNvPr id="3" name="Zástupný symbol pro obsah 2"/>
          <p:cNvSpPr>
            <a:spLocks noGrp="1"/>
          </p:cNvSpPr>
          <p:nvPr>
            <p:ph idx="1"/>
          </p:nvPr>
        </p:nvSpPr>
        <p:spPr>
          <a:xfrm>
            <a:off x="611560" y="1844824"/>
            <a:ext cx="8064000" cy="4320000"/>
          </a:xfrm>
        </p:spPr>
        <p:txBody>
          <a:bodyPr/>
          <a:lstStyle/>
          <a:p>
            <a:r>
              <a:rPr lang="cs-CZ" dirty="0"/>
              <a:t>Časově způsobilé jsou náklady </a:t>
            </a:r>
            <a:r>
              <a:rPr lang="cs-CZ" b="1" dirty="0"/>
              <a:t>vzniklé v době realizace </a:t>
            </a:r>
            <a:r>
              <a:rPr lang="cs-CZ" b="1" dirty="0" smtClean="0"/>
              <a:t>projektu.</a:t>
            </a:r>
          </a:p>
          <a:p>
            <a:r>
              <a:rPr lang="cs-CZ" dirty="0" smtClean="0"/>
              <a:t>Datum </a:t>
            </a:r>
            <a:r>
              <a:rPr lang="cs-CZ" dirty="0"/>
              <a:t>zahájení realizace projektu nesmí předcházet </a:t>
            </a:r>
            <a:r>
              <a:rPr lang="cs-CZ" b="1" dirty="0"/>
              <a:t>datu vyhlášení příslušné výzvy MAS</a:t>
            </a:r>
            <a:r>
              <a:rPr lang="cs-CZ" dirty="0"/>
              <a:t>. </a:t>
            </a:r>
            <a:endParaRPr lang="cs-CZ" dirty="0" smtClean="0"/>
          </a:p>
          <a:p>
            <a:r>
              <a:rPr lang="cs-CZ" dirty="0" smtClean="0"/>
              <a:t>V </a:t>
            </a:r>
            <a:r>
              <a:rPr lang="cs-CZ" dirty="0"/>
              <a:t>případě podpory poskytované v režimu blokové výjimky ze zákazu veřejné podpory může platit omezení, že zahájení realizace projektu musí následovat po termínu předložení žádosti o podporu. </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24</a:t>
            </a:fld>
            <a:endParaRPr lang="cs-CZ" dirty="0"/>
          </a:p>
        </p:txBody>
      </p:sp>
    </p:spTree>
    <p:extLst>
      <p:ext uri="{BB962C8B-B14F-4D97-AF65-F5344CB8AC3E}">
        <p14:creationId xmlns:p14="http://schemas.microsoft.com/office/powerpoint/2010/main" xmlns="" val="4183530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 Křížové financování</a:t>
            </a:r>
            <a:endParaRPr lang="cs-CZ" dirty="0"/>
          </a:p>
        </p:txBody>
      </p:sp>
      <p:sp>
        <p:nvSpPr>
          <p:cNvPr id="3" name="Zástupný symbol pro obsah 2"/>
          <p:cNvSpPr>
            <a:spLocks noGrp="1"/>
          </p:cNvSpPr>
          <p:nvPr>
            <p:ph idx="1"/>
          </p:nvPr>
        </p:nvSpPr>
        <p:spPr>
          <a:xfrm>
            <a:off x="611560" y="1844824"/>
            <a:ext cx="8064000" cy="4320000"/>
          </a:xfrm>
        </p:spPr>
        <p:txBody>
          <a:bodyPr/>
          <a:lstStyle/>
          <a:p>
            <a:r>
              <a:rPr lang="cs-CZ" dirty="0" smtClean="0"/>
              <a:t>Není v této výzvě umožněno.</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25</a:t>
            </a:fld>
            <a:endParaRPr lang="cs-CZ" dirty="0"/>
          </a:p>
        </p:txBody>
      </p:sp>
    </p:spTree>
    <p:extLst>
      <p:ext uri="{BB962C8B-B14F-4D97-AF65-F5344CB8AC3E}">
        <p14:creationId xmlns:p14="http://schemas.microsoft.com/office/powerpoint/2010/main" xmlns="" val="12761532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 Nepřímé náklady do 25 %</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26</a:t>
            </a:fld>
            <a:endParaRPr lang="cs-CZ" dirty="0"/>
          </a:p>
        </p:txBody>
      </p:sp>
      <p:graphicFrame>
        <p:nvGraphicFramePr>
          <p:cNvPr id="6" name="Zástupný symbol pro obsah 5"/>
          <p:cNvGraphicFramePr>
            <a:graphicFrameLocks noGrp="1"/>
          </p:cNvGraphicFramePr>
          <p:nvPr>
            <p:ph idx="1"/>
            <p:extLst>
              <p:ext uri="{D42A27DB-BD31-4B8C-83A1-F6EECF244321}">
                <p14:modId xmlns:p14="http://schemas.microsoft.com/office/powerpoint/2010/main" xmlns="" val="3870990327"/>
              </p:ext>
            </p:extLst>
          </p:nvPr>
        </p:nvGraphicFramePr>
        <p:xfrm>
          <a:off x="539750" y="1800225"/>
          <a:ext cx="8136706" cy="3594985"/>
        </p:xfrm>
        <a:graphic>
          <a:graphicData uri="http://schemas.openxmlformats.org/drawingml/2006/table">
            <a:tbl>
              <a:tblPr firstRow="1" bandRow="1">
                <a:tableStyleId>{5C22544A-7EE6-4342-B048-85BDC9FD1C3A}</a:tableStyleId>
              </a:tblPr>
              <a:tblGrid>
                <a:gridCol w="4068353"/>
                <a:gridCol w="4068353"/>
              </a:tblGrid>
              <a:tr h="8924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800" b="1" i="0" u="none" strike="noStrike" kern="1200" baseline="0" dirty="0" smtClean="0">
                          <a:solidFill>
                            <a:schemeClr val="lt1"/>
                          </a:solidFill>
                          <a:latin typeface="+mn-lt"/>
                          <a:ea typeface="+mn-ea"/>
                          <a:cs typeface="+mn-cs"/>
                        </a:rPr>
                        <a:t>Podíl nákupu služeb na celkových přímých způsobilých nákladech projektu </a:t>
                      </a:r>
                      <a:r>
                        <a:rPr lang="cs-CZ" sz="1800" b="0" i="0" u="none" strike="noStrike" kern="1200" baseline="0" dirty="0" smtClean="0">
                          <a:solidFill>
                            <a:schemeClr val="lt1"/>
                          </a:solidFill>
                          <a:latin typeface="+mn-lt"/>
                          <a:ea typeface="+mn-ea"/>
                          <a:cs typeface="+mn-cs"/>
                        </a:rPr>
                        <a: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800" b="1" i="0" u="none" strike="noStrike" kern="1200" baseline="0" dirty="0" smtClean="0">
                          <a:solidFill>
                            <a:schemeClr val="lt1"/>
                          </a:solidFill>
                          <a:latin typeface="+mn-lt"/>
                          <a:ea typeface="+mn-ea"/>
                          <a:cs typeface="+mn-cs"/>
                        </a:rPr>
                        <a:t>Snížení podílu nepřímých nákladů oproti výše uvedenému procentu (25%) </a:t>
                      </a:r>
                      <a:r>
                        <a:rPr lang="cs-CZ" sz="1800" b="0" i="0" u="none" strike="noStrike" kern="1200" baseline="0" dirty="0" smtClean="0">
                          <a:solidFill>
                            <a:schemeClr val="lt1"/>
                          </a:solidFill>
                          <a:latin typeface="+mn-lt"/>
                          <a:ea typeface="+mn-ea"/>
                          <a:cs typeface="+mn-cs"/>
                        </a:rPr>
                        <a:t>	</a:t>
                      </a:r>
                    </a:p>
                  </a:txBody>
                  <a:tcPr/>
                </a:tc>
              </a:tr>
              <a:tr h="8924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800" b="0" i="0" u="none" strike="noStrike" kern="1200" baseline="0" dirty="0" smtClean="0">
                          <a:solidFill>
                            <a:schemeClr val="dk1"/>
                          </a:solidFill>
                          <a:latin typeface="+mn-lt"/>
                          <a:ea typeface="+mn-ea"/>
                          <a:cs typeface="+mn-cs"/>
                        </a:rPr>
                        <a:t>Do 60 % včetně 	</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800" b="0" i="0" u="none" strike="noStrike" kern="1200" baseline="0" dirty="0" smtClean="0">
                          <a:solidFill>
                            <a:schemeClr val="dk1"/>
                          </a:solidFill>
                          <a:latin typeface="+mn-lt"/>
                          <a:ea typeface="+mn-ea"/>
                          <a:cs typeface="+mn-cs"/>
                        </a:rPr>
                        <a:t>25 % 	</a:t>
                      </a:r>
                    </a:p>
                  </a:txBody>
                  <a:tcPr anchor="ctr"/>
                </a:tc>
              </a:tr>
              <a:tr h="8924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sz="1800" b="0" i="0" u="none" strike="noStrike" kern="1200" baseline="0" dirty="0" smtClean="0">
                          <a:solidFill>
                            <a:schemeClr val="dk1"/>
                          </a:solidFill>
                          <a:latin typeface="+mn-lt"/>
                          <a:ea typeface="+mn-ea"/>
                          <a:cs typeface="+mn-cs"/>
                        </a:rPr>
                        <a:t>Více než 60 % a méně než 90 % </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800" b="0" i="0" u="none" strike="noStrike" kern="1200" baseline="0" dirty="0" smtClean="0">
                          <a:solidFill>
                            <a:schemeClr val="dk1"/>
                          </a:solidFill>
                          <a:latin typeface="+mn-lt"/>
                          <a:ea typeface="+mn-ea"/>
                          <a:cs typeface="+mn-cs"/>
                        </a:rPr>
                        <a:t>Snížení na 3/5 (60 %) základního podílu na 15 % 	</a:t>
                      </a:r>
                    </a:p>
                  </a:txBody>
                  <a:tcPr anchor="ctr"/>
                </a:tc>
              </a:tr>
              <a:tr h="8957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800" b="0" i="0" u="none" strike="noStrike" kern="1200" baseline="0" dirty="0" smtClean="0">
                          <a:solidFill>
                            <a:schemeClr val="dk1"/>
                          </a:solidFill>
                          <a:latin typeface="+mn-lt"/>
                          <a:ea typeface="+mn-ea"/>
                          <a:cs typeface="+mn-cs"/>
                        </a:rPr>
                        <a:t>90 % a výše</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800" b="0" i="0" u="none" strike="noStrike" kern="1200" baseline="0" dirty="0" smtClean="0">
                          <a:solidFill>
                            <a:schemeClr val="dk1"/>
                          </a:solidFill>
                          <a:latin typeface="+mn-lt"/>
                          <a:ea typeface="+mn-ea"/>
                          <a:cs typeface="+mn-cs"/>
                        </a:rPr>
                        <a:t>Snížení na 1/5 (20 %) základního podílu, tj. 5 % 	</a:t>
                      </a:r>
                    </a:p>
                  </a:txBody>
                  <a:tcPr anchor="ctr"/>
                </a:tc>
              </a:tr>
            </a:tbl>
          </a:graphicData>
        </a:graphic>
      </p:graphicFrame>
    </p:spTree>
    <p:extLst>
      <p:ext uri="{BB962C8B-B14F-4D97-AF65-F5344CB8AC3E}">
        <p14:creationId xmlns:p14="http://schemas.microsoft.com/office/powerpoint/2010/main" xmlns="" val="20772242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Pravidla pro žadatele a příjemce a další dokumenty</a:t>
            </a:r>
            <a:endParaRPr lang="cs-CZ" dirty="0"/>
          </a:p>
        </p:txBody>
      </p:sp>
      <p:sp>
        <p:nvSpPr>
          <p:cNvPr id="3" name="Zástupný symbol pro obsah 2"/>
          <p:cNvSpPr>
            <a:spLocks noGrp="1"/>
          </p:cNvSpPr>
          <p:nvPr>
            <p:ph idx="1"/>
          </p:nvPr>
        </p:nvSpPr>
        <p:spPr/>
        <p:txBody>
          <a:bodyPr/>
          <a:lstStyle/>
          <a:p>
            <a:r>
              <a:rPr lang="cs-CZ" dirty="0" smtClean="0"/>
              <a:t>Výzvy a přílohy (zejména přílohy č. 1 až 3)</a:t>
            </a:r>
            <a:endParaRPr lang="cs-CZ" dirty="0"/>
          </a:p>
          <a:p>
            <a:r>
              <a:rPr lang="cs-CZ" dirty="0"/>
              <a:t>Obecné části pravidel pro žadatele a příjemce v rámci Operačního programu Zaměstnanost </a:t>
            </a:r>
          </a:p>
          <a:p>
            <a:r>
              <a:rPr lang="cs-CZ" dirty="0" smtClean="0"/>
              <a:t>Specifické </a:t>
            </a:r>
            <a:r>
              <a:rPr lang="cs-CZ" dirty="0"/>
              <a:t>části pravidel pro žadatele a příjemce v rámci OPZ pro projekty se skutečně vzniklými výdaji a případně také s nepřímými </a:t>
            </a:r>
            <a:r>
              <a:rPr lang="cs-CZ" dirty="0" smtClean="0"/>
              <a:t>náklady</a:t>
            </a:r>
          </a:p>
          <a:p>
            <a:r>
              <a:rPr lang="cs-CZ" dirty="0" smtClean="0"/>
              <a:t>Obvyklé ceny zařízení a vybavení a obvyklé mzdy/platy pro OP Zaměstnanost</a:t>
            </a:r>
            <a:endParaRPr lang="cs-CZ" dirty="0"/>
          </a:p>
          <a:p>
            <a:r>
              <a:rPr lang="cs-CZ" dirty="0"/>
              <a:t>Vzor rozhodnutí o poskytnutí dotace </a:t>
            </a: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27</a:t>
            </a:fld>
            <a:endParaRPr lang="cs-CZ" dirty="0"/>
          </a:p>
        </p:txBody>
      </p:sp>
    </p:spTree>
    <p:extLst>
      <p:ext uri="{BB962C8B-B14F-4D97-AF65-F5344CB8AC3E}">
        <p14:creationId xmlns:p14="http://schemas.microsoft.com/office/powerpoint/2010/main" xmlns="" val="32042676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6389" t="4574" r="23401" b="10360"/>
          <a:stretch/>
        </p:blipFill>
        <p:spPr bwMode="auto">
          <a:xfrm>
            <a:off x="0" y="0"/>
            <a:ext cx="9135019" cy="62226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Šipka doleva 2"/>
          <p:cNvSpPr/>
          <p:nvPr/>
        </p:nvSpPr>
        <p:spPr>
          <a:xfrm>
            <a:off x="2987824" y="2060848"/>
            <a:ext cx="648072" cy="360040"/>
          </a:xfrm>
          <a:prstGeom prst="lef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5" name="Šipka doleva 4"/>
          <p:cNvSpPr/>
          <p:nvPr/>
        </p:nvSpPr>
        <p:spPr>
          <a:xfrm>
            <a:off x="2987824" y="2573288"/>
            <a:ext cx="648072" cy="360040"/>
          </a:xfrm>
          <a:prstGeom prst="lef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Šipka doleva 5"/>
          <p:cNvSpPr/>
          <p:nvPr/>
        </p:nvSpPr>
        <p:spPr>
          <a:xfrm>
            <a:off x="3001746" y="4941168"/>
            <a:ext cx="648072" cy="360040"/>
          </a:xfrm>
          <a:prstGeom prst="lef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xmlns="" val="17208638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2"/>
          </p:nvPr>
        </p:nvSpPr>
        <p:spPr/>
        <p:txBody>
          <a:bodyPr/>
          <a:lstStyle/>
          <a:p>
            <a:fld id="{479BF083-4774-43B1-9AB0-5CC1AC5DD8EE}" type="slidenum">
              <a:rPr lang="cs-CZ" smtClean="0"/>
              <a:pPr/>
              <a:t>29</a:t>
            </a:fld>
            <a:endParaRPr lang="cs-CZ" dirty="0"/>
          </a:p>
        </p:txBody>
      </p:sp>
      <p:pic>
        <p:nvPicPr>
          <p:cNvPr id="1026" name="Picture 2"/>
          <p:cNvPicPr>
            <a:picLocks noChangeAspect="1" noChangeArrowheads="1"/>
          </p:cNvPicPr>
          <p:nvPr/>
        </p:nvPicPr>
        <p:blipFill>
          <a:blip r:embed="rId2" cstate="print"/>
          <a:srcRect l="17916" t="3710" r="18362" b="5857"/>
          <a:stretch>
            <a:fillRect/>
          </a:stretch>
        </p:blipFill>
        <p:spPr bwMode="auto">
          <a:xfrm>
            <a:off x="575171" y="0"/>
            <a:ext cx="8264261" cy="6597352"/>
          </a:xfrm>
          <a:prstGeom prst="rect">
            <a:avLst/>
          </a:prstGeom>
          <a:noFill/>
          <a:ln w="9525">
            <a:noFill/>
            <a:miter lim="800000"/>
            <a:headEnd/>
            <a:tailEnd/>
          </a:ln>
        </p:spPr>
      </p:pic>
    </p:spTree>
    <p:extLst>
      <p:ext uri="{BB962C8B-B14F-4D97-AF65-F5344CB8AC3E}">
        <p14:creationId xmlns:p14="http://schemas.microsoft.com/office/powerpoint/2010/main" xmlns="" val="2333045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Nadpis 4"/>
          <p:cNvSpPr>
            <a:spLocks noGrp="1"/>
          </p:cNvSpPr>
          <p:nvPr>
            <p:ph type="title"/>
          </p:nvPr>
        </p:nvSpPr>
        <p:spPr>
          <a:xfrm>
            <a:off x="0" y="3140968"/>
            <a:ext cx="8963680" cy="648072"/>
          </a:xfrm>
        </p:spPr>
        <p:txBody>
          <a:bodyPr/>
          <a:lstStyle/>
          <a:p>
            <a:pPr algn="ctr"/>
            <a:r>
              <a:rPr lang="cs-CZ" dirty="0"/>
              <a:t>Podmínky výzvy</a:t>
            </a:r>
          </a:p>
        </p:txBody>
      </p:sp>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xmlns="" val="37520245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2"/>
          </p:nvPr>
        </p:nvSpPr>
        <p:spPr/>
        <p:txBody>
          <a:bodyPr/>
          <a:lstStyle/>
          <a:p>
            <a:fld id="{479BF083-4774-43B1-9AB0-5CC1AC5DD8EE}" type="slidenum">
              <a:rPr lang="cs-CZ" smtClean="0"/>
              <a:pPr/>
              <a:t>30</a:t>
            </a:fld>
            <a:endParaRPr lang="cs-CZ" dirty="0"/>
          </a:p>
        </p:txBody>
      </p:sp>
      <p:pic>
        <p:nvPicPr>
          <p:cNvPr id="2050" name="Picture 2"/>
          <p:cNvPicPr>
            <a:picLocks noChangeAspect="1" noChangeArrowheads="1"/>
          </p:cNvPicPr>
          <p:nvPr/>
        </p:nvPicPr>
        <p:blipFill>
          <a:blip r:embed="rId2" cstate="print"/>
          <a:srcRect l="18700" t="2800" r="21057" b="56867"/>
          <a:stretch>
            <a:fillRect/>
          </a:stretch>
        </p:blipFill>
        <p:spPr bwMode="auto">
          <a:xfrm>
            <a:off x="467544" y="260648"/>
            <a:ext cx="8424936" cy="3172826"/>
          </a:xfrm>
          <a:prstGeom prst="rect">
            <a:avLst/>
          </a:prstGeom>
          <a:ln>
            <a:noFill/>
          </a:ln>
          <a:effectLst>
            <a:outerShdw blurRad="292100" dist="139700" dir="2700000" algn="tl" rotWithShape="0">
              <a:srgbClr val="333333">
                <a:alpha val="65000"/>
              </a:srgbClr>
            </a:outerShdw>
          </a:effectLst>
        </p:spPr>
      </p:pic>
      <p:pic>
        <p:nvPicPr>
          <p:cNvPr id="2051" name="Picture 3"/>
          <p:cNvPicPr>
            <a:picLocks noChangeAspect="1" noChangeArrowheads="1"/>
          </p:cNvPicPr>
          <p:nvPr/>
        </p:nvPicPr>
        <p:blipFill>
          <a:blip r:embed="rId3" cstate="print"/>
          <a:srcRect l="18700" t="45933" r="37988" b="30267"/>
          <a:stretch>
            <a:fillRect/>
          </a:stretch>
        </p:blipFill>
        <p:spPr bwMode="auto">
          <a:xfrm>
            <a:off x="683568" y="4221088"/>
            <a:ext cx="7920880" cy="2448272"/>
          </a:xfrm>
          <a:prstGeom prst="rect">
            <a:avLst/>
          </a:prstGeom>
          <a:ln>
            <a:noFill/>
          </a:ln>
          <a:effectLst>
            <a:outerShdw blurRad="292100" dist="139700" dir="2700000" algn="tl" rotWithShape="0">
              <a:srgbClr val="333333">
                <a:alpha val="65000"/>
              </a:srgbClr>
            </a:outerShdw>
          </a:effectLst>
        </p:spPr>
      </p:pic>
      <p:cxnSp>
        <p:nvCxnSpPr>
          <p:cNvPr id="8" name="Zakřivená spojnice 7"/>
          <p:cNvCxnSpPr/>
          <p:nvPr/>
        </p:nvCxnSpPr>
        <p:spPr>
          <a:xfrm rot="16200000" flipH="1">
            <a:off x="2591779" y="3032955"/>
            <a:ext cx="1440162" cy="1080124"/>
          </a:xfrm>
          <a:prstGeom prst="curvedConnector3">
            <a:avLst/>
          </a:prstGeom>
          <a:ln w="76200">
            <a:solidFill>
              <a:srgbClr val="FFC000"/>
            </a:solidFill>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xmlns="" val="41663266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Obecná část </a:t>
            </a:r>
            <a:r>
              <a:rPr lang="cs-CZ" dirty="0"/>
              <a:t>pravidel pro žadatele a příjemce </a:t>
            </a:r>
            <a:r>
              <a:rPr lang="cs-CZ" dirty="0" smtClean="0"/>
              <a:t>…</a:t>
            </a:r>
            <a:endParaRPr lang="cs-CZ" dirty="0"/>
          </a:p>
        </p:txBody>
      </p:sp>
      <p:sp>
        <p:nvSpPr>
          <p:cNvPr id="3" name="Zástupný symbol pro obsah 2"/>
          <p:cNvSpPr>
            <a:spLocks noGrp="1"/>
          </p:cNvSpPr>
          <p:nvPr>
            <p:ph idx="1"/>
          </p:nvPr>
        </p:nvSpPr>
        <p:spPr/>
        <p:txBody>
          <a:bodyPr/>
          <a:lstStyle/>
          <a:p>
            <a:r>
              <a:rPr lang="cs-CZ" dirty="0" smtClean="0"/>
              <a:t>Příprava a předkládání žádosti o podporu</a:t>
            </a:r>
          </a:p>
          <a:p>
            <a:r>
              <a:rPr lang="cs-CZ" dirty="0" smtClean="0"/>
              <a:t>Partnerství na úrovni projektu</a:t>
            </a:r>
          </a:p>
          <a:p>
            <a:r>
              <a:rPr lang="cs-CZ" dirty="0" smtClean="0"/>
              <a:t>Monitorování na úrovni projektu</a:t>
            </a:r>
          </a:p>
          <a:p>
            <a:r>
              <a:rPr lang="cs-CZ" dirty="0" smtClean="0"/>
              <a:t>Pravidla pro informování a komunikaci …</a:t>
            </a:r>
          </a:p>
          <a:p>
            <a:r>
              <a:rPr lang="cs-CZ" dirty="0" smtClean="0"/>
              <a:t>Pravidla pro zadávání zakázek</a:t>
            </a:r>
          </a:p>
          <a:p>
            <a:r>
              <a:rPr lang="cs-CZ" dirty="0" smtClean="0"/>
              <a:t>Veřejná podpora a podpora de </a:t>
            </a:r>
            <a:r>
              <a:rPr lang="cs-CZ" dirty="0" err="1" smtClean="0"/>
              <a:t>minimis</a:t>
            </a:r>
            <a:endParaRPr lang="cs-CZ" dirty="0" smtClean="0"/>
          </a:p>
          <a:p>
            <a:r>
              <a:rPr lang="cs-CZ" dirty="0" smtClean="0"/>
              <a:t>Uchovávání dokumentů (10 let od ukončení projektu…)</a:t>
            </a:r>
          </a:p>
          <a:p>
            <a:r>
              <a:rPr lang="cs-CZ" dirty="0" smtClean="0"/>
              <a:t>Horizontální principy</a:t>
            </a:r>
          </a:p>
          <a:p>
            <a:r>
              <a:rPr lang="cs-CZ" dirty="0"/>
              <a:t>a</a:t>
            </a:r>
            <a:r>
              <a:rPr lang="cs-CZ" dirty="0" smtClean="0"/>
              <a:t> další</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31</a:t>
            </a:fld>
            <a:endParaRPr lang="cs-CZ" dirty="0"/>
          </a:p>
        </p:txBody>
      </p:sp>
    </p:spTree>
    <p:extLst>
      <p:ext uri="{BB962C8B-B14F-4D97-AF65-F5344CB8AC3E}">
        <p14:creationId xmlns:p14="http://schemas.microsoft.com/office/powerpoint/2010/main" xmlns="" val="4391186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Specifická část </a:t>
            </a:r>
            <a:r>
              <a:rPr lang="cs-CZ" dirty="0"/>
              <a:t>pravidel pro žadatele a příjemce </a:t>
            </a:r>
            <a:r>
              <a:rPr lang="cs-CZ" dirty="0" smtClean="0"/>
              <a:t>…</a:t>
            </a:r>
            <a:endParaRPr lang="cs-CZ" dirty="0"/>
          </a:p>
        </p:txBody>
      </p:sp>
      <p:sp>
        <p:nvSpPr>
          <p:cNvPr id="3" name="Zástupný symbol pro obsah 2"/>
          <p:cNvSpPr>
            <a:spLocks noGrp="1"/>
          </p:cNvSpPr>
          <p:nvPr>
            <p:ph idx="1"/>
          </p:nvPr>
        </p:nvSpPr>
        <p:spPr/>
        <p:txBody>
          <a:bodyPr/>
          <a:lstStyle/>
          <a:p>
            <a:r>
              <a:rPr lang="cs-CZ" dirty="0" smtClean="0"/>
              <a:t>Změny projektu</a:t>
            </a:r>
          </a:p>
          <a:p>
            <a:r>
              <a:rPr lang="cs-CZ" dirty="0" smtClean="0"/>
              <a:t>Způsobilé a nezpůsobilé výdaje</a:t>
            </a:r>
          </a:p>
          <a:p>
            <a:r>
              <a:rPr lang="cs-CZ" dirty="0" smtClean="0"/>
              <a:t>Finanční řízení projektu</a:t>
            </a:r>
          </a:p>
          <a:p>
            <a:r>
              <a:rPr lang="cs-CZ" dirty="0"/>
              <a:t>a</a:t>
            </a:r>
            <a:r>
              <a:rPr lang="cs-CZ" dirty="0" smtClean="0"/>
              <a:t> další</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32</a:t>
            </a:fld>
            <a:endParaRPr lang="cs-CZ" dirty="0"/>
          </a:p>
        </p:txBody>
      </p:sp>
    </p:spTree>
    <p:extLst>
      <p:ext uri="{BB962C8B-B14F-4D97-AF65-F5344CB8AC3E}">
        <p14:creationId xmlns:p14="http://schemas.microsoft.com/office/powerpoint/2010/main" xmlns="" val="19881279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smtClean="0"/>
              <a:t>Přílohy žádosti o podporu</a:t>
            </a:r>
            <a:endParaRPr lang="cs-CZ" dirty="0"/>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b="1" dirty="0" smtClean="0"/>
              <a:t>Nejsou určeny povinné</a:t>
            </a:r>
          </a:p>
          <a:p>
            <a:pPr marL="432000" lvl="1" indent="-432000">
              <a:lnSpc>
                <a:spcPct val="150000"/>
              </a:lnSpc>
              <a:spcBef>
                <a:spcPts val="0"/>
              </a:spcBef>
              <a:spcAft>
                <a:spcPts val="0"/>
              </a:spcAft>
              <a:buSzPct val="100000"/>
              <a:buFont typeface="Wingdings" panose="05000000000000000000" pitchFamily="2" charset="2"/>
              <a:buChar char=""/>
            </a:pPr>
            <a:r>
              <a:rPr lang="cs-CZ" sz="2400" b="1" dirty="0" smtClean="0">
                <a:solidFill>
                  <a:schemeClr val="tx2"/>
                </a:solidFill>
              </a:rPr>
              <a:t>Doplnit přílohy, které pomohou zdůvodnit a odpovědět na otázky věcného hodnocení</a:t>
            </a:r>
            <a:endParaRPr lang="cs-CZ" sz="2400" dirty="0">
              <a:solidFill>
                <a:schemeClr val="tx2"/>
              </a:solidFill>
            </a:endParaRPr>
          </a:p>
          <a:p>
            <a:pPr lvl="1"/>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33</a:t>
            </a:fld>
            <a:endParaRPr lang="cs-CZ" dirty="0"/>
          </a:p>
        </p:txBody>
      </p:sp>
    </p:spTree>
    <p:extLst>
      <p:ext uri="{BB962C8B-B14F-4D97-AF65-F5344CB8AC3E}">
        <p14:creationId xmlns:p14="http://schemas.microsoft.com/office/powerpoint/2010/main" xmlns="" val="10505155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smtClean="0"/>
              <a:t>Podklady pro přípravu právního aktu – obecná část pravidel</a:t>
            </a:r>
            <a:endParaRPr lang="cs-CZ" dirty="0"/>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t>Identifikace bankovního účtu</a:t>
            </a:r>
          </a:p>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solidFill>
                  <a:schemeClr val="tx2"/>
                </a:solidFill>
              </a:rPr>
              <a:t>Údaje z oblasti „Kategorie intervencí“</a:t>
            </a:r>
          </a:p>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solidFill>
                  <a:schemeClr val="tx2"/>
                </a:solidFill>
              </a:rPr>
              <a:t>Data zahájení a ukončení realizace projektu</a:t>
            </a:r>
          </a:p>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solidFill>
                  <a:schemeClr val="tx2"/>
                </a:solidFill>
              </a:rPr>
              <a:t>Prohlášení o bezdlužnosti a bezúhonnosti a vylučující dvojí financování projektu</a:t>
            </a:r>
          </a:p>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solidFill>
                  <a:schemeClr val="tx2"/>
                </a:solidFill>
              </a:rPr>
              <a:t>Dokumenty k veřejné podpoře…</a:t>
            </a:r>
          </a:p>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solidFill>
                  <a:schemeClr val="tx2"/>
                </a:solidFill>
              </a:rPr>
              <a:t>Další úpravy… v návaznosti na podmínky výzvy</a:t>
            </a:r>
            <a:endParaRPr lang="cs-CZ" sz="2400" dirty="0">
              <a:solidFill>
                <a:schemeClr val="tx2"/>
              </a:solidFill>
            </a:endParaRPr>
          </a:p>
          <a:p>
            <a:pPr lvl="1"/>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34</a:t>
            </a:fld>
            <a:endParaRPr lang="cs-CZ" dirty="0"/>
          </a:p>
        </p:txBody>
      </p:sp>
    </p:spTree>
    <p:extLst>
      <p:ext uri="{BB962C8B-B14F-4D97-AF65-F5344CB8AC3E}">
        <p14:creationId xmlns:p14="http://schemas.microsoft.com/office/powerpoint/2010/main" xmlns="" val="16382995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Nadpis 4"/>
          <p:cNvSpPr>
            <a:spLocks noGrp="1"/>
          </p:cNvSpPr>
          <p:nvPr>
            <p:ph type="title"/>
          </p:nvPr>
        </p:nvSpPr>
        <p:spPr>
          <a:xfrm>
            <a:off x="0" y="3140968"/>
            <a:ext cx="8963680" cy="648072"/>
          </a:xfrm>
        </p:spPr>
        <p:txBody>
          <a:bodyPr/>
          <a:lstStyle/>
          <a:p>
            <a:pPr algn="ctr"/>
            <a:r>
              <a:rPr lang="cs-CZ" dirty="0"/>
              <a:t>Hodnocení projektů</a:t>
            </a:r>
          </a:p>
        </p:txBody>
      </p:sp>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xmlns="" val="37520245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projektů (předpoklad)</a:t>
            </a:r>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dirty="0"/>
              <a:t>Hodnocení přijatelnosti a formálních náležitostí  </a:t>
            </a:r>
            <a:r>
              <a:rPr lang="cs-CZ" sz="2400" dirty="0" smtClean="0"/>
              <a:t>(listopad/prosince)</a:t>
            </a:r>
            <a:endParaRPr lang="cs-CZ" sz="2400" dirty="0"/>
          </a:p>
          <a:p>
            <a:pPr marL="432000" lvl="1" indent="-432000">
              <a:lnSpc>
                <a:spcPct val="150000"/>
              </a:lnSpc>
              <a:spcBef>
                <a:spcPts val="0"/>
              </a:spcBef>
              <a:spcAft>
                <a:spcPts val="0"/>
              </a:spcAft>
              <a:buSzPct val="100000"/>
              <a:buFont typeface="Wingdings" panose="05000000000000000000" pitchFamily="2" charset="2"/>
              <a:buChar char=""/>
            </a:pPr>
            <a:r>
              <a:rPr lang="cs-CZ" sz="2400" dirty="0"/>
              <a:t>Věcné hodnocení  a výběr projektů </a:t>
            </a:r>
            <a:r>
              <a:rPr lang="cs-CZ" sz="2400" dirty="0" smtClean="0"/>
              <a:t>(leden/únor)</a:t>
            </a:r>
            <a:endParaRPr lang="cs-CZ" sz="2400" dirty="0"/>
          </a:p>
          <a:p>
            <a:pPr marL="432000" lvl="1" indent="-432000">
              <a:lnSpc>
                <a:spcPct val="150000"/>
              </a:lnSpc>
              <a:spcBef>
                <a:spcPts val="0"/>
              </a:spcBef>
              <a:spcAft>
                <a:spcPts val="0"/>
              </a:spcAft>
              <a:buSzPct val="100000"/>
              <a:buFont typeface="Wingdings" panose="05000000000000000000" pitchFamily="2" charset="2"/>
              <a:buChar char=""/>
            </a:pPr>
            <a:r>
              <a:rPr lang="cs-CZ" sz="2400" dirty="0"/>
              <a:t>Předání projektů na MPSV </a:t>
            </a:r>
            <a:r>
              <a:rPr lang="cs-CZ" sz="2400" dirty="0" smtClean="0"/>
              <a:t>(únor/březen)</a:t>
            </a:r>
            <a:endParaRPr lang="cs-CZ" sz="2400" dirty="0"/>
          </a:p>
          <a:p>
            <a:pPr marL="432000" lvl="1" indent="-432000">
              <a:lnSpc>
                <a:spcPct val="150000"/>
              </a:lnSpc>
              <a:spcBef>
                <a:spcPts val="0"/>
              </a:spcBef>
              <a:spcAft>
                <a:spcPts val="0"/>
              </a:spcAft>
              <a:buSzPct val="100000"/>
              <a:buFont typeface="Wingdings" panose="05000000000000000000" pitchFamily="2" charset="2"/>
              <a:buChar char=""/>
            </a:pPr>
            <a:r>
              <a:rPr lang="cs-CZ" sz="2400" dirty="0"/>
              <a:t>Kontrola na ŘO - závěrečné ověření </a:t>
            </a:r>
            <a:r>
              <a:rPr lang="cs-CZ" sz="2400" dirty="0" smtClean="0"/>
              <a:t>způsobilosti</a:t>
            </a:r>
            <a:endParaRPr lang="cs-CZ" sz="2400" dirty="0">
              <a:solidFill>
                <a:schemeClr val="bg1">
                  <a:lumMod val="65000"/>
                </a:schemeClr>
              </a:solidFill>
            </a:endParaRPr>
          </a:p>
          <a:p>
            <a:pPr marL="432000" lvl="1" indent="-432000">
              <a:lnSpc>
                <a:spcPct val="150000"/>
              </a:lnSpc>
              <a:spcBef>
                <a:spcPts val="0"/>
              </a:spcBef>
              <a:spcAft>
                <a:spcPts val="0"/>
              </a:spcAft>
              <a:buSzPct val="100000"/>
              <a:buFont typeface="Wingdings" panose="05000000000000000000" pitchFamily="2" charset="2"/>
              <a:buChar char=""/>
            </a:pPr>
            <a:r>
              <a:rPr lang="cs-CZ" sz="2400" dirty="0"/>
              <a:t>Vydání právního aktu a proplacení </a:t>
            </a:r>
            <a:r>
              <a:rPr lang="cs-CZ" sz="2400" dirty="0" smtClean="0"/>
              <a:t>zálohy</a:t>
            </a:r>
          </a:p>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solidFill>
                  <a:schemeClr val="tx2"/>
                </a:solidFill>
              </a:rPr>
              <a:t>Zahájení realizace projektu po kontrole </a:t>
            </a:r>
            <a:r>
              <a:rPr lang="cs-CZ" sz="2400" dirty="0"/>
              <a:t>ŘO</a:t>
            </a:r>
            <a:r>
              <a:rPr lang="cs-CZ" sz="2400" dirty="0" smtClean="0">
                <a:solidFill>
                  <a:schemeClr val="tx2"/>
                </a:solidFill>
              </a:rPr>
              <a:t> 6-9/2018</a:t>
            </a:r>
            <a:endParaRPr lang="cs-CZ" sz="2400" dirty="0">
              <a:solidFill>
                <a:schemeClr val="tx2"/>
              </a:solidFill>
            </a:endParaRPr>
          </a:p>
          <a:p>
            <a:pPr lvl="1"/>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36</a:t>
            </a:fld>
            <a:endParaRPr lang="cs-CZ"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a:t>
            </a:r>
            <a:br>
              <a:rPr lang="cs-CZ" dirty="0" smtClean="0"/>
            </a:br>
            <a:r>
              <a:rPr lang="cs-CZ" sz="2800" dirty="0" smtClean="0"/>
              <a:t>přijatelnost a formální náležitosti</a:t>
            </a:r>
            <a:endParaRPr lang="cs-CZ" sz="2800" dirty="0"/>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dirty="0"/>
              <a:t>Hodnocení přijatelnosti a formálních náležitostí</a:t>
            </a:r>
          </a:p>
          <a:p>
            <a:pPr marL="684000" lvl="2" indent="-432000">
              <a:lnSpc>
                <a:spcPct val="150000"/>
              </a:lnSpc>
              <a:spcBef>
                <a:spcPts val="0"/>
              </a:spcBef>
              <a:spcAft>
                <a:spcPts val="0"/>
              </a:spcAft>
              <a:buSzPct val="100000"/>
              <a:buFont typeface="Wingdings" panose="05000000000000000000" pitchFamily="2" charset="2"/>
              <a:buChar char=""/>
            </a:pPr>
            <a:r>
              <a:rPr lang="cs-CZ" dirty="0"/>
              <a:t>Provádí zaměstnanci MAS</a:t>
            </a:r>
          </a:p>
          <a:p>
            <a:pPr marL="684000" lvl="2" indent="-432000">
              <a:lnSpc>
                <a:spcPct val="150000"/>
              </a:lnSpc>
              <a:spcBef>
                <a:spcPts val="0"/>
              </a:spcBef>
              <a:spcAft>
                <a:spcPts val="0"/>
              </a:spcAft>
              <a:buSzPct val="100000"/>
              <a:buFont typeface="Wingdings" panose="05000000000000000000" pitchFamily="2" charset="2"/>
              <a:buChar char=""/>
            </a:pPr>
            <a:r>
              <a:rPr lang="cs-CZ" dirty="0"/>
              <a:t>Do 30 pracovních dnů od ukončení příjmů žádosti</a:t>
            </a:r>
          </a:p>
          <a:p>
            <a:pPr marL="684000" lvl="2" indent="-432000">
              <a:lnSpc>
                <a:spcPct val="150000"/>
              </a:lnSpc>
              <a:spcBef>
                <a:spcPts val="0"/>
              </a:spcBef>
              <a:spcAft>
                <a:spcPts val="0"/>
              </a:spcAft>
              <a:buSzPct val="100000"/>
              <a:buFont typeface="Wingdings" panose="05000000000000000000" pitchFamily="2" charset="2"/>
              <a:buChar char=""/>
            </a:pPr>
            <a:r>
              <a:rPr lang="cs-CZ" dirty="0"/>
              <a:t>Kritéria přijatelnosti – nenapravitelná</a:t>
            </a:r>
          </a:p>
          <a:p>
            <a:pPr marL="684000" lvl="2" indent="-432000">
              <a:lnSpc>
                <a:spcPct val="150000"/>
              </a:lnSpc>
              <a:spcBef>
                <a:spcPts val="0"/>
              </a:spcBef>
              <a:spcAft>
                <a:spcPts val="0"/>
              </a:spcAft>
              <a:buSzPct val="100000"/>
              <a:buFont typeface="Wingdings" panose="05000000000000000000" pitchFamily="2" charset="2"/>
              <a:buChar char=""/>
            </a:pPr>
            <a:r>
              <a:rPr lang="cs-CZ" dirty="0"/>
              <a:t>Kritéria formálních náležitostí – napravitelná (1×, do 5 </a:t>
            </a:r>
            <a:r>
              <a:rPr lang="cs-CZ" dirty="0" err="1"/>
              <a:t>pr</a:t>
            </a:r>
            <a:r>
              <a:rPr lang="cs-CZ" dirty="0"/>
              <a:t>. dnů</a:t>
            </a:r>
            <a:r>
              <a:rPr lang="cs-CZ" dirty="0" smtClean="0"/>
              <a:t>)</a:t>
            </a:r>
            <a:endParaRPr lang="en-US"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37</a:t>
            </a:fld>
            <a:endParaRPr lang="cs-CZ"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a:t>
            </a:r>
            <a:br>
              <a:rPr lang="cs-CZ" dirty="0" smtClean="0"/>
            </a:br>
            <a:r>
              <a:rPr lang="cs-CZ" sz="2800" dirty="0" smtClean="0"/>
              <a:t>přijatelnost a formální náležitosti</a:t>
            </a:r>
            <a:endParaRPr lang="cs-CZ" sz="2800" dirty="0"/>
          </a:p>
        </p:txBody>
      </p:sp>
      <p:sp>
        <p:nvSpPr>
          <p:cNvPr id="3" name="Zástupný symbol pro obsah 2"/>
          <p:cNvSpPr>
            <a:spLocks noGrp="1"/>
          </p:cNvSpPr>
          <p:nvPr>
            <p:ph idx="1"/>
          </p:nvPr>
        </p:nvSpPr>
        <p:spPr/>
        <p:txBody>
          <a:bodyPr/>
          <a:lstStyle/>
          <a:p>
            <a:pPr marL="0" lvl="1" indent="0">
              <a:lnSpc>
                <a:spcPct val="150000"/>
              </a:lnSpc>
              <a:spcBef>
                <a:spcPts val="0"/>
              </a:spcBef>
              <a:spcAft>
                <a:spcPts val="0"/>
              </a:spcAft>
              <a:buSzPct val="100000"/>
              <a:buNone/>
            </a:pPr>
            <a:r>
              <a:rPr lang="cs-CZ" dirty="0"/>
              <a:t> </a:t>
            </a:r>
            <a:r>
              <a:rPr lang="cs-CZ" dirty="0" smtClean="0"/>
              <a:t>      </a:t>
            </a:r>
            <a:r>
              <a:rPr lang="cs-CZ" i="1" dirty="0" smtClean="0"/>
              <a:t>PŘIJATENOST</a:t>
            </a:r>
          </a:p>
          <a:p>
            <a:pPr marL="432000" lvl="1" indent="-432000">
              <a:lnSpc>
                <a:spcPct val="150000"/>
              </a:lnSpc>
              <a:spcBef>
                <a:spcPts val="0"/>
              </a:spcBef>
              <a:spcAft>
                <a:spcPts val="0"/>
              </a:spcAft>
              <a:buSzPct val="100000"/>
              <a:buFont typeface="Wingdings" panose="05000000000000000000" pitchFamily="2" charset="2"/>
              <a:buChar char=""/>
            </a:pPr>
            <a:r>
              <a:rPr lang="cs-CZ" dirty="0" smtClean="0"/>
              <a:t>Oprávněnost žadatele</a:t>
            </a:r>
          </a:p>
          <a:p>
            <a:pPr marL="432000" lvl="1" indent="-432000">
              <a:lnSpc>
                <a:spcPct val="150000"/>
              </a:lnSpc>
              <a:spcBef>
                <a:spcPts val="0"/>
              </a:spcBef>
              <a:spcAft>
                <a:spcPts val="0"/>
              </a:spcAft>
              <a:buSzPct val="100000"/>
              <a:buFont typeface="Wingdings" panose="05000000000000000000" pitchFamily="2" charset="2"/>
              <a:buChar char=""/>
            </a:pPr>
            <a:r>
              <a:rPr lang="cs-CZ" dirty="0" smtClean="0"/>
              <a:t>Partnerství</a:t>
            </a:r>
          </a:p>
          <a:p>
            <a:pPr marL="432000" lvl="1" indent="-432000">
              <a:lnSpc>
                <a:spcPct val="150000"/>
              </a:lnSpc>
              <a:spcBef>
                <a:spcPts val="0"/>
              </a:spcBef>
              <a:spcAft>
                <a:spcPts val="0"/>
              </a:spcAft>
              <a:buSzPct val="100000"/>
              <a:buFont typeface="Wingdings" panose="05000000000000000000" pitchFamily="2" charset="2"/>
              <a:buChar char=""/>
            </a:pPr>
            <a:r>
              <a:rPr lang="cs-CZ" dirty="0" smtClean="0"/>
              <a:t>Cílové skupiny</a:t>
            </a:r>
          </a:p>
          <a:p>
            <a:pPr marL="432000" lvl="1" indent="-432000">
              <a:lnSpc>
                <a:spcPct val="150000"/>
              </a:lnSpc>
              <a:spcBef>
                <a:spcPts val="0"/>
              </a:spcBef>
              <a:spcAft>
                <a:spcPts val="0"/>
              </a:spcAft>
              <a:buSzPct val="100000"/>
              <a:buFont typeface="Wingdings" panose="05000000000000000000" pitchFamily="2" charset="2"/>
              <a:buChar char=""/>
            </a:pPr>
            <a:r>
              <a:rPr lang="cs-CZ" dirty="0" smtClean="0"/>
              <a:t>Celkové způsobilé výdaje</a:t>
            </a:r>
          </a:p>
          <a:p>
            <a:pPr marL="432000" lvl="1" indent="-432000">
              <a:lnSpc>
                <a:spcPct val="150000"/>
              </a:lnSpc>
              <a:spcBef>
                <a:spcPts val="0"/>
              </a:spcBef>
              <a:spcAft>
                <a:spcPts val="0"/>
              </a:spcAft>
              <a:buSzPct val="100000"/>
              <a:buFont typeface="Wingdings" panose="05000000000000000000" pitchFamily="2" charset="2"/>
              <a:buChar char=""/>
            </a:pPr>
            <a:r>
              <a:rPr lang="cs-CZ" dirty="0" smtClean="0"/>
              <a:t>Aktivity</a:t>
            </a:r>
          </a:p>
          <a:p>
            <a:pPr marL="432000" lvl="1" indent="-432000">
              <a:lnSpc>
                <a:spcPct val="150000"/>
              </a:lnSpc>
              <a:spcBef>
                <a:spcPts val="0"/>
              </a:spcBef>
              <a:spcAft>
                <a:spcPts val="0"/>
              </a:spcAft>
              <a:buSzPct val="100000"/>
              <a:buFont typeface="Wingdings" panose="05000000000000000000" pitchFamily="2" charset="2"/>
              <a:buChar char=""/>
            </a:pPr>
            <a:r>
              <a:rPr lang="cs-CZ" dirty="0" smtClean="0"/>
              <a:t>Horizontální principy</a:t>
            </a:r>
            <a:r>
              <a:rPr lang="cs-CZ" dirty="0"/>
              <a:t> </a:t>
            </a:r>
            <a:r>
              <a:rPr lang="cs-CZ" dirty="0" smtClean="0"/>
              <a:t>(Rovnost žen a mužů, nediskriminace, udržitelný rozvoj – vyloučení negativního dopadu)</a:t>
            </a:r>
          </a:p>
          <a:p>
            <a:pPr marL="432000" lvl="1" indent="-432000">
              <a:lnSpc>
                <a:spcPct val="150000"/>
              </a:lnSpc>
              <a:spcBef>
                <a:spcPts val="0"/>
              </a:spcBef>
              <a:spcAft>
                <a:spcPts val="0"/>
              </a:spcAft>
              <a:buSzPct val="100000"/>
              <a:buFont typeface="Wingdings" panose="05000000000000000000" pitchFamily="2" charset="2"/>
              <a:buChar char=""/>
            </a:pPr>
            <a:r>
              <a:rPr lang="cs-CZ" dirty="0" smtClean="0"/>
              <a:t>Trestní bezúhonnost</a:t>
            </a:r>
          </a:p>
          <a:p>
            <a:pPr marL="432000" lvl="1" indent="-432000">
              <a:lnSpc>
                <a:spcPct val="150000"/>
              </a:lnSpc>
              <a:spcBef>
                <a:spcPts val="0"/>
              </a:spcBef>
              <a:spcAft>
                <a:spcPts val="0"/>
              </a:spcAft>
              <a:buSzPct val="100000"/>
              <a:buFont typeface="Wingdings" panose="05000000000000000000" pitchFamily="2" charset="2"/>
              <a:buChar char=""/>
            </a:pPr>
            <a:r>
              <a:rPr lang="cs-CZ" dirty="0" smtClean="0"/>
              <a:t>Ověření administrativní, finanční a provozní kapacity žadatele (projekty do 2 mil. Kč vždy </a:t>
            </a:r>
            <a:r>
              <a:rPr lang="cs-CZ" dirty="0" err="1" smtClean="0"/>
              <a:t>splnuje</a:t>
            </a:r>
            <a:r>
              <a:rPr lang="cs-CZ" dirty="0" smtClean="0"/>
              <a:t>)</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38</a:t>
            </a:fld>
            <a:endParaRPr lang="cs-CZ" dirty="0"/>
          </a:p>
        </p:txBody>
      </p:sp>
    </p:spTree>
    <p:extLst>
      <p:ext uri="{BB962C8B-B14F-4D97-AF65-F5344CB8AC3E}">
        <p14:creationId xmlns:p14="http://schemas.microsoft.com/office/powerpoint/2010/main" xmlns="" val="21474956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a:t>
            </a:r>
            <a:br>
              <a:rPr lang="cs-CZ" dirty="0" smtClean="0"/>
            </a:br>
            <a:r>
              <a:rPr lang="cs-CZ" sz="2800" dirty="0" smtClean="0"/>
              <a:t>přijatelnost a formální náležitosti</a:t>
            </a:r>
            <a:endParaRPr lang="cs-CZ" sz="2800" dirty="0"/>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dirty="0" smtClean="0"/>
              <a:t>Soulad projektu s CLLD</a:t>
            </a:r>
          </a:p>
          <a:p>
            <a:pPr marL="504000" lvl="3" indent="0">
              <a:lnSpc>
                <a:spcPct val="150000"/>
              </a:lnSpc>
              <a:spcBef>
                <a:spcPts val="0"/>
              </a:spcBef>
              <a:spcAft>
                <a:spcPts val="0"/>
              </a:spcAft>
              <a:buSzPct val="100000"/>
              <a:buNone/>
            </a:pPr>
            <a:r>
              <a:rPr lang="cs-CZ" dirty="0"/>
              <a:t>Přispívá projekt k naplňování </a:t>
            </a:r>
            <a:r>
              <a:rPr lang="cs-CZ" dirty="0" smtClean="0"/>
              <a:t>min. 1 </a:t>
            </a:r>
            <a:r>
              <a:rPr lang="cs-CZ" dirty="0"/>
              <a:t>specifického cíle strategie? </a:t>
            </a:r>
          </a:p>
          <a:p>
            <a:pPr marL="504000" lvl="3" indent="0">
              <a:lnSpc>
                <a:spcPct val="150000"/>
              </a:lnSpc>
              <a:spcBef>
                <a:spcPts val="0"/>
              </a:spcBef>
              <a:spcAft>
                <a:spcPts val="0"/>
              </a:spcAft>
              <a:buSzPct val="100000"/>
              <a:buNone/>
            </a:pPr>
            <a:r>
              <a:rPr lang="cs-CZ" dirty="0" smtClean="0"/>
              <a:t>Lze </a:t>
            </a:r>
            <a:r>
              <a:rPr lang="cs-CZ" dirty="0"/>
              <a:t>projekt přiřadit k opatření v programovém rámci? </a:t>
            </a:r>
            <a:endParaRPr lang="cs-CZ" dirty="0" smtClean="0"/>
          </a:p>
          <a:p>
            <a:pPr marL="504000" lvl="3" indent="0">
              <a:lnSpc>
                <a:spcPct val="150000"/>
              </a:lnSpc>
              <a:spcBef>
                <a:spcPts val="0"/>
              </a:spcBef>
              <a:spcAft>
                <a:spcPts val="0"/>
              </a:spcAft>
              <a:buSzPct val="100000"/>
              <a:buNone/>
            </a:pPr>
            <a:r>
              <a:rPr lang="cs-CZ" dirty="0" smtClean="0"/>
              <a:t>Lze </a:t>
            </a:r>
            <a:r>
              <a:rPr lang="cs-CZ" dirty="0"/>
              <a:t>k projektu přiřadit minimálně jeden indikátor výstupů? </a:t>
            </a:r>
            <a:endParaRPr lang="cs-CZ" dirty="0" smtClean="0"/>
          </a:p>
          <a:p>
            <a:pPr marL="504000" lvl="3" indent="0">
              <a:lnSpc>
                <a:spcPct val="150000"/>
              </a:lnSpc>
              <a:spcBef>
                <a:spcPts val="0"/>
              </a:spcBef>
              <a:spcAft>
                <a:spcPts val="0"/>
              </a:spcAft>
              <a:buSzPct val="100000"/>
              <a:buNone/>
            </a:pPr>
            <a:r>
              <a:rPr lang="cs-CZ" dirty="0" smtClean="0">
                <a:solidFill>
                  <a:schemeClr val="tx2"/>
                </a:solidFill>
              </a:rPr>
              <a:t>Je </a:t>
            </a:r>
            <a:r>
              <a:rPr lang="cs-CZ" dirty="0">
                <a:solidFill>
                  <a:schemeClr val="tx2"/>
                </a:solidFill>
              </a:rPr>
              <a:t>projekt </a:t>
            </a:r>
            <a:r>
              <a:rPr lang="cs-CZ" u="sng" dirty="0">
                <a:solidFill>
                  <a:schemeClr val="tx2"/>
                </a:solidFill>
              </a:rPr>
              <a:t>realizován nebo má prokazatelný dopad na území Pobeskydí</a:t>
            </a:r>
            <a:r>
              <a:rPr lang="cs-CZ" dirty="0" smtClean="0">
                <a:solidFill>
                  <a:schemeClr val="tx2"/>
                </a:solidFill>
              </a:rPr>
              <a:t>?</a:t>
            </a:r>
          </a:p>
          <a:p>
            <a:pPr marL="504000" lvl="3" indent="0">
              <a:lnSpc>
                <a:spcPct val="150000"/>
              </a:lnSpc>
              <a:spcBef>
                <a:spcPts val="0"/>
              </a:spcBef>
              <a:spcAft>
                <a:spcPts val="0"/>
              </a:spcAft>
              <a:buSzPct val="100000"/>
              <a:buNone/>
            </a:pPr>
            <a:r>
              <a:rPr lang="cs-CZ" dirty="0">
                <a:solidFill>
                  <a:schemeClr val="tx2"/>
                </a:solidFill>
              </a:rPr>
              <a:t>	</a:t>
            </a:r>
            <a:r>
              <a:rPr lang="cs-CZ" dirty="0" err="1" smtClean="0">
                <a:solidFill>
                  <a:srgbClr val="FF0000"/>
                </a:solidFill>
              </a:rPr>
              <a:t>ŽoP</a:t>
            </a:r>
            <a:r>
              <a:rPr lang="cs-CZ" dirty="0" smtClean="0">
                <a:solidFill>
                  <a:srgbClr val="FF0000"/>
                </a:solidFill>
              </a:rPr>
              <a:t> - popis projektu, příloha popis cílové skupiny</a:t>
            </a:r>
          </a:p>
          <a:p>
            <a:pPr marL="504000" lvl="3" indent="0">
              <a:lnSpc>
                <a:spcPct val="150000"/>
              </a:lnSpc>
              <a:spcBef>
                <a:spcPts val="0"/>
              </a:spcBef>
              <a:spcAft>
                <a:spcPts val="0"/>
              </a:spcAft>
              <a:buSzPct val="100000"/>
              <a:buNone/>
            </a:pPr>
            <a:r>
              <a:rPr lang="cs-CZ" dirty="0">
                <a:solidFill>
                  <a:srgbClr val="FF0000"/>
                </a:solidFill>
              </a:rPr>
              <a:t>	</a:t>
            </a:r>
            <a:r>
              <a:rPr lang="cs-CZ" dirty="0" smtClean="0">
                <a:solidFill>
                  <a:srgbClr val="FF0000"/>
                </a:solidFill>
              </a:rPr>
              <a:t>dopad – vazba na cílovou skupinu (trvalé bydliště, podnikání)</a:t>
            </a:r>
          </a:p>
          <a:p>
            <a:pPr marL="504000" lvl="3" indent="0">
              <a:lnSpc>
                <a:spcPct val="150000"/>
              </a:lnSpc>
              <a:spcBef>
                <a:spcPts val="0"/>
              </a:spcBef>
              <a:spcAft>
                <a:spcPts val="0"/>
              </a:spcAft>
              <a:buSzPct val="100000"/>
              <a:buNone/>
            </a:pPr>
            <a:r>
              <a:rPr lang="cs-CZ" dirty="0">
                <a:solidFill>
                  <a:srgbClr val="FF0000"/>
                </a:solidFill>
              </a:rPr>
              <a:t>	</a:t>
            </a:r>
            <a:r>
              <a:rPr lang="cs-CZ" dirty="0" smtClean="0">
                <a:solidFill>
                  <a:srgbClr val="FF0000"/>
                </a:solidFill>
              </a:rPr>
              <a:t> více viz obecná část pravidel kap. 14</a:t>
            </a:r>
          </a:p>
          <a:p>
            <a:endParaRPr lang="cs-CZ" dirty="0"/>
          </a:p>
          <a:p>
            <a:pPr marL="684000" lvl="2" indent="-432000">
              <a:lnSpc>
                <a:spcPct val="150000"/>
              </a:lnSpc>
              <a:spcBef>
                <a:spcPts val="0"/>
              </a:spcBef>
              <a:spcAft>
                <a:spcPts val="0"/>
              </a:spcAft>
              <a:buSzPct val="100000"/>
              <a:buFont typeface="Wingdings" panose="05000000000000000000" pitchFamily="2" charset="2"/>
              <a:buChar char=""/>
            </a:pPr>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39</a:t>
            </a:fld>
            <a:endParaRPr lang="cs-CZ" dirty="0"/>
          </a:p>
        </p:txBody>
      </p:sp>
    </p:spTree>
    <p:extLst>
      <p:ext uri="{BB962C8B-B14F-4D97-AF65-F5344CB8AC3E}">
        <p14:creationId xmlns:p14="http://schemas.microsoft.com/office/powerpoint/2010/main" xmlns="" val="1327288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INDENTIFIKACE VÝZVY</a:t>
            </a:r>
          </a:p>
        </p:txBody>
      </p:sp>
      <p:sp>
        <p:nvSpPr>
          <p:cNvPr id="3" name="Zástupný symbol pro obsah 2"/>
          <p:cNvSpPr>
            <a:spLocks noGrp="1"/>
          </p:cNvSpPr>
          <p:nvPr>
            <p:ph idx="1"/>
          </p:nvPr>
        </p:nvSpPr>
        <p:spPr>
          <a:xfrm>
            <a:off x="395536" y="1268760"/>
            <a:ext cx="8568952" cy="5472608"/>
          </a:xfrm>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dirty="0"/>
              <a:t>Operační program Zaměstnanost</a:t>
            </a:r>
          </a:p>
          <a:p>
            <a:pPr marL="432000" lvl="1" indent="-432000">
              <a:lnSpc>
                <a:spcPct val="150000"/>
              </a:lnSpc>
              <a:spcBef>
                <a:spcPts val="0"/>
              </a:spcBef>
              <a:spcAft>
                <a:spcPts val="0"/>
              </a:spcAft>
              <a:buSzPct val="100000"/>
              <a:buFont typeface="Wingdings" panose="05000000000000000000" pitchFamily="2" charset="2"/>
              <a:buChar char=""/>
            </a:pPr>
            <a:r>
              <a:rPr lang="cs-CZ" dirty="0"/>
              <a:t>Výzvy ŘO</a:t>
            </a:r>
          </a:p>
          <a:p>
            <a:pPr marL="1188000" lvl="4" indent="-432000">
              <a:lnSpc>
                <a:spcPct val="150000"/>
              </a:lnSpc>
              <a:spcBef>
                <a:spcPts val="0"/>
              </a:spcBef>
              <a:spcAft>
                <a:spcPts val="0"/>
              </a:spcAft>
              <a:buSzPct val="100000"/>
              <a:buFont typeface="Wingdings" panose="05000000000000000000" pitchFamily="2" charset="2"/>
              <a:buChar char=""/>
            </a:pPr>
            <a:r>
              <a:rPr lang="cs-CZ" dirty="0"/>
              <a:t>03_16_047</a:t>
            </a:r>
          </a:p>
          <a:p>
            <a:pPr marL="1188000" lvl="4" indent="-432000">
              <a:lnSpc>
                <a:spcPct val="150000"/>
              </a:lnSpc>
              <a:spcBef>
                <a:spcPts val="0"/>
              </a:spcBef>
              <a:spcAft>
                <a:spcPts val="0"/>
              </a:spcAft>
              <a:buSzPct val="100000"/>
              <a:buFont typeface="Wingdings" panose="05000000000000000000" pitchFamily="2" charset="2"/>
              <a:buChar char=""/>
            </a:pPr>
            <a:r>
              <a:rPr lang="cs-CZ" dirty="0"/>
              <a:t>Výzva pro MAS na podporu strategií komunitně vedeného místního rozvoje</a:t>
            </a:r>
          </a:p>
          <a:p>
            <a:pPr marL="432000" lvl="1" indent="-432000">
              <a:lnSpc>
                <a:spcPct val="150000"/>
              </a:lnSpc>
              <a:spcBef>
                <a:spcPts val="0"/>
              </a:spcBef>
              <a:spcAft>
                <a:spcPts val="0"/>
              </a:spcAft>
              <a:buSzPct val="100000"/>
              <a:buFont typeface="Wingdings" panose="05000000000000000000" pitchFamily="2" charset="2"/>
              <a:buChar char=""/>
            </a:pPr>
            <a:r>
              <a:rPr lang="cs-CZ" dirty="0"/>
              <a:t>Výzva </a:t>
            </a:r>
            <a:r>
              <a:rPr lang="cs-CZ" dirty="0" smtClean="0"/>
              <a:t>MAS</a:t>
            </a:r>
            <a:r>
              <a:rPr lang="cs-CZ" dirty="0"/>
              <a:t>	</a:t>
            </a:r>
          </a:p>
          <a:p>
            <a:pPr marL="1188000" lvl="4" indent="-432000">
              <a:lnSpc>
                <a:spcPct val="150000"/>
              </a:lnSpc>
              <a:spcBef>
                <a:spcPts val="0"/>
              </a:spcBef>
              <a:spcAft>
                <a:spcPts val="0"/>
              </a:spcAft>
              <a:buSzPct val="100000"/>
              <a:buFont typeface="Wingdings" panose="05000000000000000000" pitchFamily="2" charset="2"/>
              <a:buChar char=""/>
            </a:pPr>
            <a:r>
              <a:rPr lang="cs-CZ" dirty="0" smtClean="0"/>
              <a:t>310/03_16_047/CLLD_15_01_228 </a:t>
            </a:r>
            <a:endParaRPr lang="cs-CZ" dirty="0" smtClean="0"/>
          </a:p>
          <a:p>
            <a:pPr marL="1188000" lvl="4" indent="-432000">
              <a:lnSpc>
                <a:spcPct val="150000"/>
              </a:lnSpc>
              <a:spcBef>
                <a:spcPts val="0"/>
              </a:spcBef>
              <a:spcAft>
                <a:spcPts val="0"/>
              </a:spcAft>
              <a:buSzPct val="100000"/>
              <a:buFont typeface="Wingdings" panose="05000000000000000000" pitchFamily="2" charset="2"/>
              <a:buChar char=""/>
            </a:pPr>
            <a:r>
              <a:rPr lang="cs-CZ" dirty="0" smtClean="0"/>
              <a:t>MAS </a:t>
            </a:r>
            <a:r>
              <a:rPr lang="cs-CZ" dirty="0"/>
              <a:t>Pobeskydí – </a:t>
            </a:r>
            <a:r>
              <a:rPr lang="cs-CZ" dirty="0" smtClean="0"/>
              <a:t>Slaďování rodinného a profesního života (I</a:t>
            </a:r>
            <a:r>
              <a:rPr lang="cs-CZ" dirty="0"/>
              <a:t>.)</a:t>
            </a:r>
          </a:p>
          <a:p>
            <a:pPr marL="1188000" lvl="4" indent="-432000">
              <a:lnSpc>
                <a:spcPct val="150000"/>
              </a:lnSpc>
              <a:spcBef>
                <a:spcPts val="0"/>
              </a:spcBef>
              <a:spcAft>
                <a:spcPts val="0"/>
              </a:spcAft>
              <a:buSzPct val="100000"/>
              <a:buFont typeface="Wingdings" panose="05000000000000000000" pitchFamily="2" charset="2"/>
              <a:buChar char=""/>
            </a:pPr>
            <a:r>
              <a:rPr lang="cs-CZ" dirty="0"/>
              <a:t>Alokace výzvy MAS </a:t>
            </a:r>
            <a:r>
              <a:rPr lang="cs-CZ" dirty="0" smtClean="0"/>
              <a:t>2 </a:t>
            </a:r>
            <a:r>
              <a:rPr lang="cs-CZ" dirty="0"/>
              <a:t>mil. Kč</a:t>
            </a:r>
          </a:p>
          <a:p>
            <a:pPr marL="432000" lvl="1" indent="-432000">
              <a:lnSpc>
                <a:spcPct val="150000"/>
              </a:lnSpc>
              <a:spcBef>
                <a:spcPts val="0"/>
              </a:spcBef>
              <a:spcAft>
                <a:spcPts val="0"/>
              </a:spcAft>
              <a:buSzPct val="100000"/>
              <a:buNone/>
            </a:pPr>
            <a:endParaRPr lang="cs-CZ" sz="1600" b="1" u="sng" dirty="0"/>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a:t>
            </a:fld>
            <a:endParaRPr lang="cs-CZ" dirty="0"/>
          </a:p>
        </p:txBody>
      </p:sp>
    </p:spTree>
    <p:extLst>
      <p:ext uri="{BB962C8B-B14F-4D97-AF65-F5344CB8AC3E}">
        <p14:creationId xmlns:p14="http://schemas.microsoft.com/office/powerpoint/2010/main" xmlns="" val="13493726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a:t>
            </a:r>
            <a:br>
              <a:rPr lang="cs-CZ" dirty="0" smtClean="0"/>
            </a:br>
            <a:r>
              <a:rPr lang="cs-CZ" sz="2800" dirty="0" smtClean="0"/>
              <a:t>přijatelnost a formální náležitosti</a:t>
            </a:r>
            <a:endParaRPr lang="cs-CZ" sz="2800" dirty="0"/>
          </a:p>
        </p:txBody>
      </p:sp>
      <p:sp>
        <p:nvSpPr>
          <p:cNvPr id="3" name="Zástupný symbol pro obsah 2"/>
          <p:cNvSpPr>
            <a:spLocks noGrp="1"/>
          </p:cNvSpPr>
          <p:nvPr>
            <p:ph idx="1"/>
          </p:nvPr>
        </p:nvSpPr>
        <p:spPr/>
        <p:txBody>
          <a:bodyPr/>
          <a:lstStyle/>
          <a:p>
            <a:pPr marL="504000" lvl="3" indent="0">
              <a:lnSpc>
                <a:spcPct val="150000"/>
              </a:lnSpc>
              <a:spcBef>
                <a:spcPts val="0"/>
              </a:spcBef>
              <a:spcAft>
                <a:spcPts val="0"/>
              </a:spcAft>
              <a:buSzPct val="100000"/>
              <a:buNone/>
            </a:pPr>
            <a:r>
              <a:rPr lang="cs-CZ" i="1" dirty="0" smtClean="0">
                <a:solidFill>
                  <a:schemeClr val="tx2"/>
                </a:solidFill>
              </a:rPr>
              <a:t>FORMÁLNÍ NÁLEŽITOSTI </a:t>
            </a:r>
            <a:endParaRPr lang="cs-CZ" i="1" dirty="0">
              <a:solidFill>
                <a:schemeClr val="tx2"/>
              </a:solidFill>
            </a:endParaRPr>
          </a:p>
          <a:p>
            <a:pPr marL="432000" lvl="1" indent="-432000">
              <a:lnSpc>
                <a:spcPct val="150000"/>
              </a:lnSpc>
              <a:spcBef>
                <a:spcPts val="0"/>
              </a:spcBef>
              <a:spcAft>
                <a:spcPts val="0"/>
              </a:spcAft>
              <a:buSzPct val="100000"/>
              <a:buFont typeface="Wingdings" panose="05000000000000000000" pitchFamily="2" charset="2"/>
              <a:buChar char=""/>
            </a:pPr>
            <a:r>
              <a:rPr lang="cs-CZ" dirty="0"/>
              <a:t>Úplnost a forma žádosti </a:t>
            </a:r>
            <a:r>
              <a:rPr lang="cs-CZ" dirty="0" smtClean="0"/>
              <a:t> </a:t>
            </a:r>
            <a:r>
              <a:rPr lang="cs-CZ" dirty="0" smtClean="0">
                <a:solidFill>
                  <a:srgbClr val="FF0000"/>
                </a:solidFill>
              </a:rPr>
              <a:t>(Pokyny k vyplnění žádosti IS KP14+ nepřímé náklady...)</a:t>
            </a:r>
            <a:endParaRPr lang="cs-CZ" dirty="0">
              <a:solidFill>
                <a:srgbClr val="FF0000"/>
              </a:solidFill>
            </a:endParaRPr>
          </a:p>
          <a:p>
            <a:pPr marL="432000" lvl="1" indent="-432000">
              <a:lnSpc>
                <a:spcPct val="150000"/>
              </a:lnSpc>
              <a:spcBef>
                <a:spcPts val="0"/>
              </a:spcBef>
              <a:spcAft>
                <a:spcPts val="0"/>
              </a:spcAft>
              <a:buSzPct val="100000"/>
              <a:buFont typeface="Wingdings" panose="05000000000000000000" pitchFamily="2" charset="2"/>
              <a:buChar char=""/>
            </a:pPr>
            <a:r>
              <a:rPr lang="cs-CZ" dirty="0"/>
              <a:t>Podpis žádosti </a:t>
            </a:r>
            <a:r>
              <a:rPr lang="cs-CZ" dirty="0" smtClean="0"/>
              <a:t>(statutární zástupce žadatele/oprávněná osoba) – </a:t>
            </a:r>
            <a:r>
              <a:rPr lang="cs-CZ" dirty="0" smtClean="0">
                <a:solidFill>
                  <a:srgbClr val="FF0000"/>
                </a:solidFill>
              </a:rPr>
              <a:t>lze plná moc jako </a:t>
            </a:r>
            <a:r>
              <a:rPr lang="cs-CZ" dirty="0" err="1" smtClean="0">
                <a:solidFill>
                  <a:srgbClr val="FF0000"/>
                </a:solidFill>
              </a:rPr>
              <a:t>sken</a:t>
            </a:r>
            <a:r>
              <a:rPr lang="cs-CZ" dirty="0" smtClean="0">
                <a:solidFill>
                  <a:srgbClr val="FF0000"/>
                </a:solidFill>
              </a:rPr>
              <a:t>, ale žadatel musí mít k dispozici originál.</a:t>
            </a:r>
            <a:endParaRPr lang="cs-CZ" dirty="0">
              <a:solidFill>
                <a:srgbClr val="FF0000"/>
              </a:solidFill>
            </a:endParaRPr>
          </a:p>
          <a:p>
            <a:endParaRPr lang="cs-CZ" dirty="0"/>
          </a:p>
          <a:p>
            <a:pPr marL="684000" lvl="2" indent="-432000">
              <a:lnSpc>
                <a:spcPct val="150000"/>
              </a:lnSpc>
              <a:spcBef>
                <a:spcPts val="0"/>
              </a:spcBef>
              <a:spcAft>
                <a:spcPts val="0"/>
              </a:spcAft>
              <a:buSzPct val="100000"/>
              <a:buFont typeface="Wingdings" panose="05000000000000000000" pitchFamily="2" charset="2"/>
              <a:buChar char=""/>
            </a:pPr>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40</a:t>
            </a:fld>
            <a:endParaRPr lang="cs-CZ" dirty="0"/>
          </a:p>
        </p:txBody>
      </p:sp>
    </p:spTree>
    <p:extLst>
      <p:ext uri="{BB962C8B-B14F-4D97-AF65-F5344CB8AC3E}">
        <p14:creationId xmlns:p14="http://schemas.microsoft.com/office/powerpoint/2010/main" xmlns="" val="25399445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 - věcné</a:t>
            </a:r>
            <a:endParaRPr lang="cs-CZ" dirty="0"/>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dirty="0"/>
              <a:t>Provádí výběrová komise (má k dispozici podpůrné hodnocení </a:t>
            </a:r>
            <a:r>
              <a:rPr lang="cs-CZ" sz="2400" dirty="0" smtClean="0"/>
              <a:t>odborníka) </a:t>
            </a:r>
            <a:r>
              <a:rPr lang="cs-CZ" sz="2400" dirty="0"/>
              <a:t>do 50 </a:t>
            </a:r>
            <a:r>
              <a:rPr lang="cs-CZ" sz="2400" dirty="0" smtClean="0"/>
              <a:t>pracovních </a:t>
            </a:r>
            <a:r>
              <a:rPr lang="cs-CZ" sz="2400" dirty="0"/>
              <a:t>dnů</a:t>
            </a:r>
          </a:p>
          <a:p>
            <a:pPr marL="432000" lvl="1" indent="-432000">
              <a:lnSpc>
                <a:spcPct val="150000"/>
              </a:lnSpc>
              <a:spcBef>
                <a:spcPts val="0"/>
              </a:spcBef>
              <a:spcAft>
                <a:spcPts val="0"/>
              </a:spcAft>
              <a:buSzPct val="100000"/>
              <a:buFont typeface="Wingdings" panose="05000000000000000000" pitchFamily="2" charset="2"/>
              <a:buChar char=""/>
            </a:pPr>
            <a:r>
              <a:rPr lang="cs-CZ" sz="2400" dirty="0"/>
              <a:t>Hlavní zdroj informací v žádosti o </a:t>
            </a:r>
            <a:r>
              <a:rPr lang="cs-CZ" sz="2400" dirty="0" smtClean="0"/>
              <a:t>podporu a přílohy </a:t>
            </a:r>
            <a:endParaRPr lang="cs-CZ" sz="2400" dirty="0"/>
          </a:p>
          <a:p>
            <a:pPr marL="432000" lvl="1" indent="-432000">
              <a:lnSpc>
                <a:spcPct val="150000"/>
              </a:lnSpc>
              <a:spcBef>
                <a:spcPts val="0"/>
              </a:spcBef>
              <a:spcAft>
                <a:spcPts val="0"/>
              </a:spcAft>
              <a:buSzPct val="100000"/>
              <a:buFont typeface="Wingdings" panose="05000000000000000000" pitchFamily="2" charset="2"/>
              <a:buChar char=""/>
            </a:pPr>
            <a:r>
              <a:rPr lang="cs-CZ" sz="2400" dirty="0"/>
              <a:t>Funkce kritérií – kombinované kritéria</a:t>
            </a:r>
          </a:p>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t>deskriptor </a:t>
            </a:r>
            <a:r>
              <a:rPr lang="cs-CZ" sz="2400" dirty="0"/>
              <a:t>4) „Nedostatečně“ je eliminační </a:t>
            </a:r>
          </a:p>
          <a:p>
            <a:pPr marL="432000" lvl="1" indent="-432000">
              <a:lnSpc>
                <a:spcPct val="150000"/>
              </a:lnSpc>
              <a:spcBef>
                <a:spcPts val="0"/>
              </a:spcBef>
              <a:spcAft>
                <a:spcPts val="0"/>
              </a:spcAft>
              <a:buSzPct val="100000"/>
              <a:buFont typeface="Wingdings" panose="05000000000000000000" pitchFamily="2" charset="2"/>
              <a:buChar char=""/>
            </a:pPr>
            <a:r>
              <a:rPr lang="cs-CZ" sz="2400" dirty="0"/>
              <a:t>Rozhodující je vždy hlavní otázka u každého z kritérií. Jednotlivé podotázky jsou </a:t>
            </a:r>
            <a:r>
              <a:rPr lang="cs-CZ" sz="2400" dirty="0" smtClean="0"/>
              <a:t>návodné</a:t>
            </a:r>
            <a:r>
              <a:rPr lang="cs-CZ" sz="2400" dirty="0"/>
              <a:t>.</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41</a:t>
            </a:fld>
            <a:endParaRPr lang="cs-CZ"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 - věcné</a:t>
            </a:r>
            <a:endParaRPr lang="cs-CZ" dirty="0"/>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t>4 </a:t>
            </a:r>
            <a:r>
              <a:rPr lang="cs-CZ" sz="2400" dirty="0"/>
              <a:t>oblasti: Potřebnost, Účelnost, Efektivnost a hospodárnost, Proveditelnost</a:t>
            </a:r>
          </a:p>
          <a:p>
            <a:pPr marL="432000" lvl="1" indent="-432000">
              <a:lnSpc>
                <a:spcPct val="150000"/>
              </a:lnSpc>
              <a:spcBef>
                <a:spcPts val="0"/>
              </a:spcBef>
              <a:spcAft>
                <a:spcPts val="0"/>
              </a:spcAft>
              <a:buSzPct val="100000"/>
              <a:buFont typeface="Wingdings" panose="05000000000000000000" pitchFamily="2" charset="2"/>
              <a:buChar char=""/>
            </a:pPr>
            <a:r>
              <a:rPr lang="cs-CZ" sz="2400" dirty="0"/>
              <a:t>Maximální počet bodů 100. Minimální počet bodů 50.</a:t>
            </a:r>
          </a:p>
          <a:p>
            <a:pPr marL="432000" lvl="1" indent="-432000">
              <a:lnSpc>
                <a:spcPct val="150000"/>
              </a:lnSpc>
              <a:spcBef>
                <a:spcPts val="0"/>
              </a:spcBef>
              <a:spcAft>
                <a:spcPts val="0"/>
              </a:spcAft>
              <a:buSzPct val="100000"/>
              <a:buFont typeface="Wingdings" panose="05000000000000000000" pitchFamily="2" charset="2"/>
              <a:buChar char=""/>
            </a:pPr>
            <a:r>
              <a:rPr lang="cs-CZ" sz="2400" dirty="0"/>
              <a:t>Pro hodnocení se využívá 4 </a:t>
            </a:r>
            <a:r>
              <a:rPr lang="cs-CZ" sz="2400" dirty="0" err="1"/>
              <a:t>desktriptory</a:t>
            </a:r>
            <a:r>
              <a:rPr lang="cs-CZ" sz="2400" dirty="0"/>
              <a:t>: Velmi dobře (100 %), Dobře (75 %), Dostatečně (50 %), Nedostatečně (25</a:t>
            </a:r>
            <a:r>
              <a:rPr lang="cs-CZ" sz="2400" dirty="0" smtClean="0"/>
              <a:t>%)</a:t>
            </a:r>
            <a:endParaRPr lang="en-US" sz="24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42</a:t>
            </a:fld>
            <a:endParaRPr lang="cs-CZ"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 - věcné</a:t>
            </a:r>
            <a:endParaRPr lang="cs-CZ" dirty="0"/>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t>Potřebnost</a:t>
            </a:r>
            <a:endParaRPr lang="cs-CZ" sz="2400" dirty="0"/>
          </a:p>
          <a:p>
            <a:pPr marL="684000" lvl="2" indent="-432000">
              <a:lnSpc>
                <a:spcPct val="150000"/>
              </a:lnSpc>
              <a:spcBef>
                <a:spcPts val="0"/>
              </a:spcBef>
              <a:spcAft>
                <a:spcPts val="0"/>
              </a:spcAft>
              <a:buSzPct val="100000"/>
              <a:buFont typeface="Wingdings" panose="05000000000000000000" pitchFamily="2" charset="2"/>
              <a:buChar char=""/>
            </a:pPr>
            <a:r>
              <a:rPr lang="cs-CZ" sz="2400" dirty="0" smtClean="0"/>
              <a:t>Zaměřuje se </a:t>
            </a:r>
            <a:r>
              <a:rPr lang="cs-CZ" sz="2400" dirty="0"/>
              <a:t>projekt na problém/nedostatky, který/které je skutečně potřebné řešit s ohledem na cíle strategie CLLD a je cílová skupina adekvátní náplni projektu</a:t>
            </a:r>
            <a:r>
              <a:rPr lang="cs-CZ" sz="2400" dirty="0" smtClean="0"/>
              <a:t>? </a:t>
            </a:r>
          </a:p>
          <a:p>
            <a:pPr marL="1188000" lvl="4" indent="-432000">
              <a:lnSpc>
                <a:spcPct val="150000"/>
              </a:lnSpc>
              <a:spcBef>
                <a:spcPts val="0"/>
              </a:spcBef>
              <a:spcAft>
                <a:spcPts val="0"/>
              </a:spcAft>
              <a:buSzPct val="100000"/>
              <a:buFont typeface="Wingdings" panose="05000000000000000000" pitchFamily="2" charset="2"/>
              <a:buChar char=""/>
            </a:pPr>
            <a:r>
              <a:rPr lang="cs-CZ" dirty="0" err="1" smtClean="0"/>
              <a:t>ŽoP</a:t>
            </a:r>
            <a:r>
              <a:rPr lang="cs-CZ" dirty="0" smtClean="0"/>
              <a:t> popis projektu – problém, příčiny problému, dosavadní řešení problémů, analýza problému a lokality, cílová skupina, příloha popis cílové skupiny</a:t>
            </a:r>
            <a:r>
              <a:rPr lang="cs-CZ" dirty="0" smtClean="0"/>
              <a:t>), zaměřené animačních akcí</a:t>
            </a:r>
            <a:endParaRPr lang="cs-CZ" dirty="0" smtClean="0"/>
          </a:p>
          <a:p>
            <a:pPr marL="1188000" lvl="4" indent="-432000">
              <a:lnSpc>
                <a:spcPct val="150000"/>
              </a:lnSpc>
              <a:spcBef>
                <a:spcPts val="0"/>
              </a:spcBef>
              <a:spcAft>
                <a:spcPts val="0"/>
              </a:spcAft>
              <a:buSzPct val="100000"/>
              <a:buFont typeface="Wingdings" panose="05000000000000000000" pitchFamily="2" charset="2"/>
              <a:buChar char=""/>
            </a:pPr>
            <a:r>
              <a:rPr lang="cs-CZ" dirty="0" smtClean="0"/>
              <a:t>viz příloha č. 1 podotázky</a:t>
            </a:r>
            <a:endParaRPr lang="cs-CZ" dirty="0"/>
          </a:p>
          <a:p>
            <a:pPr marL="684000" lvl="2" indent="-432000">
              <a:lnSpc>
                <a:spcPct val="150000"/>
              </a:lnSpc>
              <a:spcBef>
                <a:spcPts val="0"/>
              </a:spcBef>
              <a:spcAft>
                <a:spcPts val="0"/>
              </a:spcAft>
              <a:buSzPct val="100000"/>
              <a:buFont typeface="Wingdings" panose="05000000000000000000" pitchFamily="2" charset="2"/>
              <a:buChar char=""/>
            </a:pPr>
            <a:endParaRPr lang="cs-CZ" sz="24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43</a:t>
            </a:fld>
            <a:endParaRPr lang="cs-CZ" dirty="0"/>
          </a:p>
        </p:txBody>
      </p:sp>
    </p:spTree>
    <p:extLst>
      <p:ext uri="{BB962C8B-B14F-4D97-AF65-F5344CB8AC3E}">
        <p14:creationId xmlns:p14="http://schemas.microsoft.com/office/powerpoint/2010/main" xmlns="" val="34071801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 - věcné</a:t>
            </a:r>
            <a:endParaRPr lang="cs-CZ" dirty="0"/>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dirty="0" smtClean="0"/>
              <a:t>Účelnost</a:t>
            </a:r>
            <a:endParaRPr lang="cs-CZ" sz="2400" dirty="0"/>
          </a:p>
          <a:p>
            <a:pPr marL="684000" lvl="2" indent="-432000">
              <a:lnSpc>
                <a:spcPct val="150000"/>
              </a:lnSpc>
              <a:spcBef>
                <a:spcPts val="0"/>
              </a:spcBef>
              <a:spcAft>
                <a:spcPts val="0"/>
              </a:spcAft>
              <a:buSzPct val="100000"/>
              <a:buFont typeface="Wingdings" panose="05000000000000000000" pitchFamily="2" charset="2"/>
              <a:buChar char=""/>
            </a:pPr>
            <a:r>
              <a:rPr lang="cs-CZ" sz="2400" dirty="0"/>
              <a:t>Je cíl projektu nastaven správně a povedou zvolené klíčové aktivity a jejich výstupy k jeho splnění? </a:t>
            </a:r>
            <a:endParaRPr lang="cs-CZ" sz="2400" dirty="0" smtClean="0"/>
          </a:p>
          <a:p>
            <a:pPr marL="684000" lvl="2" indent="-432000">
              <a:lnSpc>
                <a:spcPct val="150000"/>
              </a:lnSpc>
              <a:spcBef>
                <a:spcPts val="0"/>
              </a:spcBef>
              <a:spcAft>
                <a:spcPts val="0"/>
              </a:spcAft>
              <a:buSzPct val="100000"/>
              <a:buFont typeface="Wingdings" panose="05000000000000000000" pitchFamily="2" charset="2"/>
              <a:buChar char=""/>
            </a:pPr>
            <a:r>
              <a:rPr lang="cs-CZ" sz="2400" dirty="0"/>
              <a:t>Jak vhodný způsob pro ověření dosažení cíle žadatel v projektu nastavil? 	</a:t>
            </a:r>
          </a:p>
          <a:p>
            <a:pPr marL="1188000" lvl="4" indent="-432000">
              <a:lnSpc>
                <a:spcPct val="150000"/>
              </a:lnSpc>
              <a:spcBef>
                <a:spcPts val="0"/>
              </a:spcBef>
              <a:spcAft>
                <a:spcPts val="0"/>
              </a:spcAft>
              <a:buSzPct val="100000"/>
              <a:buFont typeface="Wingdings" panose="05000000000000000000" pitchFamily="2" charset="2"/>
              <a:buChar char=""/>
            </a:pPr>
            <a:r>
              <a:rPr lang="cs-CZ" dirty="0" err="1"/>
              <a:t>ŽoP</a:t>
            </a:r>
            <a:r>
              <a:rPr lang="cs-CZ" dirty="0"/>
              <a:t> popis </a:t>
            </a:r>
            <a:r>
              <a:rPr lang="cs-CZ" dirty="0" smtClean="0"/>
              <a:t>projektu: cíle (měřitelnost, ověřitelnost), klíčové aktivity (potřeby cílové skupiny), indikátory</a:t>
            </a:r>
            <a:endParaRPr lang="cs-CZ" dirty="0"/>
          </a:p>
          <a:p>
            <a:pPr marL="1188000" lvl="4" indent="-432000">
              <a:lnSpc>
                <a:spcPct val="150000"/>
              </a:lnSpc>
              <a:spcBef>
                <a:spcPts val="0"/>
              </a:spcBef>
              <a:spcAft>
                <a:spcPts val="0"/>
              </a:spcAft>
              <a:buSzPct val="100000"/>
              <a:buFont typeface="Wingdings" panose="05000000000000000000" pitchFamily="2" charset="2"/>
              <a:buChar char=""/>
            </a:pPr>
            <a:r>
              <a:rPr lang="cs-CZ" dirty="0"/>
              <a:t>viz příloha č. 1 podotázky</a:t>
            </a:r>
          </a:p>
          <a:p>
            <a:pPr marL="684000" lvl="2" indent="-432000">
              <a:lnSpc>
                <a:spcPct val="150000"/>
              </a:lnSpc>
              <a:spcBef>
                <a:spcPts val="0"/>
              </a:spcBef>
              <a:spcAft>
                <a:spcPts val="0"/>
              </a:spcAft>
              <a:buSzPct val="100000"/>
              <a:buFont typeface="Wingdings" panose="05000000000000000000" pitchFamily="2" charset="2"/>
              <a:buChar char=""/>
            </a:pPr>
            <a:endParaRPr lang="cs-CZ" sz="24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44</a:t>
            </a:fld>
            <a:endParaRPr lang="cs-CZ" dirty="0"/>
          </a:p>
        </p:txBody>
      </p:sp>
    </p:spTree>
    <p:extLst>
      <p:ext uri="{BB962C8B-B14F-4D97-AF65-F5344CB8AC3E}">
        <p14:creationId xmlns:p14="http://schemas.microsoft.com/office/powerpoint/2010/main" xmlns="" val="27132929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 - věcné</a:t>
            </a:r>
            <a:endParaRPr lang="cs-CZ" dirty="0"/>
          </a:p>
        </p:txBody>
      </p:sp>
      <p:sp>
        <p:nvSpPr>
          <p:cNvPr id="3" name="Zástupný symbol pro obsah 2"/>
          <p:cNvSpPr>
            <a:spLocks noGrp="1"/>
          </p:cNvSpPr>
          <p:nvPr>
            <p:ph idx="1"/>
          </p:nvPr>
        </p:nvSpPr>
        <p:spPr/>
        <p:txBody>
          <a:bodyPr/>
          <a:lstStyle/>
          <a:p>
            <a:r>
              <a:rPr lang="cs-CZ" dirty="0" smtClean="0"/>
              <a:t>Efektivnost </a:t>
            </a:r>
            <a:r>
              <a:rPr lang="cs-CZ" dirty="0"/>
              <a:t>a hospodárnost 	</a:t>
            </a:r>
          </a:p>
          <a:p>
            <a:pPr marL="684000" lvl="2" indent="-432000">
              <a:lnSpc>
                <a:spcPct val="150000"/>
              </a:lnSpc>
              <a:spcBef>
                <a:spcPts val="0"/>
              </a:spcBef>
              <a:spcAft>
                <a:spcPts val="0"/>
              </a:spcAft>
              <a:buSzPct val="100000"/>
              <a:buFont typeface="Wingdings" panose="05000000000000000000" pitchFamily="2" charset="2"/>
              <a:buChar char=""/>
            </a:pPr>
            <a:r>
              <a:rPr lang="cs-CZ" sz="2400" dirty="0"/>
              <a:t>S ohledem na plánované a potřebné výstupy je navrženo efektivní a hospodárné použití zdrojů? 	</a:t>
            </a:r>
          </a:p>
          <a:p>
            <a:pPr marL="684000" lvl="2" indent="-432000">
              <a:lnSpc>
                <a:spcPct val="150000"/>
              </a:lnSpc>
              <a:spcBef>
                <a:spcPts val="0"/>
              </a:spcBef>
              <a:spcAft>
                <a:spcPts val="0"/>
              </a:spcAft>
              <a:buSzPct val="100000"/>
              <a:buFont typeface="Wingdings" panose="05000000000000000000" pitchFamily="2" charset="2"/>
              <a:buChar char=""/>
            </a:pPr>
            <a:r>
              <a:rPr lang="cs-CZ" sz="2400" dirty="0"/>
              <a:t>Jak jsou nastaveny cílové hodnoty indikátorů? 	</a:t>
            </a:r>
          </a:p>
          <a:p>
            <a:pPr marL="1188000" lvl="4" indent="-432000">
              <a:lnSpc>
                <a:spcPct val="150000"/>
              </a:lnSpc>
              <a:spcBef>
                <a:spcPts val="0"/>
              </a:spcBef>
              <a:spcAft>
                <a:spcPts val="0"/>
              </a:spcAft>
              <a:buSzPct val="100000"/>
              <a:buFont typeface="Wingdings" panose="05000000000000000000" pitchFamily="2" charset="2"/>
              <a:buChar char=""/>
            </a:pPr>
            <a:r>
              <a:rPr lang="cs-CZ" dirty="0" err="1" smtClean="0"/>
              <a:t>ŽoP</a:t>
            </a:r>
            <a:r>
              <a:rPr lang="cs-CZ" dirty="0" smtClean="0"/>
              <a:t> rozpočet, klíčové aktivity (výdaje na aktivity), ceny/mzdy obvyklé, indikátory vazba na klíčové aktivity</a:t>
            </a:r>
          </a:p>
          <a:p>
            <a:pPr marL="1188000" lvl="4" indent="-432000">
              <a:lnSpc>
                <a:spcPct val="150000"/>
              </a:lnSpc>
              <a:spcBef>
                <a:spcPts val="0"/>
              </a:spcBef>
              <a:spcAft>
                <a:spcPts val="0"/>
              </a:spcAft>
              <a:buSzPct val="100000"/>
              <a:buFont typeface="Wingdings" panose="05000000000000000000" pitchFamily="2" charset="2"/>
              <a:buChar char=""/>
            </a:pPr>
            <a:r>
              <a:rPr lang="cs-CZ" dirty="0" smtClean="0"/>
              <a:t>viz </a:t>
            </a:r>
            <a:r>
              <a:rPr lang="cs-CZ" dirty="0"/>
              <a:t>příloha č. 1 podotázky</a:t>
            </a:r>
          </a:p>
          <a:p>
            <a:pPr marL="684000" lvl="2" indent="-432000">
              <a:lnSpc>
                <a:spcPct val="150000"/>
              </a:lnSpc>
              <a:spcBef>
                <a:spcPts val="0"/>
              </a:spcBef>
              <a:spcAft>
                <a:spcPts val="0"/>
              </a:spcAft>
              <a:buSzPct val="100000"/>
              <a:buFont typeface="Wingdings" panose="05000000000000000000" pitchFamily="2" charset="2"/>
              <a:buChar char=""/>
            </a:pPr>
            <a:endParaRPr lang="cs-CZ" sz="24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45</a:t>
            </a:fld>
            <a:endParaRPr lang="cs-CZ" dirty="0"/>
          </a:p>
        </p:txBody>
      </p:sp>
    </p:spTree>
    <p:extLst>
      <p:ext uri="{BB962C8B-B14F-4D97-AF65-F5344CB8AC3E}">
        <p14:creationId xmlns:p14="http://schemas.microsoft.com/office/powerpoint/2010/main" xmlns="" val="15411542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 - věcné</a:t>
            </a:r>
            <a:endParaRPr lang="cs-CZ" dirty="0"/>
          </a:p>
        </p:txBody>
      </p:sp>
      <p:sp>
        <p:nvSpPr>
          <p:cNvPr id="3" name="Zástupný symbol pro obsah 2"/>
          <p:cNvSpPr>
            <a:spLocks noGrp="1"/>
          </p:cNvSpPr>
          <p:nvPr>
            <p:ph idx="1"/>
          </p:nvPr>
        </p:nvSpPr>
        <p:spPr/>
        <p:txBody>
          <a:bodyPr/>
          <a:lstStyle/>
          <a:p>
            <a:r>
              <a:rPr lang="cs-CZ" dirty="0" smtClean="0"/>
              <a:t>Proveditelnost</a:t>
            </a:r>
            <a:r>
              <a:rPr lang="cs-CZ" dirty="0"/>
              <a:t>	</a:t>
            </a:r>
          </a:p>
          <a:p>
            <a:pPr marL="684000" lvl="2" indent="-432000">
              <a:lnSpc>
                <a:spcPct val="150000"/>
              </a:lnSpc>
              <a:spcBef>
                <a:spcPts val="0"/>
              </a:spcBef>
              <a:spcAft>
                <a:spcPts val="0"/>
              </a:spcAft>
              <a:buSzPct val="100000"/>
              <a:buFont typeface="Wingdings" panose="05000000000000000000" pitchFamily="2" charset="2"/>
              <a:buChar char=""/>
            </a:pPr>
            <a:r>
              <a:rPr lang="cs-CZ" sz="2400" dirty="0"/>
              <a:t>Jak vhodně byl zvolen způsob realizace aktivit a jejich vzájemná návaznost? 	</a:t>
            </a:r>
          </a:p>
          <a:p>
            <a:pPr marL="684000" lvl="2" indent="-432000">
              <a:lnSpc>
                <a:spcPct val="150000"/>
              </a:lnSpc>
              <a:spcBef>
                <a:spcPts val="0"/>
              </a:spcBef>
              <a:spcAft>
                <a:spcPts val="0"/>
              </a:spcAft>
              <a:buSzPct val="100000"/>
              <a:buFont typeface="Wingdings" panose="05000000000000000000" pitchFamily="2" charset="2"/>
              <a:buChar char=""/>
            </a:pPr>
            <a:r>
              <a:rPr lang="cs-CZ" sz="2400" dirty="0"/>
              <a:t>Jak </a:t>
            </a:r>
            <a:r>
              <a:rPr lang="pl-PL" sz="2400" dirty="0"/>
              <a:t>adekvátně je cílová skupina zapojena v průběhu projektu</a:t>
            </a:r>
            <a:r>
              <a:rPr lang="pl-PL" sz="2400" dirty="0" smtClean="0"/>
              <a:t>?</a:t>
            </a:r>
            <a:endParaRPr lang="cs-CZ" sz="2400" dirty="0"/>
          </a:p>
          <a:p>
            <a:pPr marL="1188000" lvl="4" indent="-432000">
              <a:lnSpc>
                <a:spcPct val="150000"/>
              </a:lnSpc>
              <a:spcBef>
                <a:spcPts val="0"/>
              </a:spcBef>
              <a:spcAft>
                <a:spcPts val="0"/>
              </a:spcAft>
              <a:buSzPct val="100000"/>
              <a:buFont typeface="Wingdings" panose="05000000000000000000" pitchFamily="2" charset="2"/>
              <a:buChar char=""/>
            </a:pPr>
            <a:r>
              <a:rPr lang="cs-CZ" dirty="0" err="1" smtClean="0"/>
              <a:t>ŽoP</a:t>
            </a:r>
            <a:r>
              <a:rPr lang="cs-CZ" dirty="0" smtClean="0"/>
              <a:t> klíčové aktivity (</a:t>
            </a:r>
            <a:r>
              <a:rPr lang="cs-CZ" dirty="0" err="1" smtClean="0"/>
              <a:t>zrozumitelnost</a:t>
            </a:r>
            <a:r>
              <a:rPr lang="cs-CZ" dirty="0" smtClean="0"/>
              <a:t>, výstupy, časová a obsahová návaznost), </a:t>
            </a:r>
            <a:r>
              <a:rPr lang="cs-CZ" dirty="0" err="1"/>
              <a:t>ŽoP</a:t>
            </a:r>
            <a:r>
              <a:rPr lang="cs-CZ" dirty="0"/>
              <a:t> </a:t>
            </a:r>
            <a:r>
              <a:rPr lang="cs-CZ" dirty="0" smtClean="0"/>
              <a:t>a příloha popis cílové skupiny (zapojení do aktivit, zájem, motivace a způsob práce)</a:t>
            </a:r>
          </a:p>
          <a:p>
            <a:pPr marL="1188000" lvl="4" indent="-432000">
              <a:lnSpc>
                <a:spcPct val="150000"/>
              </a:lnSpc>
              <a:spcBef>
                <a:spcPts val="0"/>
              </a:spcBef>
              <a:spcAft>
                <a:spcPts val="0"/>
              </a:spcAft>
              <a:buSzPct val="100000"/>
              <a:buFont typeface="Wingdings" panose="05000000000000000000" pitchFamily="2" charset="2"/>
              <a:buChar char=""/>
            </a:pPr>
            <a:r>
              <a:rPr lang="cs-CZ" dirty="0" smtClean="0"/>
              <a:t>viz </a:t>
            </a:r>
            <a:r>
              <a:rPr lang="cs-CZ" dirty="0"/>
              <a:t>příloha č. 1 podotázky</a:t>
            </a:r>
          </a:p>
          <a:p>
            <a:pPr marL="684000" lvl="2" indent="-432000">
              <a:lnSpc>
                <a:spcPct val="150000"/>
              </a:lnSpc>
              <a:spcBef>
                <a:spcPts val="0"/>
              </a:spcBef>
              <a:spcAft>
                <a:spcPts val="0"/>
              </a:spcAft>
              <a:buSzPct val="100000"/>
              <a:buFont typeface="Wingdings" panose="05000000000000000000" pitchFamily="2" charset="2"/>
              <a:buChar char=""/>
            </a:pPr>
            <a:endParaRPr lang="cs-CZ" sz="24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46</a:t>
            </a:fld>
            <a:endParaRPr lang="cs-CZ" dirty="0"/>
          </a:p>
        </p:txBody>
      </p:sp>
    </p:spTree>
    <p:extLst>
      <p:ext uri="{BB962C8B-B14F-4D97-AF65-F5344CB8AC3E}">
        <p14:creationId xmlns:p14="http://schemas.microsoft.com/office/powerpoint/2010/main" xmlns="" val="25876878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a:t>
            </a:r>
            <a:r>
              <a:rPr lang="cs-CZ" dirty="0" smtClean="0"/>
              <a:t>projektů - výběr</a:t>
            </a:r>
            <a:endParaRPr lang="cs-CZ" dirty="0"/>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dirty="0"/>
              <a:t>Výběr projektů</a:t>
            </a:r>
            <a:endParaRPr lang="cs-CZ" dirty="0"/>
          </a:p>
          <a:p>
            <a:pPr marL="684000" lvl="2" indent="-432000">
              <a:lnSpc>
                <a:spcPct val="150000"/>
              </a:lnSpc>
              <a:spcBef>
                <a:spcPts val="0"/>
              </a:spcBef>
              <a:spcAft>
                <a:spcPts val="0"/>
              </a:spcAft>
              <a:buSzPct val="100000"/>
              <a:buFont typeface="Wingdings" panose="05000000000000000000" pitchFamily="2" charset="2"/>
              <a:buChar char=""/>
            </a:pPr>
            <a:r>
              <a:rPr lang="cs-CZ" dirty="0"/>
              <a:t>Provádí programový výbor (do 30 pracovních dnů)</a:t>
            </a:r>
          </a:p>
          <a:p>
            <a:pPr marL="936000" lvl="3" indent="-432000">
              <a:lnSpc>
                <a:spcPct val="150000"/>
              </a:lnSpc>
              <a:spcBef>
                <a:spcPts val="0"/>
              </a:spcBef>
              <a:spcAft>
                <a:spcPts val="0"/>
              </a:spcAft>
              <a:buSzPct val="100000"/>
              <a:buFont typeface="Wingdings" panose="05000000000000000000" pitchFamily="2" charset="2"/>
              <a:buChar char=""/>
            </a:pPr>
            <a:r>
              <a:rPr lang="cs-CZ" dirty="0"/>
              <a:t>Pořadí projektů nelze měnit jiným způsobem než nedoporučením projektu k podpoře</a:t>
            </a:r>
          </a:p>
          <a:p>
            <a:pPr marL="1188000" lvl="4" indent="-432000">
              <a:lnSpc>
                <a:spcPct val="150000"/>
              </a:lnSpc>
              <a:spcBef>
                <a:spcPts val="0"/>
              </a:spcBef>
              <a:spcAft>
                <a:spcPts val="0"/>
              </a:spcAft>
              <a:buSzPct val="100000"/>
              <a:buFont typeface="Wingdings" panose="05000000000000000000" pitchFamily="2" charset="2"/>
              <a:buChar char=""/>
            </a:pPr>
            <a:r>
              <a:rPr lang="cs-CZ" dirty="0"/>
              <a:t>Bylo předloženo </a:t>
            </a:r>
            <a:r>
              <a:rPr lang="cs-CZ" b="1" dirty="0"/>
              <a:t>více projektů zaměřených </a:t>
            </a:r>
            <a:r>
              <a:rPr lang="cs-CZ" dirty="0"/>
              <a:t>na realizaci obdobných aktivit pro stejnou cílovou skupinu ve stejném regionu</a:t>
            </a:r>
          </a:p>
          <a:p>
            <a:pPr marL="1188000" lvl="4" indent="-432000">
              <a:lnSpc>
                <a:spcPct val="150000"/>
              </a:lnSpc>
              <a:spcBef>
                <a:spcPts val="0"/>
              </a:spcBef>
              <a:spcAft>
                <a:spcPts val="0"/>
              </a:spcAft>
              <a:buSzPct val="100000"/>
              <a:buFont typeface="Wingdings" panose="05000000000000000000" pitchFamily="2" charset="2"/>
              <a:buChar char=""/>
            </a:pPr>
            <a:r>
              <a:rPr lang="cs-CZ" dirty="0"/>
              <a:t>Překryv projektu </a:t>
            </a:r>
            <a:r>
              <a:rPr lang="cs-CZ" b="1" dirty="0"/>
              <a:t>s jiným již běžícím projektem</a:t>
            </a:r>
            <a:r>
              <a:rPr lang="cs-CZ" dirty="0"/>
              <a:t>, který má shodné klíčové aktivity, stejnou cílovou skupinu i stejné území dopadu</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47</a:t>
            </a:fld>
            <a:endParaRPr lang="cs-CZ"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Přezkum negativního rozhodnutí</a:t>
            </a:r>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dirty="0"/>
              <a:t>Lhůta – 15 kalendářních dnů ode dne doručení informace o negativním výsledku</a:t>
            </a:r>
          </a:p>
          <a:p>
            <a:pPr marL="684000" lvl="2" indent="-432000">
              <a:lnSpc>
                <a:spcPct val="150000"/>
              </a:lnSpc>
              <a:spcBef>
                <a:spcPts val="0"/>
              </a:spcBef>
              <a:spcAft>
                <a:spcPts val="0"/>
              </a:spcAft>
              <a:buSzPct val="100000"/>
              <a:buFont typeface="Wingdings" panose="05000000000000000000" pitchFamily="2" charset="2"/>
              <a:buChar char=""/>
            </a:pPr>
            <a:r>
              <a:rPr lang="cs-CZ" sz="2400" dirty="0"/>
              <a:t>Přezkum hodnocení přijatelnosti a formálních náležitostí</a:t>
            </a:r>
          </a:p>
          <a:p>
            <a:pPr marL="684000" lvl="2" indent="-432000">
              <a:lnSpc>
                <a:spcPct val="150000"/>
              </a:lnSpc>
              <a:spcBef>
                <a:spcPts val="0"/>
              </a:spcBef>
              <a:spcAft>
                <a:spcPts val="0"/>
              </a:spcAft>
              <a:buSzPct val="100000"/>
              <a:buFont typeface="Wingdings" panose="05000000000000000000" pitchFamily="2" charset="2"/>
              <a:buChar char=""/>
            </a:pPr>
            <a:r>
              <a:rPr lang="cs-CZ" sz="2400" dirty="0"/>
              <a:t>Přezkum věcného hodnocení</a:t>
            </a:r>
          </a:p>
          <a:p>
            <a:pPr marL="684000" lvl="2" indent="-432000">
              <a:lnSpc>
                <a:spcPct val="150000"/>
              </a:lnSpc>
              <a:spcBef>
                <a:spcPts val="0"/>
              </a:spcBef>
              <a:spcAft>
                <a:spcPts val="0"/>
              </a:spcAft>
              <a:buSzPct val="100000"/>
              <a:buFont typeface="Wingdings" panose="05000000000000000000" pitchFamily="2" charset="2"/>
              <a:buChar char=""/>
            </a:pPr>
            <a:r>
              <a:rPr lang="cs-CZ" sz="2400" dirty="0"/>
              <a:t>Přezkum rozhodnutí rozhodovacího orgánu MAS</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48</a:t>
            </a:fld>
            <a:endParaRPr lang="cs-CZ"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60000" y="260768"/>
            <a:ext cx="8424000" cy="1080000"/>
          </a:xfrm>
        </p:spPr>
        <p:txBody>
          <a:bodyPr/>
          <a:lstStyle/>
          <a:p>
            <a:r>
              <a:rPr lang="cs-CZ" dirty="0"/>
              <a:t>Hodnocení projektů a postup ŘO</a:t>
            </a:r>
          </a:p>
        </p:txBody>
      </p:sp>
      <p:sp>
        <p:nvSpPr>
          <p:cNvPr id="3" name="Zástupný symbol pro obsah 2"/>
          <p:cNvSpPr>
            <a:spLocks noGrp="1"/>
          </p:cNvSpPr>
          <p:nvPr>
            <p:ph idx="1"/>
          </p:nvPr>
        </p:nvSpPr>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sz="2400" dirty="0"/>
              <a:t>Závěrečné ověření způsobilosti na ŘO</a:t>
            </a:r>
          </a:p>
          <a:p>
            <a:pPr marL="432000" lvl="1" indent="-432000">
              <a:lnSpc>
                <a:spcPct val="150000"/>
              </a:lnSpc>
              <a:spcBef>
                <a:spcPts val="0"/>
              </a:spcBef>
              <a:spcAft>
                <a:spcPts val="0"/>
              </a:spcAft>
              <a:buSzPct val="100000"/>
              <a:buFont typeface="Wingdings" panose="05000000000000000000" pitchFamily="2" charset="2"/>
              <a:buChar char=""/>
            </a:pPr>
            <a:r>
              <a:rPr lang="cs-CZ" sz="2400" dirty="0"/>
              <a:t>Vydání právního aktu</a:t>
            </a:r>
          </a:p>
          <a:p>
            <a:pPr marL="432000" lvl="1" indent="-432000">
              <a:lnSpc>
                <a:spcPct val="150000"/>
              </a:lnSpc>
              <a:spcBef>
                <a:spcPts val="0"/>
              </a:spcBef>
              <a:spcAft>
                <a:spcPts val="0"/>
              </a:spcAft>
              <a:buSzPct val="100000"/>
              <a:buFont typeface="Wingdings" panose="05000000000000000000" pitchFamily="2" charset="2"/>
              <a:buChar char=""/>
            </a:pPr>
            <a:r>
              <a:rPr lang="cs-CZ" sz="2400" dirty="0"/>
              <a:t>Proplacení zálohy</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49</a:t>
            </a:fld>
            <a:endParaRPr lang="cs-C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pic>
        <p:nvPicPr>
          <p:cNvPr id="7" name="Obrázek 6" descr="C:\Users\Notebook1\Desktop\Pobeskydí - vymezení území.jpg"/>
          <p:cNvPicPr>
            <a:picLocks noChangeAspect="1"/>
          </p:cNvPicPr>
          <p:nvPr/>
        </p:nvPicPr>
        <p:blipFill>
          <a:blip r:embed="rId2" cstate="print"/>
          <a:srcRect l="1269" t="12125" r="1269" b="15748"/>
          <a:stretch>
            <a:fillRect/>
          </a:stretch>
        </p:blipFill>
        <p:spPr bwMode="auto">
          <a:xfrm>
            <a:off x="2356476" y="188640"/>
            <a:ext cx="6175964" cy="6572210"/>
          </a:xfrm>
          <a:prstGeom prst="rect">
            <a:avLst/>
          </a:prstGeom>
          <a:noFill/>
          <a:ln w="19050">
            <a:solidFill>
              <a:schemeClr val="tx1"/>
            </a:solidFill>
            <a:miter lim="800000"/>
            <a:headEnd/>
            <a:tailEnd/>
          </a:ln>
        </p:spPr>
      </p:pic>
      <p:sp>
        <p:nvSpPr>
          <p:cNvPr id="8" name="Nadpis 1"/>
          <p:cNvSpPr>
            <a:spLocks noGrp="1"/>
          </p:cNvSpPr>
          <p:nvPr>
            <p:ph type="title"/>
          </p:nvPr>
        </p:nvSpPr>
        <p:spPr>
          <a:xfrm>
            <a:off x="0" y="476672"/>
            <a:ext cx="2267744" cy="1224136"/>
          </a:xfrm>
        </p:spPr>
        <p:txBody>
          <a:bodyPr/>
          <a:lstStyle/>
          <a:p>
            <a:pPr algn="ctr"/>
            <a:r>
              <a:rPr lang="cs-CZ" sz="2000" dirty="0" smtClean="0"/>
              <a:t>Územní působnost výzvy</a:t>
            </a:r>
            <a:endParaRPr lang="cs-CZ" sz="2000" dirty="0"/>
          </a:p>
        </p:txBody>
      </p:sp>
    </p:spTree>
    <p:extLst>
      <p:ext uri="{BB962C8B-B14F-4D97-AF65-F5344CB8AC3E}">
        <p14:creationId xmlns:p14="http://schemas.microsoft.com/office/powerpoint/2010/main" xmlns="" val="37520245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685800" y="2286000"/>
            <a:ext cx="7772400" cy="1143000"/>
          </a:xfrm>
        </p:spPr>
        <p:txBody>
          <a:bodyPr/>
          <a:lstStyle/>
          <a:p>
            <a:pPr algn="ctr" eaLnBrk="1" hangingPunct="1"/>
            <a:r>
              <a:rPr lang="cs-CZ" altLang="cs-CZ" sz="4000" b="1" dirty="0"/>
              <a:t>děkuji za pozornost</a:t>
            </a:r>
          </a:p>
        </p:txBody>
      </p:sp>
      <p:sp>
        <p:nvSpPr>
          <p:cNvPr id="48131" name="Rectangle 7"/>
          <p:cNvSpPr>
            <a:spLocks noGrp="1" noChangeArrowheads="1"/>
          </p:cNvSpPr>
          <p:nvPr>
            <p:ph type="subTitle" idx="1"/>
          </p:nvPr>
        </p:nvSpPr>
        <p:spPr/>
        <p:txBody>
          <a:bodyPr/>
          <a:lstStyle/>
          <a:p>
            <a:pPr eaLnBrk="1" hangingPunct="1"/>
            <a:r>
              <a:rPr lang="cs-CZ" altLang="cs-CZ" sz="2400" dirty="0"/>
              <a:t>Krystyna Nováková</a:t>
            </a:r>
          </a:p>
          <a:p>
            <a:pPr eaLnBrk="1" hangingPunct="1"/>
            <a:r>
              <a:rPr lang="cs-CZ" altLang="cs-CZ" sz="2400" dirty="0"/>
              <a:t>MAS Pobeskydí, z. s.</a:t>
            </a:r>
          </a:p>
          <a:p>
            <a:pPr eaLnBrk="1" hangingPunct="1"/>
            <a:r>
              <a:rPr lang="cs-CZ" altLang="cs-CZ" sz="2400" dirty="0" err="1">
                <a:solidFill>
                  <a:schemeClr val="bg2"/>
                </a:solidFill>
                <a:hlinkClick r:id="rId2"/>
              </a:rPr>
              <a:t>novakova</a:t>
            </a:r>
            <a:r>
              <a:rPr lang="cs-CZ" altLang="cs-CZ" sz="2400" dirty="0">
                <a:solidFill>
                  <a:schemeClr val="bg2"/>
                </a:solidFill>
                <a:hlinkClick r:id="rId2"/>
              </a:rPr>
              <a:t>@</a:t>
            </a:r>
            <a:r>
              <a:rPr lang="cs-CZ" altLang="cs-CZ" sz="2400" dirty="0" err="1">
                <a:solidFill>
                  <a:schemeClr val="bg2"/>
                </a:solidFill>
                <a:hlinkClick r:id="rId2"/>
              </a:rPr>
              <a:t>pobeskydi.cz</a:t>
            </a:r>
            <a:endParaRPr lang="cs-CZ" altLang="cs-CZ" sz="2400" dirty="0">
              <a:solidFill>
                <a:schemeClr val="bg2"/>
              </a:solidFill>
            </a:endParaRPr>
          </a:p>
          <a:p>
            <a:pPr eaLnBrk="1" hangingPunct="1"/>
            <a:r>
              <a:rPr lang="cs-CZ" altLang="cs-CZ" sz="2400" dirty="0">
                <a:solidFill>
                  <a:schemeClr val="bg2"/>
                </a:solidFill>
                <a:hlinkClick r:id="rId3"/>
              </a:rPr>
              <a:t>www.</a:t>
            </a:r>
            <a:r>
              <a:rPr lang="cs-CZ" altLang="cs-CZ" sz="2400" dirty="0" err="1">
                <a:solidFill>
                  <a:schemeClr val="bg2"/>
                </a:solidFill>
                <a:hlinkClick r:id="rId3"/>
              </a:rPr>
              <a:t>pobeskydi.cz</a:t>
            </a:r>
            <a:r>
              <a:rPr lang="cs-CZ" altLang="cs-CZ" sz="2400" dirty="0">
                <a:solidFill>
                  <a:schemeClr val="bg2"/>
                </a:solidFill>
              </a:rPr>
              <a:t> </a:t>
            </a:r>
          </a:p>
        </p:txBody>
      </p:sp>
      <p:pic>
        <p:nvPicPr>
          <p:cNvPr id="4" name="Picture 2" descr="C:\Users\Notebook1\Desktop\hlavička sociální.jpg"/>
          <p:cNvPicPr>
            <a:picLocks noChangeAspect="1" noChangeArrowheads="1"/>
          </p:cNvPicPr>
          <p:nvPr/>
        </p:nvPicPr>
        <p:blipFill>
          <a:blip r:embed="rId4" cstate="print"/>
          <a:srcRect/>
          <a:stretch>
            <a:fillRect/>
          </a:stretch>
        </p:blipFill>
        <p:spPr bwMode="auto">
          <a:xfrm>
            <a:off x="0" y="287509"/>
            <a:ext cx="9144000" cy="1341291"/>
          </a:xfrm>
          <a:prstGeom prst="rect">
            <a:avLst/>
          </a:prstGeom>
          <a:noFill/>
        </p:spPr>
      </p:pic>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ČASOVÉ NASTAVENÍ</a:t>
            </a:r>
          </a:p>
        </p:txBody>
      </p:sp>
      <p:sp>
        <p:nvSpPr>
          <p:cNvPr id="3" name="Zástupný symbol pro obsah 2"/>
          <p:cNvSpPr>
            <a:spLocks noGrp="1"/>
          </p:cNvSpPr>
          <p:nvPr>
            <p:ph idx="1"/>
          </p:nvPr>
        </p:nvSpPr>
        <p:spPr>
          <a:xfrm>
            <a:off x="395536" y="1268760"/>
            <a:ext cx="8568952" cy="5472608"/>
          </a:xfrm>
        </p:spPr>
        <p:txBody>
          <a:bodyPr/>
          <a:lstStyle/>
          <a:p>
            <a:pPr marL="432000" lvl="1" indent="-432000">
              <a:lnSpc>
                <a:spcPct val="150000"/>
              </a:lnSpc>
              <a:spcBef>
                <a:spcPts val="0"/>
              </a:spcBef>
              <a:spcAft>
                <a:spcPts val="0"/>
              </a:spcAft>
              <a:buSzPct val="100000"/>
              <a:buFont typeface="Wingdings" panose="05000000000000000000" pitchFamily="2" charset="2"/>
              <a:buChar char=""/>
            </a:pPr>
            <a:r>
              <a:rPr lang="cs-CZ" dirty="0"/>
              <a:t>Vyhlášení výzvy MAS – </a:t>
            </a:r>
            <a:r>
              <a:rPr lang="cs-CZ" dirty="0" smtClean="0"/>
              <a:t>22. </a:t>
            </a:r>
            <a:r>
              <a:rPr lang="cs-CZ" dirty="0" smtClean="0"/>
              <a:t>12</a:t>
            </a:r>
            <a:r>
              <a:rPr lang="cs-CZ" dirty="0" smtClean="0"/>
              <a:t>. </a:t>
            </a:r>
            <a:r>
              <a:rPr lang="cs-CZ" dirty="0"/>
              <a:t>2017</a:t>
            </a:r>
          </a:p>
          <a:p>
            <a:pPr marL="432000" lvl="1" indent="-432000">
              <a:lnSpc>
                <a:spcPct val="150000"/>
              </a:lnSpc>
              <a:spcBef>
                <a:spcPts val="0"/>
              </a:spcBef>
              <a:spcAft>
                <a:spcPts val="0"/>
              </a:spcAft>
              <a:buSzPct val="100000"/>
              <a:buFont typeface="Wingdings" panose="05000000000000000000" pitchFamily="2" charset="2"/>
              <a:buChar char=""/>
            </a:pPr>
            <a:r>
              <a:rPr lang="cs-CZ" dirty="0"/>
              <a:t>Datum zahájení příjmu žádostí o podporu – </a:t>
            </a:r>
            <a:r>
              <a:rPr lang="cs-CZ" dirty="0" smtClean="0"/>
              <a:t>22. </a:t>
            </a:r>
            <a:r>
              <a:rPr lang="cs-CZ" dirty="0" smtClean="0"/>
              <a:t>12</a:t>
            </a:r>
            <a:r>
              <a:rPr lang="cs-CZ" dirty="0" smtClean="0"/>
              <a:t>. </a:t>
            </a:r>
            <a:r>
              <a:rPr lang="cs-CZ" dirty="0"/>
              <a:t>2017 </a:t>
            </a:r>
            <a:r>
              <a:rPr lang="cs-CZ" dirty="0" smtClean="0"/>
              <a:t>(9:00 </a:t>
            </a:r>
            <a:r>
              <a:rPr lang="cs-CZ" dirty="0"/>
              <a:t>hod.)</a:t>
            </a:r>
          </a:p>
          <a:p>
            <a:pPr marL="432000" lvl="1" indent="-432000">
              <a:lnSpc>
                <a:spcPct val="150000"/>
              </a:lnSpc>
              <a:spcBef>
                <a:spcPts val="0"/>
              </a:spcBef>
              <a:spcAft>
                <a:spcPts val="0"/>
              </a:spcAft>
              <a:buSzPct val="100000"/>
              <a:buFont typeface="Wingdings" panose="05000000000000000000" pitchFamily="2" charset="2"/>
              <a:buChar char=""/>
            </a:pPr>
            <a:r>
              <a:rPr lang="cs-CZ" dirty="0"/>
              <a:t>Datum ukončení příjmu žádostí o podporu – </a:t>
            </a:r>
            <a:r>
              <a:rPr lang="cs-CZ" dirty="0" smtClean="0"/>
              <a:t>5</a:t>
            </a:r>
            <a:r>
              <a:rPr lang="cs-CZ" dirty="0" smtClean="0"/>
              <a:t>. 2. 2018 </a:t>
            </a:r>
            <a:r>
              <a:rPr lang="cs-CZ" dirty="0"/>
              <a:t>(12:00 hod.)</a:t>
            </a:r>
          </a:p>
          <a:p>
            <a:pPr marL="432000" lvl="1" indent="-432000">
              <a:lnSpc>
                <a:spcPct val="150000"/>
              </a:lnSpc>
              <a:spcBef>
                <a:spcPts val="0"/>
              </a:spcBef>
              <a:spcAft>
                <a:spcPts val="0"/>
              </a:spcAft>
              <a:buSzPct val="100000"/>
              <a:buFont typeface="Wingdings" panose="05000000000000000000" pitchFamily="2" charset="2"/>
              <a:buChar char=""/>
            </a:pPr>
            <a:r>
              <a:rPr lang="cs-CZ" dirty="0"/>
              <a:t>Maximální délka realizace projektu – 36 měsíců</a:t>
            </a:r>
          </a:p>
          <a:p>
            <a:pPr marL="432000" lvl="1" indent="-432000">
              <a:lnSpc>
                <a:spcPct val="150000"/>
              </a:lnSpc>
              <a:spcBef>
                <a:spcPts val="0"/>
              </a:spcBef>
              <a:spcAft>
                <a:spcPts val="0"/>
              </a:spcAft>
              <a:buSzPct val="100000"/>
              <a:buFont typeface="Wingdings" panose="05000000000000000000" pitchFamily="2" charset="2"/>
              <a:buChar char=""/>
            </a:pPr>
            <a:r>
              <a:rPr lang="cs-CZ" dirty="0"/>
              <a:t>Nejzazší datum ukončení fyzické realizace projektu – 31. 12. 2021</a:t>
            </a:r>
          </a:p>
          <a:p>
            <a:pPr marL="432000" lvl="1" indent="-432000">
              <a:lnSpc>
                <a:spcPct val="150000"/>
              </a:lnSpc>
              <a:spcBef>
                <a:spcPts val="0"/>
              </a:spcBef>
              <a:spcAft>
                <a:spcPts val="0"/>
              </a:spcAft>
              <a:buSzPct val="100000"/>
              <a:buFont typeface="Wingdings" panose="05000000000000000000" pitchFamily="2" charset="2"/>
              <a:buChar char=""/>
            </a:pPr>
            <a:endParaRPr lang="cs-CZ" dirty="0"/>
          </a:p>
          <a:p>
            <a:pPr marL="684000" lvl="2" indent="-432000">
              <a:lnSpc>
                <a:spcPct val="150000"/>
              </a:lnSpc>
              <a:spcBef>
                <a:spcPts val="0"/>
              </a:spcBef>
              <a:spcAft>
                <a:spcPts val="0"/>
              </a:spcAft>
              <a:buSzPct val="100000"/>
              <a:buNone/>
            </a:pPr>
            <a:endParaRPr lang="cs-CZ" dirty="0"/>
          </a:p>
          <a:p>
            <a:pPr marL="684000" lvl="2" indent="-432000">
              <a:lnSpc>
                <a:spcPct val="150000"/>
              </a:lnSpc>
              <a:spcBef>
                <a:spcPts val="0"/>
              </a:spcBef>
              <a:spcAft>
                <a:spcPts val="0"/>
              </a:spcAft>
              <a:buSzPct val="100000"/>
              <a:buFont typeface="Wingdings" panose="05000000000000000000" pitchFamily="2" charset="2"/>
              <a:buChar char=""/>
            </a:pPr>
            <a:endParaRPr lang="cs-CZ" dirty="0"/>
          </a:p>
          <a:p>
            <a:pPr marL="432000" lvl="1" indent="-432000">
              <a:lnSpc>
                <a:spcPct val="150000"/>
              </a:lnSpc>
              <a:spcBef>
                <a:spcPts val="0"/>
              </a:spcBef>
              <a:spcAft>
                <a:spcPts val="0"/>
              </a:spcAft>
              <a:buSzPct val="100000"/>
              <a:buFont typeface="Wingdings" panose="05000000000000000000" pitchFamily="2" charset="2"/>
              <a:buChar char=""/>
            </a:pPr>
            <a:endParaRPr lang="cs-CZ" dirty="0"/>
          </a:p>
          <a:p>
            <a:pPr marL="432000" lvl="1" indent="-432000">
              <a:lnSpc>
                <a:spcPct val="150000"/>
              </a:lnSpc>
              <a:spcBef>
                <a:spcPts val="0"/>
              </a:spcBef>
              <a:spcAft>
                <a:spcPts val="0"/>
              </a:spcAft>
              <a:buSzPct val="100000"/>
              <a:buNone/>
            </a:pPr>
            <a:endParaRPr lang="cs-CZ" sz="1600" b="1" u="sng" dirty="0"/>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a:t>
            </a:fld>
            <a:endParaRPr lang="cs-CZ" dirty="0"/>
          </a:p>
        </p:txBody>
      </p:sp>
    </p:spTree>
    <p:extLst>
      <p:ext uri="{BB962C8B-B14F-4D97-AF65-F5344CB8AC3E}">
        <p14:creationId xmlns:p14="http://schemas.microsoft.com/office/powerpoint/2010/main" xmlns="" val="1349372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44744"/>
            <a:ext cx="8424000" cy="1080000"/>
          </a:xfrm>
        </p:spPr>
        <p:txBody>
          <a:bodyPr/>
          <a:lstStyle/>
          <a:p>
            <a:r>
              <a:rPr lang="cs-CZ" dirty="0"/>
              <a:t>Míra podpory - zjednodušeně</a:t>
            </a:r>
          </a:p>
        </p:txBody>
      </p:sp>
      <p:sp>
        <p:nvSpPr>
          <p:cNvPr id="3" name="Zástupný symbol pro obsah 2"/>
          <p:cNvSpPr>
            <a:spLocks noGrp="1"/>
          </p:cNvSpPr>
          <p:nvPr>
            <p:ph idx="1"/>
          </p:nvPr>
        </p:nvSpPr>
        <p:spPr/>
        <p:txBody>
          <a:bodyPr/>
          <a:lstStyle/>
          <a:p>
            <a:r>
              <a:rPr lang="cs-CZ" dirty="0"/>
              <a:t>Neziskové organizace 100 %</a:t>
            </a:r>
          </a:p>
          <a:p>
            <a:r>
              <a:rPr lang="cs-CZ" dirty="0"/>
              <a:t>Školy a školská zařízení 100 %</a:t>
            </a:r>
          </a:p>
          <a:p>
            <a:r>
              <a:rPr lang="cs-CZ" dirty="0"/>
              <a:t>Obce a příspěvkové organizace zřizované obcemi, dobrovolné svazky obcí 95 %</a:t>
            </a:r>
          </a:p>
          <a:p>
            <a:r>
              <a:rPr lang="cs-CZ" dirty="0"/>
              <a:t>Ostatní subjekty 85 %</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a:t>
            </a:fld>
            <a:endParaRPr lang="cs-CZ" dirty="0"/>
          </a:p>
        </p:txBody>
      </p:sp>
    </p:spTree>
    <p:extLst>
      <p:ext uri="{BB962C8B-B14F-4D97-AF65-F5344CB8AC3E}">
        <p14:creationId xmlns:p14="http://schemas.microsoft.com/office/powerpoint/2010/main" xmlns="" val="280614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Celkové způsobilé výdaje projektu</a:t>
            </a:r>
          </a:p>
        </p:txBody>
      </p:sp>
      <p:sp>
        <p:nvSpPr>
          <p:cNvPr id="3" name="Zástupný symbol pro obsah 2"/>
          <p:cNvSpPr>
            <a:spLocks noGrp="1"/>
          </p:cNvSpPr>
          <p:nvPr>
            <p:ph idx="1"/>
          </p:nvPr>
        </p:nvSpPr>
        <p:spPr/>
        <p:txBody>
          <a:bodyPr/>
          <a:lstStyle/>
          <a:p>
            <a:r>
              <a:rPr lang="cs-CZ" dirty="0"/>
              <a:t>Minimální výše celkových způsobilých výdajů projektu: 400.000,-- Kč</a:t>
            </a:r>
          </a:p>
          <a:p>
            <a:r>
              <a:rPr lang="cs-CZ" dirty="0"/>
              <a:t>Maximální výše celkových způsobilých výdajů projektu: </a:t>
            </a:r>
            <a:r>
              <a:rPr lang="cs-CZ" dirty="0" smtClean="0"/>
              <a:t>2</a:t>
            </a:r>
            <a:r>
              <a:rPr lang="cs-CZ" dirty="0" smtClean="0"/>
              <a:t>.000.000</a:t>
            </a:r>
            <a:r>
              <a:rPr lang="cs-CZ" dirty="0"/>
              <a:t>,-- </a:t>
            </a:r>
            <a:r>
              <a:rPr lang="cs-CZ" dirty="0" smtClean="0"/>
              <a:t>Kč</a:t>
            </a:r>
          </a:p>
          <a:p>
            <a:endParaRPr lang="cs-CZ" dirty="0"/>
          </a:p>
          <a:p>
            <a:endParaRPr lang="cs-CZ" dirty="0" smtClean="0"/>
          </a:p>
          <a:p>
            <a:r>
              <a:rPr lang="cs-CZ" dirty="0"/>
              <a:t>Ex </a:t>
            </a:r>
            <a:r>
              <a:rPr lang="cs-CZ" dirty="0" smtClean="0"/>
              <a:t>ante</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a:t>
            </a:fld>
            <a:endParaRPr lang="cs-CZ" dirty="0"/>
          </a:p>
        </p:txBody>
      </p:sp>
      <p:sp>
        <p:nvSpPr>
          <p:cNvPr id="5" name="Nadpis 1"/>
          <p:cNvSpPr txBox="1">
            <a:spLocks/>
          </p:cNvSpPr>
          <p:nvPr/>
        </p:nvSpPr>
        <p:spPr>
          <a:xfrm>
            <a:off x="395536" y="3645024"/>
            <a:ext cx="8424000" cy="1080000"/>
          </a:xfrm>
          <a:prstGeom prst="rect">
            <a:avLst/>
          </a:prstGeom>
        </p:spPr>
        <p:txBody>
          <a:bodyPr vert="horz" lIns="36000" tIns="0" rIns="36000" bIns="0" rtlCol="0" anchor="ctr" anchorCtr="0">
            <a:noAutofit/>
          </a:bodyPr>
          <a:lstStyle>
            <a:lvl1pPr algn="l" defTabSz="914400" rtl="0" eaLnBrk="1" latinLnBrk="0" hangingPunct="1">
              <a:lnSpc>
                <a:spcPct val="100000"/>
              </a:lnSpc>
              <a:spcBef>
                <a:spcPct val="0"/>
              </a:spcBef>
              <a:buNone/>
              <a:defRPr sz="3200" b="1" kern="0" cap="all" baseline="0">
                <a:solidFill>
                  <a:schemeClr val="tx2"/>
                </a:solidFill>
                <a:latin typeface="+mj-lt"/>
                <a:ea typeface="+mj-ea"/>
                <a:cs typeface="+mj-cs"/>
              </a:defRPr>
            </a:lvl1pPr>
          </a:lstStyle>
          <a:p>
            <a:r>
              <a:rPr lang="cs-CZ" dirty="0" smtClean="0"/>
              <a:t>Forma financování</a:t>
            </a:r>
            <a:endParaRPr lang="cs-C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44744"/>
            <a:ext cx="8424000" cy="1080000"/>
          </a:xfrm>
        </p:spPr>
        <p:txBody>
          <a:bodyPr/>
          <a:lstStyle/>
          <a:p>
            <a:r>
              <a:rPr lang="cs-CZ" dirty="0"/>
              <a:t>Vymezení Oprávněných žadatelů</a:t>
            </a:r>
          </a:p>
        </p:txBody>
      </p:sp>
      <p:sp>
        <p:nvSpPr>
          <p:cNvPr id="3" name="Zástupný symbol pro obsah 2"/>
          <p:cNvSpPr>
            <a:spLocks noGrp="1"/>
          </p:cNvSpPr>
          <p:nvPr>
            <p:ph idx="1"/>
          </p:nvPr>
        </p:nvSpPr>
        <p:spPr/>
        <p:txBody>
          <a:bodyPr/>
          <a:lstStyle/>
          <a:p>
            <a:r>
              <a:rPr lang="cs-CZ" dirty="0"/>
              <a:t>osoba – registrovaný subjekt v ČR</a:t>
            </a:r>
          </a:p>
          <a:p>
            <a:r>
              <a:rPr lang="cs-CZ" dirty="0"/>
              <a:t>osoba, která má aktivní datovou schránku </a:t>
            </a:r>
          </a:p>
          <a:p>
            <a:r>
              <a:rPr lang="cs-CZ" dirty="0"/>
              <a:t>osoba, která nepatří mezi subjekty, které se nemohou výzvy účastnit z důvodů insolvence, pokut, dluhu…</a:t>
            </a:r>
          </a:p>
          <a:p>
            <a:r>
              <a:rPr lang="cs-CZ" dirty="0"/>
              <a:t>Místní akční skupina; Obce; Dobrovolné svazky obcí; Organizace zřizované obcemi; Příspěvkové organizace; Nestátní neziskové organizace; Obchodní korporace; OSVČ; Poradenské a vzdělávací instituce; Poskytovatelé sociálních služeb; Školy a školská zařízení.</a:t>
            </a:r>
          </a:p>
          <a:p>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9</a:t>
            </a:fld>
            <a:endParaRPr lang="cs-CZ" dirty="0"/>
          </a:p>
        </p:txBody>
      </p:sp>
    </p:spTree>
    <p:extLst>
      <p:ext uri="{BB962C8B-B14F-4D97-AF65-F5344CB8AC3E}">
        <p14:creationId xmlns:p14="http://schemas.microsoft.com/office/powerpoint/2010/main" xmlns="" val="280614553"/>
      </p:ext>
    </p:extLst>
  </p:cSld>
  <p:clrMapOvr>
    <a:masterClrMapping/>
  </p:clrMapOvr>
</p:sld>
</file>

<file path=ppt/theme/theme1.xml><?xml version="1.0" encoding="utf-8"?>
<a:theme xmlns:a="http://schemas.openxmlformats.org/drawingml/2006/main" name="prezentace">
  <a:themeElements>
    <a:clrScheme name="Vlastní 2">
      <a:dk1>
        <a:srgbClr val="003B77"/>
      </a:dk1>
      <a:lt1>
        <a:sysClr val="window" lastClr="FFFFFF"/>
      </a:lt1>
      <a:dk2>
        <a:srgbClr val="003B77"/>
      </a:dk2>
      <a:lt2>
        <a:srgbClr val="DDE9EC"/>
      </a:lt2>
      <a:accent1>
        <a:srgbClr val="003B77"/>
      </a:accent1>
      <a:accent2>
        <a:srgbClr val="FF9933"/>
      </a:accent2>
      <a:accent3>
        <a:srgbClr val="FFFF00"/>
      </a:accent3>
      <a:accent4>
        <a:srgbClr val="FADA7A"/>
      </a:accent4>
      <a:accent5>
        <a:srgbClr val="B88472"/>
      </a:accent5>
      <a:accent6>
        <a:srgbClr val="8E736A"/>
      </a:accent6>
      <a:hlink>
        <a:srgbClr val="B292CA"/>
      </a:hlink>
      <a:folHlink>
        <a:srgbClr val="6B5680"/>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prezentace</Template>
  <TotalTime>10028</TotalTime>
  <Words>1892</Words>
  <Application>Microsoft Office PowerPoint</Application>
  <PresentationFormat>Předvádění na obrazovce (4:3)</PresentationFormat>
  <Paragraphs>315</Paragraphs>
  <Slides>50</Slides>
  <Notes>13</Notes>
  <HiddenSlides>0</HiddenSlides>
  <MMClips>0</MMClips>
  <ScaleCrop>false</ScaleCrop>
  <HeadingPairs>
    <vt:vector size="4" baseType="variant">
      <vt:variant>
        <vt:lpstr>Motiv</vt:lpstr>
      </vt:variant>
      <vt:variant>
        <vt:i4>1</vt:i4>
      </vt:variant>
      <vt:variant>
        <vt:lpstr>Nadpisy snímků</vt:lpstr>
      </vt:variant>
      <vt:variant>
        <vt:i4>50</vt:i4>
      </vt:variant>
    </vt:vector>
  </HeadingPairs>
  <TitlesOfParts>
    <vt:vector size="51" baseType="lpstr">
      <vt:lpstr>prezentace</vt:lpstr>
      <vt:lpstr>Seminář pro žadatele</vt:lpstr>
      <vt:lpstr>program</vt:lpstr>
      <vt:lpstr>Podmínky výzvy</vt:lpstr>
      <vt:lpstr>INDENTIFIKACE VÝZVY</vt:lpstr>
      <vt:lpstr>Územní působnost výzvy</vt:lpstr>
      <vt:lpstr>ČASOVÉ NASTAVENÍ</vt:lpstr>
      <vt:lpstr>Míra podpory - zjednodušeně</vt:lpstr>
      <vt:lpstr>Celkové způsobilé výdaje projektu</vt:lpstr>
      <vt:lpstr>Vymezení Oprávněných žadatelů</vt:lpstr>
      <vt:lpstr>Vymezení Oprávněných Partnerů</vt:lpstr>
      <vt:lpstr>Vymezení Oprávněných Partnerů Omezení pro partnerství u územně samosprávných celků a jimi zřizovaných org. (obecná část pravidel)</vt:lpstr>
      <vt:lpstr>Veřejná podpora</vt:lpstr>
      <vt:lpstr>Věcné zaměření - východiska</vt:lpstr>
      <vt:lpstr>Věcné zaměření  - Aktivity</vt:lpstr>
      <vt:lpstr>Věcné zaměření  - Aktivity</vt:lpstr>
      <vt:lpstr>Věcné zaměření  - nepodporuje</vt:lpstr>
      <vt:lpstr>Cílové skupiny</vt:lpstr>
      <vt:lpstr>INDIKÁTORY – povinné k naplnění</vt:lpstr>
      <vt:lpstr>INDIKÁTORY – povinné k naplnění</vt:lpstr>
      <vt:lpstr>INDIKÁTORY – povinně vykazované</vt:lpstr>
      <vt:lpstr>INDIKÁTORY – povinně vykazované</vt:lpstr>
      <vt:lpstr>INDIKÁTORY –  obecná část pravidel</vt:lpstr>
      <vt:lpstr>Věcná způsobilost</vt:lpstr>
      <vt:lpstr> časová způsobilost</vt:lpstr>
      <vt:lpstr> Křížové financování</vt:lpstr>
      <vt:lpstr> Nepřímé náklady do 25 %</vt:lpstr>
      <vt:lpstr>Pravidla pro žadatele a příjemce a další dokumenty</vt:lpstr>
      <vt:lpstr>Snímek 28</vt:lpstr>
      <vt:lpstr>Snímek 29</vt:lpstr>
      <vt:lpstr>Snímek 30</vt:lpstr>
      <vt:lpstr>Obecná část pravidel pro žadatele a příjemce …</vt:lpstr>
      <vt:lpstr>Specifická část pravidel pro žadatele a příjemce …</vt:lpstr>
      <vt:lpstr>Přílohy žádosti o podporu</vt:lpstr>
      <vt:lpstr>Podklady pro přípravu právního aktu – obecná část pravidel</vt:lpstr>
      <vt:lpstr>Hodnocení projektů</vt:lpstr>
      <vt:lpstr>Hodnocení projektů (předpoklad)</vt:lpstr>
      <vt:lpstr>Hodnocení projektů přijatelnost a formální náležitosti</vt:lpstr>
      <vt:lpstr>Hodnocení projektů přijatelnost a formální náležitosti</vt:lpstr>
      <vt:lpstr>Hodnocení projektů přijatelnost a formální náležitosti</vt:lpstr>
      <vt:lpstr>Hodnocení projektů přijatelnost a formální náležitosti</vt:lpstr>
      <vt:lpstr>Hodnocení projektů - věcné</vt:lpstr>
      <vt:lpstr>Hodnocení projektů - věcné</vt:lpstr>
      <vt:lpstr>Hodnocení projektů - věcné</vt:lpstr>
      <vt:lpstr>Hodnocení projektů - věcné</vt:lpstr>
      <vt:lpstr>Hodnocení projektů - věcné</vt:lpstr>
      <vt:lpstr>Hodnocení projektů - věcné</vt:lpstr>
      <vt:lpstr>Hodnocení projektů - výběr</vt:lpstr>
      <vt:lpstr>Přezkum negativního rozhodnutí</vt:lpstr>
      <vt:lpstr>Hodnocení projektů a postup ŘO</vt:lpstr>
      <vt:lpstr>děkuji za pozornost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ROZLOŽENÍ SNÍMKŮ A TISK PREZENTACÍ</dc:title>
  <dc:creator>Murlová Kateřina Mgr. (MPSV)</dc:creator>
  <cp:lastModifiedBy>Krystyna Nováková</cp:lastModifiedBy>
  <cp:revision>618</cp:revision>
  <cp:lastPrinted>2017-02-10T16:02:53Z</cp:lastPrinted>
  <dcterms:created xsi:type="dcterms:W3CDTF">2015-02-20T08:23:15Z</dcterms:created>
  <dcterms:modified xsi:type="dcterms:W3CDTF">2018-01-07T10:11:41Z</dcterms:modified>
</cp:coreProperties>
</file>