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23"/>
  </p:notesMasterIdLst>
  <p:handoutMasterIdLst>
    <p:handoutMasterId r:id="rId24"/>
  </p:handoutMasterIdLst>
  <p:sldIdLst>
    <p:sldId id="462" r:id="rId2"/>
    <p:sldId id="366" r:id="rId3"/>
    <p:sldId id="534" r:id="rId4"/>
    <p:sldId id="535" r:id="rId5"/>
    <p:sldId id="367" r:id="rId6"/>
    <p:sldId id="368" r:id="rId7"/>
    <p:sldId id="369" r:id="rId8"/>
    <p:sldId id="370" r:id="rId9"/>
    <p:sldId id="371" r:id="rId10"/>
    <p:sldId id="372" r:id="rId11"/>
    <p:sldId id="536" r:id="rId12"/>
    <p:sldId id="374" r:id="rId13"/>
    <p:sldId id="375" r:id="rId14"/>
    <p:sldId id="537" r:id="rId15"/>
    <p:sldId id="379" r:id="rId16"/>
    <p:sldId id="380" r:id="rId17"/>
    <p:sldId id="538" r:id="rId18"/>
    <p:sldId id="381" r:id="rId19"/>
    <p:sldId id="533" r:id="rId20"/>
    <p:sldId id="539" r:id="rId21"/>
    <p:sldId id="532" r:id="rId2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pos="5420">
          <p15:clr>
            <a:srgbClr val="A4A3A4"/>
          </p15:clr>
        </p15:guide>
        <p15:guide id="4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BFF"/>
    <a:srgbClr val="007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78588" autoAdjust="0"/>
  </p:normalViewPr>
  <p:slideViewPr>
    <p:cSldViewPr showGuides="1">
      <p:cViewPr varScale="1">
        <p:scale>
          <a:sx n="72" d="100"/>
          <a:sy n="72" d="100"/>
        </p:scale>
        <p:origin x="1596" y="78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838C8-DDE3-416C-8D96-B17DB27981F3}" type="datetimeFigureOut">
              <a:rPr lang="cs-CZ" smtClean="0"/>
              <a:pPr/>
              <a:t>16.01.2018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B40A2-CA55-434D-AC0F-0AE141699B4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924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pPr/>
              <a:t>16.01.2018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3361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3361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6531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797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7975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>
                <a:solidFill>
                  <a:prstClr val="black"/>
                </a:solidFill>
              </a:rPr>
              <a:pPr/>
              <a:t>18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531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Obecná část pravidel – kapitola 12</a:t>
            </a:r>
            <a:r>
              <a:rPr lang="cs-CZ" baseline="0" dirty="0"/>
              <a:t> Příprava a vydání právního aktu o poskytnutí podpory</a:t>
            </a:r>
          </a:p>
          <a:p>
            <a:endParaRPr lang="cs-CZ" baseline="0" dirty="0"/>
          </a:p>
          <a:p>
            <a:r>
              <a:rPr lang="cs-CZ" baseline="0" dirty="0"/>
              <a:t>- Datum zahájení realizace projektu nesmí předcházet datu vyhlášení výzvy (ve výzvě ŘO upřesněno, že  jde o výzvu MAS)</a:t>
            </a:r>
          </a:p>
          <a:p>
            <a:pPr marL="171450" indent="-171450">
              <a:buFontTx/>
              <a:buChar char="-"/>
            </a:pPr>
            <a:r>
              <a:rPr lang="cs-CZ" baseline="0" dirty="0"/>
              <a:t>V případě, že má být podpora poskytnutí v režimu blokové výjimky – zahájení realizace musí následovat po termínu předložení žádosti o podporu v ISKP 14+.</a:t>
            </a:r>
          </a:p>
          <a:p>
            <a:pPr marL="0" indent="0">
              <a:buFontTx/>
              <a:buNone/>
            </a:pPr>
            <a:endParaRPr lang="cs-CZ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1648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675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29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29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429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1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926C-A75F-451F-BF1A-A50252FF36C3}" type="datetimeFigureOut">
              <a:rPr lang="cs-CZ"/>
              <a:pPr>
                <a:defRPr/>
              </a:pPr>
              <a:t>16.01.2018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C8E2B-90E5-49AA-BD61-10BC7CA3BE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beskydi.cz/" TargetMode="External"/><Relationship Id="rId2" Type="http://schemas.openxmlformats.org/officeDocument/2006/relationships/hyperlink" Target="mailto:novakova@pobeskydi.cz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sv.cz/ISPV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sfcr.cz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136904" cy="648072"/>
          </a:xfrm>
        </p:spPr>
        <p:txBody>
          <a:bodyPr/>
          <a:lstStyle/>
          <a:p>
            <a:pPr algn="ctr"/>
            <a:r>
              <a:rPr lang="cs-CZ" dirty="0"/>
              <a:t>Způsobilé výdaje projektu a související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3861048"/>
            <a:ext cx="7920432" cy="2664296"/>
          </a:xfrm>
          <a:prstGeom prst="rect">
            <a:avLst/>
          </a:prstGeom>
          <a:ln>
            <a:noFill/>
          </a:ln>
        </p:spPr>
        <p:txBody>
          <a:bodyPr/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 descr="C:\Users\Notebook1\Desktop\hlavička sociální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7509"/>
            <a:ext cx="9144000" cy="1341291"/>
          </a:xfrm>
          <a:prstGeom prst="rect">
            <a:avLst/>
          </a:prstGeom>
          <a:noFill/>
        </p:spPr>
      </p:pic>
      <p:pic>
        <p:nvPicPr>
          <p:cNvPr id="2" name="Picture 2" descr="D:\Dokumenty - Nováková\CLLD_animace_další\Grafický styl projektu CLLD\logo_EU_4_radky_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9197" y="5417789"/>
            <a:ext cx="6203163" cy="1035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2024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4006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200" dirty="0"/>
          </a:p>
          <a:p>
            <a:pPr marL="0" indent="0">
              <a:buNone/>
              <a:defRPr/>
            </a:pPr>
            <a:r>
              <a:rPr lang="cs-CZ" sz="2000" b="1" dirty="0"/>
              <a:t>3.  Nákup zařízení a vybavení a spotřebního materiálu </a:t>
            </a:r>
            <a:r>
              <a:rPr lang="cs-CZ" sz="2000" dirty="0"/>
              <a:t>(kap. 6.4.3 specifická část pravidel)</a:t>
            </a:r>
            <a:endParaRPr lang="cs-CZ" sz="2000" b="1" dirty="0"/>
          </a:p>
          <a:p>
            <a:pPr>
              <a:lnSpc>
                <a:spcPct val="80000"/>
              </a:lnSpc>
              <a:defRPr/>
            </a:pPr>
            <a:r>
              <a:rPr lang="cs-CZ" altLang="cs-CZ" sz="1800" b="1" dirty="0"/>
              <a:t>Investiční a neinvestiční výdaje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b="1" dirty="0"/>
              <a:t>Zařízení a vybavení pro členy RT</a:t>
            </a:r>
            <a:r>
              <a:rPr lang="cs-CZ" altLang="cs-CZ" sz="1800" dirty="0"/>
              <a:t>, kteří přímo pracují s CS nebo zajišťují výstup k přímému využití CS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b="1" dirty="0"/>
              <a:t>Nákup vybavení pro RT</a:t>
            </a:r>
            <a:r>
              <a:rPr lang="cs-CZ" altLang="cs-CZ" sz="1800" dirty="0"/>
              <a:t>, např.  nákup výpočetní techniky - pro pracovníky RT lze pořídit pouze takový počet  kusů zařízení a vybavení, který odpovídá výši úvazku členů RT = 1 ks na 1 úvazek; pokud je úvazek nižší, lze uplatnit pouze část pořizovací ceny, vztahující se k danému úvazku (0,5 úvazek = 0,5 ceny výpočetní techniky), úvazky jednotlivých členů RT je možné sčítat</a:t>
            </a:r>
          </a:p>
          <a:p>
            <a:pPr>
              <a:lnSpc>
                <a:spcPct val="80000"/>
              </a:lnSpc>
              <a:defRPr/>
            </a:pPr>
            <a:r>
              <a:rPr lang="cs-CZ" sz="1800" dirty="0"/>
              <a:t>Nově zařazen do této skupiny výdajů i </a:t>
            </a:r>
            <a:r>
              <a:rPr lang="cs-CZ" sz="1800" b="1" dirty="0"/>
              <a:t>nábytek</a:t>
            </a:r>
            <a:r>
              <a:rPr lang="cs-CZ" sz="1800" dirty="0"/>
              <a:t> (rozdíl oproti OP LZZ)</a:t>
            </a:r>
          </a:p>
          <a:p>
            <a:pPr>
              <a:lnSpc>
                <a:spcPct val="80000"/>
              </a:lnSpc>
              <a:defRPr/>
            </a:pPr>
            <a:r>
              <a:rPr lang="cs-CZ" sz="1800" dirty="0"/>
              <a:t>Pokud jakýkoliv nákup zařízení a vybavení patří na základě vymezení nepřímých nákladů (dle kapitoly 6.4.16) mezi nepřímé náklady, nelze tyto výdaje řadit mezi přímé způsobilé  náklady</a:t>
            </a:r>
            <a:endParaRPr lang="cs-CZ" sz="1800" b="1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cs-CZ" altLang="cs-CZ" sz="1200" dirty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altLang="cs-CZ" sz="1200" dirty="0"/>
          </a:p>
          <a:p>
            <a:pPr marL="0" indent="0">
              <a:buNone/>
              <a:defRPr/>
            </a:pPr>
            <a:endParaRPr lang="cs-CZ" sz="12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4867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4006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200" dirty="0"/>
          </a:p>
          <a:p>
            <a:pPr marL="0" indent="0">
              <a:buNone/>
              <a:defRPr/>
            </a:pPr>
            <a:r>
              <a:rPr lang="cs-CZ" sz="2000" b="1" dirty="0"/>
              <a:t>4.  Nájem a leasing zařízení a vybavení, budov </a:t>
            </a:r>
            <a:r>
              <a:rPr lang="cs-CZ" sz="2000" dirty="0"/>
              <a:t>(kap. 6.4.4 specifická část pravidel)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/>
              <a:t>Specifická část pravidel stanovuje předpoklady pro uznání způsobilosti</a:t>
            </a:r>
          </a:p>
          <a:p>
            <a:pPr>
              <a:lnSpc>
                <a:spcPct val="80000"/>
              </a:lnSpc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sz="2000" b="1" dirty="0"/>
              <a:t> 5. Odpisy </a:t>
            </a:r>
            <a:r>
              <a:rPr lang="cs-CZ" sz="2000" dirty="0"/>
              <a:t>(kap. 6.4.5 specifická část pravidel)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/>
              <a:t>Majetek používaných pro účely projektu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/>
              <a:t>Způsobilý výdaje po dobu trvání projektu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/>
              <a:t>Danové odpisy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/>
              <a:t>Nepřímé náklady</a:t>
            </a:r>
          </a:p>
          <a:p>
            <a:pPr>
              <a:lnSpc>
                <a:spcPct val="80000"/>
              </a:lnSpc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sz="1800" b="1" dirty="0"/>
              <a:t> 6. Drobné stavební úpravy </a:t>
            </a:r>
            <a:r>
              <a:rPr lang="cs-CZ" sz="1800" dirty="0"/>
              <a:t>(kap. 6.4.6 specifická část pravidel)</a:t>
            </a:r>
          </a:p>
          <a:p>
            <a:pPr>
              <a:lnSpc>
                <a:spcPct val="80000"/>
              </a:lnSpc>
              <a:defRPr/>
            </a:pPr>
            <a:r>
              <a:rPr lang="cs-CZ" altLang="cs-CZ" sz="1800" dirty="0"/>
              <a:t>Cena všech dokončených stavebních úprav v jednom </a:t>
            </a:r>
            <a:r>
              <a:rPr lang="cs-CZ" altLang="cs-CZ" sz="1800" dirty="0" err="1"/>
              <a:t>zdanovacím</a:t>
            </a:r>
            <a:r>
              <a:rPr lang="cs-CZ" altLang="cs-CZ" sz="1800" dirty="0"/>
              <a:t> období nepřesáhne v úhrnu 40.000 Kč na každou účetní položku majetku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cs-CZ" altLang="cs-CZ" sz="1800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cs-CZ" altLang="cs-CZ" sz="1200" dirty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altLang="cs-CZ" sz="1200" dirty="0"/>
          </a:p>
          <a:p>
            <a:pPr marL="0" indent="0">
              <a:buNone/>
              <a:defRPr/>
            </a:pPr>
            <a:endParaRPr lang="cs-CZ" sz="12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5326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25658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sz="2000" b="1" dirty="0"/>
              <a:t>7.  Nákup služeb </a:t>
            </a:r>
            <a:r>
              <a:rPr lang="cs-CZ" sz="2000" dirty="0"/>
              <a:t>(kap. 6.4.7 specifická část pravidel)</a:t>
            </a:r>
            <a:endParaRPr lang="cs-CZ" sz="20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/>
              <a:t>Dodání služby musí být nezbytné k realizaci projektu a musí vytvářet novou hodnotu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/>
              <a:t>Animační služby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/>
              <a:t>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/>
              <a:t>Nelze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/>
              <a:t>Výdaje na nákup lektorských/školení/kurzů, na které má příjemce či partner platnou akreditaci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buNone/>
              <a:defRPr/>
            </a:pPr>
            <a:endParaRPr lang="cs-CZ" sz="16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2951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32859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/>
              <a:t>8. Přímá podpora cílové skupiny </a:t>
            </a:r>
            <a:r>
              <a:rPr lang="cs-CZ" sz="1800" dirty="0"/>
              <a:t>(kap. 6.4.8 specifická část pravidel)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Mzdové příspěvky </a:t>
            </a:r>
            <a:endParaRPr lang="cs-CZ" sz="1800" dirty="0"/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/>
              <a:t>Výdaje v souvislosti s umístěním osoby z cílové skupiny projektu na trh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/>
              <a:t>Mzdové náklady za dobu účasti zaměstnance na dalším vzdělávání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/>
              <a:t>až do výše 100 % skutečně vzniklých mzdových nákladů, platí ovšem max. limit  ve výši trojnásobku minimální mzdy (více viz specifická část pravidel)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cestovné, ubytování a stravné </a:t>
            </a:r>
            <a:r>
              <a:rPr lang="cs-CZ" sz="1800" dirty="0"/>
              <a:t>účastníků projektu, tj. cílové skupiny (více viz specifická část pravidel)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příspěvek na péči o dítě a další závislé osoby </a:t>
            </a:r>
            <a:r>
              <a:rPr lang="cs-CZ" sz="1800" dirty="0"/>
              <a:t>– poskytuje se po dobu trvání školení nebo při nástupu dosud nezaměstnané osoby do nového zaměstnání (po dobu max. 6 </a:t>
            </a:r>
            <a:r>
              <a:rPr lang="cs-CZ" sz="1800" dirty="0" err="1"/>
              <a:t>měs</a:t>
            </a:r>
            <a:r>
              <a:rPr lang="cs-CZ" sz="1800" dirty="0"/>
              <a:t>.)</a:t>
            </a:r>
            <a:endParaRPr lang="cs-CZ" sz="1200" dirty="0"/>
          </a:p>
          <a:p>
            <a:endParaRPr lang="cs-CZ" altLang="cs-CZ" sz="1200" dirty="0"/>
          </a:p>
          <a:p>
            <a:endParaRPr lang="cs-CZ" alt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18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32859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/>
              <a:t>8. Přímá podpora cílové skupiny </a:t>
            </a:r>
            <a:r>
              <a:rPr lang="cs-CZ" sz="1800" dirty="0"/>
              <a:t>(kap. 6.4.8 specifická část pravidel)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Příspěvek na zapracování </a:t>
            </a:r>
            <a:r>
              <a:rPr lang="cs-CZ" sz="1800" dirty="0"/>
              <a:t>(dle zákona č. 435/2004 Sb., zákon o zaměstnanosti) – poskytuje se po dobu max. 3 měsíců, nejvýše do poloviny minimální mzdy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jiné nezbytné náklady </a:t>
            </a:r>
            <a:r>
              <a:rPr lang="cs-CZ" sz="1800" dirty="0"/>
              <a:t>pro CS pro realizování jejich aktivit (prohlídka zdravotní způsobilosti pro výkon práce, výpis z rejstříku trestů)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cs-CZ" sz="1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s-CZ" sz="1800" b="1" dirty="0"/>
              <a:t>DALŠÍ ZPŮSOBILÉ VÝDAJE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dirty="0"/>
              <a:t>Plátce × neplátce DPH =&gt; </a:t>
            </a:r>
            <a:r>
              <a:rPr lang="cs-CZ" sz="1800" b="1" dirty="0"/>
              <a:t>způsobilost DPH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Finanční výdaje, správní a jiné poplatky</a:t>
            </a:r>
            <a:r>
              <a:rPr lang="cs-CZ" sz="1800" dirty="0"/>
              <a:t>: nevyhnutelnost a přímá vazba na projekt; úroky z dlužných částek, pokuty a penále – vždy nezpůsobilý výdaj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800" b="1" dirty="0"/>
              <a:t>Věcné plnění </a:t>
            </a:r>
            <a:r>
              <a:rPr lang="cs-CZ" sz="1800" dirty="0"/>
              <a:t>– poskytnutí neplacené dobrovolné činnosti, způsobilé pouze do výše spolufinancování projektu příjemcem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sz="1200" dirty="0"/>
          </a:p>
          <a:p>
            <a:endParaRPr lang="cs-CZ" altLang="cs-CZ" sz="1200" dirty="0"/>
          </a:p>
          <a:p>
            <a:endParaRPr lang="cs-CZ" alt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1637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</a:t>
            </a:r>
            <a:br>
              <a:rPr lang="cs-CZ" dirty="0"/>
            </a:br>
            <a:r>
              <a:rPr lang="cs-CZ" sz="2800" dirty="0"/>
              <a:t>nepřímé výdaje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000" cy="456320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/>
              <a:t>Max. 25% přímých způsobilých nákladů projektu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administrativa, řízení projektu (včetně finančního), účetnictví, personalistika komunikační a informační opatření, </a:t>
            </a:r>
            <a:r>
              <a:rPr lang="cs-CZ" sz="1800" u="sng" dirty="0"/>
              <a:t>občerstvení a stravování </a:t>
            </a:r>
            <a:r>
              <a:rPr lang="cs-CZ" sz="1800" dirty="0"/>
              <a:t>a podpůrné procesy pro provoz projektu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u="sng" dirty="0"/>
              <a:t>cestovní náhrady spojené s pracovními cestami RT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spotřební materiál, zařízení a vybavení (nákup papíru, nosičů dat, psací potřeby apod. + další spotřební a kancelářský materiál/pomůcky určené pro administraci projektu)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u="sng" dirty="0"/>
              <a:t>prostory pro realizaci projektu (odpisy, vodné, stočné, energie…)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/>
              <a:t>Nájem za prostory využívané k administraci projektu tj. nikoli k práci s CS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ostatní provozní výdaje (internet, poštovné, telefon…)</a:t>
            </a:r>
          </a:p>
          <a:p>
            <a:r>
              <a:rPr lang="cs-CZ" sz="1800" dirty="0"/>
              <a:t> </a:t>
            </a:r>
            <a:r>
              <a:rPr lang="cs-CZ" sz="1800" b="1" dirty="0"/>
              <a:t>POMŮCKA K IDENTIFIKACI PŘÍMÝCH A NEPŘÍMÝCH NÁKLADŮ </a:t>
            </a:r>
            <a:endParaRPr lang="cs-CZ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3901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</a:t>
            </a:r>
            <a:br>
              <a:rPr lang="cs-CZ" dirty="0"/>
            </a:br>
            <a:r>
              <a:rPr lang="cs-CZ" sz="2800" dirty="0"/>
              <a:t>Nezpůsobilé výdaje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52565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Pro potřeby OPZ se v žádosti o podporu nevyplňují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Vždy nezpůsobilé jsou: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Úroky z dlužných částek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Pokuty a penále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Pro danou výzvu infrastruktura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DPH, kromě případů, kdy je podle vnitrostátních právních předpisů neodpočitatelná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b="1" dirty="0"/>
              <a:t>Doprava dětí na výlety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b="1" dirty="0"/>
              <a:t>Vstupné a stravování dětí</a:t>
            </a:r>
          </a:p>
          <a:p>
            <a:pPr marL="41400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9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7889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Přímé a nepřímé výdaje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52565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Viz kap. 6.5 specifické části pravidel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Pracovní výkazy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9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5281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s-CZ" dirty="0"/>
              <a:t>PŘÍJMY PROJEKTU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000" cy="518457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/>
              <a:t>Příjmem projektu se rozumí </a:t>
            </a:r>
            <a:r>
              <a:rPr lang="cs-CZ" sz="1800" dirty="0"/>
              <a:t>příjmy vygenerované projektem v době realizace projektu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dirty="0"/>
              <a:t>Mezi příjmy projektu </a:t>
            </a:r>
            <a:r>
              <a:rPr lang="cs-CZ" sz="1800" b="1" dirty="0"/>
              <a:t>patří</a:t>
            </a:r>
            <a:r>
              <a:rPr lang="cs-CZ" sz="1800" dirty="0"/>
              <a:t> např. příjmy za poskytované služby (konferenční poplatky, poplatky za školení apod.), příjmy za prodej výrobků, které vznikly v rámci projektu (tj. výrobků, na jejichž vznik byly vynaloženy výdaje projektu); pronájem prostor, zařízení, softwaru atd. financovaných v rámci projektu atd.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dirty="0"/>
              <a:t>Příjmem projektu nikdy </a:t>
            </a:r>
            <a:r>
              <a:rPr lang="cs-CZ" sz="1800" b="1" dirty="0"/>
              <a:t>nejsou</a:t>
            </a:r>
            <a:r>
              <a:rPr lang="cs-CZ" sz="1800" dirty="0"/>
              <a:t> úroky z bankovního účtu, obdržené platby                      ze smluvních pokut, peněžní jistota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/>
              <a:t>Do žádosti o podporu </a:t>
            </a:r>
            <a:r>
              <a:rPr lang="cs-CZ" sz="1800" dirty="0"/>
              <a:t>se uvádí pouze „</a:t>
            </a:r>
            <a:r>
              <a:rPr lang="cs-CZ" sz="1800" b="1" dirty="0"/>
              <a:t>předpokládané čisté příjmy</a:t>
            </a:r>
            <a:r>
              <a:rPr lang="cs-CZ" sz="1800" dirty="0"/>
              <a:t>“ do řádku „</a:t>
            </a:r>
            <a:r>
              <a:rPr lang="cs-CZ" sz="1800" b="1" dirty="0"/>
              <a:t>Jiné peněžní příjmy</a:t>
            </a:r>
            <a:r>
              <a:rPr lang="cs-CZ" sz="1800" dirty="0"/>
              <a:t>“ (v případě vyrovnávací platby vypočtené na listu ISKP přílohy 11A) – </a:t>
            </a:r>
            <a:r>
              <a:rPr lang="cs-CZ" sz="1800" b="1" dirty="0">
                <a:solidFill>
                  <a:srgbClr val="FF0000"/>
                </a:solidFill>
              </a:rPr>
              <a:t>o tyto příjmy bude vždy snížena poskytnutá podpora ŘO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/>
              <a:t>Čistým příjmem </a:t>
            </a:r>
            <a:r>
              <a:rPr lang="cs-CZ" sz="1800" dirty="0"/>
              <a:t>se nevykazují v režimu veřejné podpory či podpory de </a:t>
            </a:r>
            <a:r>
              <a:rPr lang="cs-CZ" sz="1800" dirty="0" err="1"/>
              <a:t>minimis</a:t>
            </a:r>
            <a:endParaRPr lang="cs-CZ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1800" b="1" dirty="0"/>
              <a:t>Nepředpokládané i předpokládané čisté příjmy </a:t>
            </a:r>
            <a:r>
              <a:rPr lang="cs-CZ" sz="1800" dirty="0"/>
              <a:t>se budou reportovat průběžně ve Zprávách o realizaci projektu (ZOR)</a:t>
            </a:r>
          </a:p>
          <a:p>
            <a:pPr marL="0" indent="0">
              <a:lnSpc>
                <a:spcPct val="100000"/>
              </a:lnSpc>
              <a:buNone/>
            </a:pPr>
            <a:endParaRPr lang="cs-CZ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cs-CZ" altLang="cs-CZ" sz="16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18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6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404784"/>
            <a:ext cx="8424000" cy="1080000"/>
          </a:xfrm>
        </p:spPr>
        <p:txBody>
          <a:bodyPr/>
          <a:lstStyle/>
          <a:p>
            <a:r>
              <a:rPr lang="cs-CZ" dirty="0"/>
              <a:t>Zkušenosti s předešlé výzvy </a:t>
            </a:r>
            <a:br>
              <a:rPr lang="cs-CZ" dirty="0"/>
            </a:br>
            <a:r>
              <a:rPr lang="cs-CZ" dirty="0"/>
              <a:t>důvody úprav rozpočtu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Překročení limitu obvyklých mezd</a:t>
            </a:r>
          </a:p>
          <a:p>
            <a:r>
              <a:rPr lang="cs-CZ" dirty="0"/>
              <a:t>Zahrnutí do přímých výdajů zaměstnanců, kteří nepracují přímo s cílovou skupinou</a:t>
            </a:r>
          </a:p>
          <a:p>
            <a:r>
              <a:rPr lang="cs-CZ" dirty="0"/>
              <a:t>Pracovní pozice ve všech klíčových aktivitách není v rozpočtu rozdělen dle jednotlivých klíčových aktivit</a:t>
            </a:r>
          </a:p>
          <a:p>
            <a:r>
              <a:rPr lang="cs-CZ" dirty="0"/>
              <a:t>Kancelářský materiál pro CS – nákup papíru, spojení/vazba, nosiče dat, nákup psacích potřeb chybně zahrnuto přímých výdajů</a:t>
            </a:r>
          </a:p>
          <a:p>
            <a:r>
              <a:rPr lang="cs-CZ" dirty="0"/>
              <a:t>V náplní práce pracovníků pracujících s cílovou skupinou (přímé výdajů) zařazeno zajištění zpracování podkladů pro monitorovací zprávy (patří do nepřímých)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510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Způsobilý výdaj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v souladu s právními předpisy (zejména legislativou EU a ČR) 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pl-PL" dirty="0"/>
              <a:t>je v souladu s pravidly programu a s podmínkami poskytnutí podpory 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přiměřený (viz </a:t>
            </a:r>
            <a:r>
              <a:rPr lang="cs-CZ" b="1" dirty="0"/>
              <a:t>kapitola 6.1 Specifické části pravidel pro žadatele a příjemce</a:t>
            </a:r>
            <a:r>
              <a:rPr lang="cs-CZ" dirty="0"/>
              <a:t>)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vzniknul v době realizace projektu a byl uhrazen nejpozději do okamžiku ukončení administrace závěrečné zprávy o realizaci projektu, resp. závěrečné žádosti o platbu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váže se na aktivity projektu, které jsou územně způsobilé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řádně </a:t>
            </a:r>
            <a:r>
              <a:rPr lang="cs-CZ" b="1" dirty="0"/>
              <a:t>identifikovatelný, prokazatelný a doložitelný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nezbytný pro dosažení cílů projektu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sz="1600" b="1" u="sng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9372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404784"/>
            <a:ext cx="8424000" cy="1080000"/>
          </a:xfrm>
        </p:spPr>
        <p:txBody>
          <a:bodyPr/>
          <a:lstStyle/>
          <a:p>
            <a:r>
              <a:rPr lang="cs-CZ" dirty="0"/>
              <a:t>Zkušenosti s předešlé výzvy </a:t>
            </a:r>
            <a:br>
              <a:rPr lang="cs-CZ" dirty="0"/>
            </a:br>
            <a:r>
              <a:rPr lang="cs-CZ" dirty="0"/>
              <a:t>důvody úprav rozpočtu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Hygienické prostředky, papírové utěrky, toaletní papír, mýdla chybně zařazeny do přímých náklady</a:t>
            </a:r>
          </a:p>
          <a:p>
            <a:r>
              <a:rPr lang="cs-CZ" dirty="0"/>
              <a:t>Cena vybavení převyšuje limity cen obvyklých zařízení a vybavení</a:t>
            </a:r>
          </a:p>
          <a:p>
            <a:r>
              <a:rPr lang="cs-CZ" dirty="0"/>
              <a:t>Publicita projektu (zpravodaj projektu) chybně zahrnuto do přímých výdajů.</a:t>
            </a:r>
          </a:p>
          <a:p>
            <a:r>
              <a:rPr lang="cs-CZ" dirty="0"/>
              <a:t>Správa internovaných či obdobných stránek projektu,  aktualizace a opravy nefunkčnosti apod. chybně zařazeno do přímých nákladů. </a:t>
            </a:r>
            <a:r>
              <a:rPr lang="cs-CZ" sz="2000" dirty="0"/>
              <a:t>(Návrhu struktury a vzhled internetových  či obdobných stránek, návrh grafického zpracování vč. náplně jsou přímé náklady.)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7072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cs-CZ" altLang="cs-CZ" sz="4000" b="1" dirty="0"/>
              <a:t>děkuji za pozornost</a:t>
            </a:r>
          </a:p>
        </p:txBody>
      </p:sp>
      <p:sp>
        <p:nvSpPr>
          <p:cNvPr id="48131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/>
              <a:t>Krystyna Nováková</a:t>
            </a:r>
          </a:p>
          <a:p>
            <a:pPr eaLnBrk="1" hangingPunct="1"/>
            <a:r>
              <a:rPr lang="cs-CZ" altLang="cs-CZ" sz="2400" dirty="0"/>
              <a:t>MAS Pobeskydí, z. s.</a:t>
            </a:r>
          </a:p>
          <a:p>
            <a:pPr eaLnBrk="1" hangingPunct="1"/>
            <a:r>
              <a:rPr lang="cs-CZ" altLang="cs-CZ" sz="2400" dirty="0" err="1">
                <a:solidFill>
                  <a:schemeClr val="bg2"/>
                </a:solidFill>
                <a:hlinkClick r:id="rId2"/>
              </a:rPr>
              <a:t>novakova</a:t>
            </a:r>
            <a:r>
              <a:rPr lang="cs-CZ" altLang="cs-CZ" sz="2400" dirty="0">
                <a:solidFill>
                  <a:schemeClr val="bg2"/>
                </a:solidFill>
                <a:hlinkClick r:id="rId2"/>
              </a:rPr>
              <a:t>@</a:t>
            </a:r>
            <a:r>
              <a:rPr lang="cs-CZ" altLang="cs-CZ" sz="2400" dirty="0" err="1">
                <a:solidFill>
                  <a:schemeClr val="bg2"/>
                </a:solidFill>
                <a:hlinkClick r:id="rId2"/>
              </a:rPr>
              <a:t>pobeskydi.cz</a:t>
            </a:r>
            <a:endParaRPr lang="cs-CZ" altLang="cs-CZ" sz="2400" dirty="0">
              <a:solidFill>
                <a:schemeClr val="bg2"/>
              </a:solidFill>
            </a:endParaRPr>
          </a:p>
          <a:p>
            <a:pPr eaLnBrk="1" hangingPunct="1"/>
            <a:r>
              <a:rPr lang="cs-CZ" altLang="cs-CZ" sz="2400" dirty="0">
                <a:solidFill>
                  <a:schemeClr val="bg2"/>
                </a:solidFill>
                <a:hlinkClick r:id="rId3"/>
              </a:rPr>
              <a:t>www.</a:t>
            </a:r>
            <a:r>
              <a:rPr lang="cs-CZ" altLang="cs-CZ" sz="2400" dirty="0" err="1">
                <a:solidFill>
                  <a:schemeClr val="bg2"/>
                </a:solidFill>
                <a:hlinkClick r:id="rId3"/>
              </a:rPr>
              <a:t>pobeskydi.cz</a:t>
            </a:r>
            <a:r>
              <a:rPr lang="cs-CZ" altLang="cs-CZ" sz="240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4" name="Picture 2" descr="C:\Users\Notebook1\Desktop\hlavička sociální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7509"/>
            <a:ext cx="9144000" cy="1341291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Investiční výdaje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Výdaje na pořízení nehmotného majetku v pořizovací ceně nad 60 tis. Kč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Výdaje na pořízení hmotného majetku v pořizovací ceně nad 40 tis. Kč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Investiční výdaje nesmí být vyšší než 50 % celkových způsobilých výdajů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2400" dirty="0"/>
              <a:t>Křížové financování není pro danou výzvu umožněno </a:t>
            </a:r>
            <a:r>
              <a:rPr lang="cs-CZ" dirty="0"/>
              <a:t>(infrastruktura - budovy, stavby, pozemky a technická zařízení nezbytná pro fungování budov a staveb, s nemovitostmi pevně spojená (vodovod, kanalizace, energetické, komunikační vedení apod.)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2400" b="1" u="sng" dirty="0"/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8897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/>
              <a:t>časová způsobilost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Náklady vzniklé v době realizace projektu</a:t>
            </a:r>
          </a:p>
          <a:p>
            <a:r>
              <a:rPr lang="cs-CZ" dirty="0"/>
              <a:t>Omezení v režimu podpory blokové výjimky</a:t>
            </a:r>
          </a:p>
          <a:p>
            <a:r>
              <a:rPr lang="cs-CZ" dirty="0"/>
              <a:t>Zahájení realizace projektu nejdříve datum vyhlášení výzvy: </a:t>
            </a:r>
            <a:r>
              <a:rPr lang="cs-CZ" b="1" dirty="0"/>
              <a:t>20. 9. 2017</a:t>
            </a:r>
          </a:p>
          <a:p>
            <a:r>
              <a:rPr lang="cs-CZ" dirty="0"/>
              <a:t>Nejzazší termín ukončení realizace projektů: </a:t>
            </a:r>
            <a:r>
              <a:rPr lang="cs-CZ" b="1" dirty="0"/>
              <a:t>31. 12. 2021</a:t>
            </a:r>
          </a:p>
          <a:p>
            <a:r>
              <a:rPr lang="cs-CZ" dirty="0"/>
              <a:t>Výdaje musí být skutečně uhrazeny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2842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72608"/>
          </a:xfrm>
        </p:spPr>
        <p:txBody>
          <a:bodyPr/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sz="1600" b="1" u="sng" dirty="0"/>
          </a:p>
          <a:p>
            <a:pPr marL="0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cs-CZ" b="1" dirty="0"/>
              <a:t>Kategorie způsobilých výdajů OPZ</a:t>
            </a:r>
          </a:p>
          <a:p>
            <a: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cs-CZ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2000" b="1" dirty="0"/>
              <a:t>1. Způsobilé výdaje</a:t>
            </a:r>
            <a:r>
              <a:rPr lang="cs-CZ" altLang="cs-CZ" dirty="0"/>
              <a:t>		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1. Osobní náklady 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2. Cestovné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3.  Nákup zařízení a vybavení a spotřebního materiálu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4. Nájem či leasing zařízení a vybavení, budov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6. Drobné stavební úpravy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7.  Nákup služeb 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cs-CZ" altLang="cs-CZ" dirty="0"/>
              <a:t>6.  Přímá podpora cílové skupiny</a:t>
            </a:r>
          </a:p>
          <a:p>
            <a:pPr lvl="2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cs-CZ" altLang="cs-CZ" dirty="0"/>
          </a:p>
          <a:p>
            <a:pPr marL="666000" lvl="2" indent="0">
              <a:lnSpc>
                <a:spcPct val="80000"/>
              </a:lnSpc>
              <a:buNone/>
              <a:defRPr/>
            </a:pPr>
            <a:r>
              <a:rPr lang="cs-CZ" altLang="cs-CZ" dirty="0"/>
              <a:t> Přímé × nepřímé výdaje</a:t>
            </a:r>
          </a:p>
          <a:p>
            <a:pPr marL="666000" lvl="2" indent="0">
              <a:lnSpc>
                <a:spcPct val="80000"/>
              </a:lnSpc>
              <a:buNone/>
              <a:defRPr/>
            </a:pPr>
            <a:endParaRPr lang="cs-CZ" sz="20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00" b="1" dirty="0"/>
              <a:t>2. Nezpůsobilé výdaje</a:t>
            </a:r>
          </a:p>
          <a:p>
            <a:pPr marL="432000" lvl="1" indent="-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9736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472608"/>
          </a:xfrm>
        </p:spPr>
        <p:txBody>
          <a:bodyPr/>
          <a:lstStyle/>
          <a:p>
            <a:pPr marL="0" lvl="1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  <a:defRPr/>
            </a:pPr>
            <a:r>
              <a:rPr lang="cs-CZ" altLang="cs-CZ" b="1" dirty="0"/>
              <a:t>1. </a:t>
            </a:r>
            <a:r>
              <a:rPr lang="cs-CZ" b="1" dirty="0"/>
              <a:t> Osobní náklady </a:t>
            </a:r>
            <a:r>
              <a:rPr lang="cs-CZ" dirty="0"/>
              <a:t>(kap. 6.4.1 specifická část pravidel)</a:t>
            </a:r>
            <a:endParaRPr lang="cs-CZ" altLang="cs-CZ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mzdy a platy pracovníků zaměstnaní výhradně pro projekt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příslušná část mezd nebo platů zaměstnanců, kteří se na realizaci projektu podílejí pouze částí svého úvazku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ostatní osobní náklady na zaměstnance, kteří jsou zaměstnáni na DPČ nebo DPP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výdaje na odměny (u příjemců/partnerů OSVČ)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endParaRPr lang="cs-CZ" altLang="cs-CZ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1" dirty="0"/>
              <a:t>Nesmí přesáhnout obvyklou výši v daném místě, čase a oboru! </a:t>
            </a:r>
            <a:r>
              <a:rPr lang="cs-CZ" altLang="cs-CZ" dirty="0"/>
              <a:t>Pro porovnání osobních výdajů lze využít Informační systém o průměrném výdělku (ISPV) dostupný  na </a:t>
            </a:r>
            <a:r>
              <a:rPr lang="cs-CZ" altLang="cs-CZ" b="1" dirty="0">
                <a:hlinkClick r:id="rId3"/>
              </a:rPr>
              <a:t>www.mpsv.cz/ISPV.php</a:t>
            </a: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ŘO zveřejňuje </a:t>
            </a:r>
            <a:r>
              <a:rPr lang="cs-CZ" altLang="cs-CZ" b="1" dirty="0"/>
              <a:t>přehled obvyklých výší mezd a platů</a:t>
            </a:r>
            <a:r>
              <a:rPr lang="cs-CZ" altLang="cs-CZ" dirty="0"/>
              <a:t> pro nejčastější pozice v rámci projektů podpořených z OPZ na portálu </a:t>
            </a:r>
            <a:r>
              <a:rPr lang="cs-CZ" altLang="cs-CZ" b="1" dirty="0">
                <a:hlinkClick r:id="rId4"/>
              </a:rPr>
              <a:t>www.esfcr.cz</a:t>
            </a:r>
            <a:endParaRPr lang="cs-CZ" altLang="cs-CZ" b="1" dirty="0"/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sz="1600" b="1" dirty="0"/>
          </a:p>
          <a:p>
            <a:pPr marL="17145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  <a:defRPr/>
            </a:pPr>
            <a:endParaRPr lang="cs-CZ" sz="1000" b="1" dirty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92D05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2766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472608"/>
          </a:xfrm>
        </p:spPr>
        <p:txBody>
          <a:bodyPr/>
          <a:lstStyle/>
          <a:p>
            <a:pPr marL="0" lvl="1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  <a:defRPr/>
            </a:pPr>
            <a:r>
              <a:rPr lang="cs-CZ" altLang="cs-CZ" b="1" dirty="0"/>
              <a:t>1.</a:t>
            </a:r>
            <a:r>
              <a:rPr lang="cs-CZ" b="1" dirty="0"/>
              <a:t> Osobní náklady</a:t>
            </a: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b="1" dirty="0"/>
              <a:t>PS, DPČ, DPP </a:t>
            </a:r>
            <a:r>
              <a:rPr lang="cs-CZ" dirty="0"/>
              <a:t>musí být uzavřeny v souladu se zákoníkem práce</a:t>
            </a:r>
          </a:p>
          <a:p>
            <a:pPr marL="432000" lvl="1" indent="-43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b="1" dirty="0"/>
              <a:t>Mzdové náklady</a:t>
            </a:r>
            <a:r>
              <a:rPr lang="cs-CZ" altLang="cs-CZ" dirty="0"/>
              <a:t> = </a:t>
            </a:r>
            <a:r>
              <a:rPr lang="cs-CZ" dirty="0"/>
              <a:t>hrubá mzda / plat nebo odměna (DPČ, DPP, OSVČ) + odvody zaměstnavatele na SP a ZP a další poplatky spojené se zaměstnancem hrazené zaměstnavatelem povinně na základě právních předpisů</a:t>
            </a:r>
          </a:p>
          <a:p>
            <a:pPr marL="432000" lvl="1" indent="-43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b="1" dirty="0"/>
              <a:t>Náhrady</a:t>
            </a:r>
            <a:r>
              <a:rPr lang="cs-CZ" dirty="0"/>
              <a:t> 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  <a:defRPr/>
            </a:pPr>
            <a:r>
              <a:rPr lang="cs-CZ" b="1" dirty="0"/>
              <a:t>        - za dovolenou </a:t>
            </a:r>
            <a:r>
              <a:rPr lang="cs-CZ" dirty="0"/>
              <a:t>(4, 5 nebo 8 týdnů dovolené dle typu 	zaměstnavatele, viz § 213 zákona č. 262/2006 Sb., zákoník práce) - 	způsobilé pouze v rozsahu, v jakém odpovídají zapojení 	zaměstnance do realizace projektu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  <a:defRPr/>
            </a:pPr>
            <a:r>
              <a:rPr lang="cs-CZ" b="1" dirty="0"/>
              <a:t>        - v případě překážek v práci </a:t>
            </a:r>
            <a:r>
              <a:rPr lang="cs-CZ" dirty="0"/>
              <a:t>(v souladu se zákoníkem práce)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  <a:defRPr/>
            </a:pPr>
            <a:r>
              <a:rPr lang="cs-CZ" b="1" dirty="0"/>
              <a:t>        - za dny dočasné pracovní neschopnosti nebo karantény </a:t>
            </a:r>
            <a:r>
              <a:rPr lang="cs-CZ" dirty="0"/>
              <a:t>(jejich 	poměrná část)</a:t>
            </a:r>
            <a:endParaRPr 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sz="1600" dirty="0"/>
          </a:p>
          <a:p>
            <a:pPr marL="17145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  <a:defRPr/>
            </a:pPr>
            <a:endParaRPr lang="cs-CZ" sz="1000" b="1" dirty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92D05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7558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5328592"/>
          </a:xfrm>
        </p:spPr>
        <p:txBody>
          <a:bodyPr/>
          <a:lstStyle/>
          <a:p>
            <a:pPr marL="0" lvl="1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  <a:defRPr/>
            </a:pPr>
            <a:r>
              <a:rPr lang="cs-CZ" altLang="cs-CZ" b="1" dirty="0"/>
              <a:t>1.</a:t>
            </a:r>
            <a:r>
              <a:rPr lang="cs-CZ" b="1" dirty="0"/>
              <a:t> Osobní náklady</a:t>
            </a:r>
            <a:endParaRPr lang="cs-CZ" altLang="cs-CZ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sz="1800" dirty="0"/>
              <a:t>Pracovní úvazky zaměstnance se nesmí překrývat a není možné, aby byl za stejnou práci placen vícekrát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sz="1800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sz="1800" b="1" dirty="0"/>
              <a:t>Výše úvazku = maximálně 1,0 </a:t>
            </a:r>
            <a:r>
              <a:rPr lang="cs-CZ" sz="1800" dirty="0"/>
              <a:t>(součet veškerých úvazků zaměstnance u všech subjektů zapojených do projektu – příjemce a partneři), a to po celou dobu zapojení daného pracovníka do realizace projektu</a:t>
            </a:r>
            <a:endParaRPr lang="cs-CZ" sz="1800" b="1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sz="1800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sz="1800" b="1" dirty="0"/>
              <a:t>Realizační tým projektu (RT) = </a:t>
            </a:r>
            <a:r>
              <a:rPr lang="cs-CZ" altLang="cs-CZ" sz="1800" dirty="0"/>
              <a:t>zařazení mezi přímé/nepřímé náklady projektu dle pracovní náplně v projektu, dle vazby na CS – přímá x nepřímá vazba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sz="1800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sz="1800" b="1" dirty="0"/>
              <a:t>PŘÍMÉ NÁKLADY: </a:t>
            </a:r>
            <a:r>
              <a:rPr lang="cs-CZ" altLang="cs-CZ" sz="1800" dirty="0"/>
              <a:t>pouze přímá práce s CS nebo zajištění výstupu, který je určen k přímému využití CS</a:t>
            </a:r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endParaRPr lang="cs-CZ" altLang="cs-CZ" sz="1800" dirty="0"/>
          </a:p>
          <a:p>
            <a:pPr marL="432000" lvl="1" indent="-432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sz="1800" b="1" dirty="0"/>
              <a:t>NEPŘÍMÉ NÁKLADY: </a:t>
            </a:r>
            <a:r>
              <a:rPr lang="cs-CZ" altLang="cs-CZ" sz="1800" dirty="0"/>
              <a:t>projektový/finanční manažer a ostatní pozice (administrativní, podpůrné), které nepracují přímo s CS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92D05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054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Věcná způsobilost výdajů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400600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/>
              <a:t>2. Cestovné </a:t>
            </a:r>
            <a:r>
              <a:rPr lang="cs-CZ" sz="2000" dirty="0"/>
              <a:t>(kap. 6.4.2 specifická část pravidel)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b="1" dirty="0"/>
              <a:t>Cestovní náhrady = </a:t>
            </a:r>
            <a:r>
              <a:rPr lang="cs-CZ" altLang="cs-CZ" sz="2000" dirty="0"/>
              <a:t>náhrady za jízdní výdaje, výdaje za ubytování, za stravné a za nutné vedlejší výdaje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/>
              <a:t>Cestovní náhrady spojené s pracovními cestami (tuzemské i zahraniční) realizačního týmu jsou hrazeny z </a:t>
            </a:r>
            <a:r>
              <a:rPr lang="cs-CZ" altLang="cs-CZ" sz="2000" b="1" u="sng" dirty="0"/>
              <a:t>nepřímých nákladů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/>
              <a:t>Pro zaměstnance českých subjektů při zahraničních cestách (PN) </a:t>
            </a:r>
            <a:r>
              <a:rPr lang="cs-CZ" altLang="cs-CZ" sz="2000" dirty="0"/>
              <a:t>– dle vyhlášky MPSV a MF, cestovné po ČR NN, kapesné v cizí měně je způsobilým výdajem až do 40 % stravného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/>
              <a:t>Pro zahraniční experty při pracovní cestě do ČR (PN) </a:t>
            </a:r>
            <a:r>
              <a:rPr lang="cs-CZ" altLang="cs-CZ" sz="2000" dirty="0"/>
              <a:t>– tzv. „per </a:t>
            </a:r>
            <a:r>
              <a:rPr lang="cs-CZ" altLang="cs-CZ" sz="2000" dirty="0" err="1"/>
              <a:t>diems</a:t>
            </a:r>
            <a:r>
              <a:rPr lang="cs-CZ" altLang="cs-CZ" sz="2000" dirty="0"/>
              <a:t>“ ve výši 230 EUR (</a:t>
            </a:r>
            <a:r>
              <a:rPr lang="cs-CZ" sz="2000" dirty="0"/>
              <a:t>http://ec.europa.eu/</a:t>
            </a:r>
            <a:r>
              <a:rPr lang="cs-CZ" sz="2000" dirty="0" err="1"/>
              <a:t>europeaid</a:t>
            </a:r>
            <a:r>
              <a:rPr lang="cs-CZ" sz="2000" dirty="0"/>
              <a:t>/</a:t>
            </a:r>
            <a:r>
              <a:rPr lang="cs-CZ" sz="2000" dirty="0" err="1"/>
              <a:t>perdiem_en</a:t>
            </a:r>
            <a:r>
              <a:rPr lang="cs-CZ" sz="2000" dirty="0"/>
              <a:t>)</a:t>
            </a:r>
            <a:r>
              <a:rPr lang="cs-CZ" altLang="cs-CZ" sz="2000" dirty="0"/>
              <a:t> nebo paušál 75 EUR, zahrnují </a:t>
            </a:r>
            <a:r>
              <a:rPr lang="cs-CZ" sz="2000" dirty="0"/>
              <a:t>náklady na ubytování, stravné, a cestovné v ČR a výdaj za dopravu experta do ČR a zpět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cs-CZ" altLang="cs-CZ" sz="1200" dirty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cs-CZ" altLang="cs-CZ" sz="1200" dirty="0"/>
          </a:p>
          <a:p>
            <a:pPr marL="0" indent="0">
              <a:buNone/>
              <a:defRPr/>
            </a:pPr>
            <a:endParaRPr lang="cs-CZ" sz="1200" b="1" dirty="0"/>
          </a:p>
          <a:p>
            <a:pPr>
              <a:lnSpc>
                <a:spcPct val="80000"/>
              </a:lnSpc>
              <a:defRPr/>
            </a:pPr>
            <a:endParaRPr lang="cs-CZ" altLang="cs-CZ" sz="1200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7173711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Vlastní 2">
      <a:dk1>
        <a:srgbClr val="003B77"/>
      </a:dk1>
      <a:lt1>
        <a:sysClr val="window" lastClr="FFFFFF"/>
      </a:lt1>
      <a:dk2>
        <a:srgbClr val="003B77"/>
      </a:dk2>
      <a:lt2>
        <a:srgbClr val="DDE9EC"/>
      </a:lt2>
      <a:accent1>
        <a:srgbClr val="003B77"/>
      </a:accent1>
      <a:accent2>
        <a:srgbClr val="FF9933"/>
      </a:accent2>
      <a:accent3>
        <a:srgbClr val="FFFF00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3316</TotalTime>
  <Words>1840</Words>
  <Application>Microsoft Office PowerPoint</Application>
  <PresentationFormat>Předvádění na obrazovce (4:3)</PresentationFormat>
  <Paragraphs>256</Paragraphs>
  <Slides>21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Wingdings 3</vt:lpstr>
      <vt:lpstr>prezentace</vt:lpstr>
      <vt:lpstr>Způsobilé výdaje projektu a související</vt:lpstr>
      <vt:lpstr>Způsobilý výdaj </vt:lpstr>
      <vt:lpstr>Investiční výdaje</vt:lpstr>
      <vt:lpstr>časová způsobilost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</vt:lpstr>
      <vt:lpstr>Věcná způsobilost výdajů nepřímé výdaje</vt:lpstr>
      <vt:lpstr>Věcná způsobilost výdajů Nezpůsobilé výdaje</vt:lpstr>
      <vt:lpstr>Přímé a nepřímé výdaje</vt:lpstr>
      <vt:lpstr>PŘÍJMY PROJEKTU</vt:lpstr>
      <vt:lpstr>Zkušenosti s předešlé výzvy  důvody úprav rozpočtu </vt:lpstr>
      <vt:lpstr>Zkušenosti s předešlé výzvy  důvody úprav rozpočtu 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SNÍMKŮ A TISK PREZENTACÍ</dc:title>
  <dc:creator>Murlová Kateřina Mgr. (MPSV)</dc:creator>
  <cp:lastModifiedBy>Mas Pobeskydi</cp:lastModifiedBy>
  <cp:revision>461</cp:revision>
  <cp:lastPrinted>2017-02-10T16:02:53Z</cp:lastPrinted>
  <dcterms:created xsi:type="dcterms:W3CDTF">2015-02-20T08:23:15Z</dcterms:created>
  <dcterms:modified xsi:type="dcterms:W3CDTF">2018-01-16T09:11:55Z</dcterms:modified>
</cp:coreProperties>
</file>