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30"/>
  </p:notesMasterIdLst>
  <p:handoutMasterIdLst>
    <p:handoutMasterId r:id="rId31"/>
  </p:handoutMasterIdLst>
  <p:sldIdLst>
    <p:sldId id="257" r:id="rId3"/>
    <p:sldId id="262" r:id="rId4"/>
    <p:sldId id="323" r:id="rId5"/>
    <p:sldId id="324" r:id="rId6"/>
    <p:sldId id="332" r:id="rId7"/>
    <p:sldId id="263" r:id="rId8"/>
    <p:sldId id="333" r:id="rId9"/>
    <p:sldId id="325" r:id="rId10"/>
    <p:sldId id="326" r:id="rId11"/>
    <p:sldId id="327" r:id="rId12"/>
    <p:sldId id="335" r:id="rId13"/>
    <p:sldId id="337" r:id="rId14"/>
    <p:sldId id="348" r:id="rId15"/>
    <p:sldId id="350" r:id="rId16"/>
    <p:sldId id="349" r:id="rId17"/>
    <p:sldId id="351" r:id="rId18"/>
    <p:sldId id="346" r:id="rId19"/>
    <p:sldId id="352" r:id="rId20"/>
    <p:sldId id="353" r:id="rId21"/>
    <p:sldId id="354" r:id="rId22"/>
    <p:sldId id="355" r:id="rId23"/>
    <p:sldId id="358" r:id="rId24"/>
    <p:sldId id="357" r:id="rId25"/>
    <p:sldId id="356" r:id="rId26"/>
    <p:sldId id="345" r:id="rId27"/>
    <p:sldId id="347" r:id="rId28"/>
    <p:sldId id="261" r:id="rId2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74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43" autoAdjust="0"/>
  </p:normalViewPr>
  <p:slideViewPr>
    <p:cSldViewPr snapToGrid="0"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3150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7E2CC-29D5-4471-9592-2AD276B4B107}" type="datetimeFigureOut">
              <a:rPr lang="cs-CZ" smtClean="0"/>
              <a:pPr/>
              <a:t>6.12.2017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DA03A-0F30-44AE-AE73-E6888D22BF4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231179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6A438-AEC1-4C09-8DE6-CC625F8BB697}" type="datetimeFigureOut">
              <a:rPr lang="cs-CZ" smtClean="0"/>
              <a:pPr/>
              <a:t>6.12.2017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F9D9A-9B14-48BD-BBA8-586C4E3AD8A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5797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F9D9A-9B14-48BD-BBA8-586C4E3AD8AA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5539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rgbClr val="003B74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5" y="4290839"/>
            <a:ext cx="7886701" cy="1970112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999801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7"/>
            <a:ext cx="7886701" cy="3309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texty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7445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sou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964646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201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vislý tex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8648" y="2005737"/>
            <a:ext cx="7886701" cy="42783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1600" b="0" baseline="0">
                <a:solidFill>
                  <a:srgbClr val="003B7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Vložte souvislý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558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rgbClr val="FF6600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Vložte nadpis</a:t>
            </a:r>
            <a:endParaRPr lang="en-US" dirty="0"/>
          </a:p>
        </p:txBody>
      </p:sp>
      <p:sp>
        <p:nvSpPr>
          <p:cNvPr id="6" name="Zástupný symbol pro obrázek 5"/>
          <p:cNvSpPr>
            <a:spLocks noGrp="1"/>
          </p:cNvSpPr>
          <p:nvPr>
            <p:ph type="pic" sz="quarter" idx="11"/>
          </p:nvPr>
        </p:nvSpPr>
        <p:spPr>
          <a:xfrm>
            <a:off x="628649" y="2964645"/>
            <a:ext cx="7886700" cy="3309693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1763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graf 3"/>
          <p:cNvSpPr>
            <a:spLocks noGrp="1"/>
          </p:cNvSpPr>
          <p:nvPr>
            <p:ph type="chart" sz="quarter" idx="12"/>
          </p:nvPr>
        </p:nvSpPr>
        <p:spPr>
          <a:xfrm flipH="1">
            <a:off x="642026" y="2005737"/>
            <a:ext cx="7873323" cy="4268601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084116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6" y="2912252"/>
            <a:ext cx="7886701" cy="998267"/>
          </a:xfrm>
          <a:prstGeom prst="rect">
            <a:avLst/>
          </a:prstGeom>
        </p:spPr>
        <p:txBody>
          <a:bodyPr anchor="b"/>
          <a:lstStyle>
            <a:lvl1pPr algn="ctr">
              <a:defRPr sz="32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628647" y="4990086"/>
            <a:ext cx="7886701" cy="1293981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961835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dpis a odrážky modr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541067"/>
          </a:xfrm>
          <a:prstGeom prst="rect">
            <a:avLst/>
          </a:prstGeom>
        </p:spPr>
        <p:txBody>
          <a:bodyPr anchor="b"/>
          <a:lstStyle>
            <a:lvl1pPr algn="ctr">
              <a:defRPr sz="2800" b="1" i="0" baseline="0">
                <a:solidFill>
                  <a:schemeClr val="bg1"/>
                </a:solidFill>
                <a:latin typeface="Open Sans" panose="020B0606030504020204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964647"/>
            <a:ext cx="6858000" cy="29738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Courier New" panose="02070309020205020404" pitchFamily="49" charset="0"/>
              <a:buChar char="o"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lze upravit styl předlohy.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819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8" y="565756"/>
            <a:ext cx="7887600" cy="1063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842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74" r:id="rId3"/>
    <p:sldLayoutId id="2147483675" r:id="rId4"/>
    <p:sldLayoutId id="2147483676" r:id="rId5"/>
    <p:sldLayoutId id="214748367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>
          <a:solidFill>
            <a:srgbClr val="FF66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>
          <a:solidFill>
            <a:srgbClr val="003B7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B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7" y="583283"/>
            <a:ext cx="7886702" cy="10629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572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1" kern="1200" baseline="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28646" y="2251494"/>
            <a:ext cx="7886701" cy="2518914"/>
          </a:xfrm>
        </p:spPr>
        <p:txBody>
          <a:bodyPr/>
          <a:lstStyle/>
          <a:p>
            <a:r>
              <a:rPr lang="cs-CZ" dirty="0" smtClean="0"/>
              <a:t>Seminář pro žadatele</a:t>
            </a:r>
            <a:br>
              <a:rPr lang="cs-CZ" dirty="0" smtClean="0"/>
            </a:b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Udržitelná a bezpečná doprava </a:t>
            </a:r>
            <a:r>
              <a:rPr lang="cs-CZ" dirty="0" smtClean="0"/>
              <a:t>II</a:t>
            </a:r>
            <a:r>
              <a:rPr lang="cs-CZ" dirty="0" smtClean="0"/>
              <a:t>.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6600"/>
                </a:solidFill>
              </a:rPr>
              <a:t>Hodnocení projektů </a:t>
            </a:r>
            <a:endParaRPr lang="cs-CZ" dirty="0">
              <a:solidFill>
                <a:srgbClr val="FF6600"/>
              </a:solidFill>
            </a:endParaRPr>
          </a:p>
        </p:txBody>
      </p:sp>
      <p:pic>
        <p:nvPicPr>
          <p:cNvPr id="6" name="Zástupný symbol pro obrázek 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6" y="5475973"/>
            <a:ext cx="7886701" cy="829265"/>
          </a:xfrm>
        </p:spPr>
      </p:pic>
    </p:spTree>
    <p:extLst>
      <p:ext uri="{BB962C8B-B14F-4D97-AF65-F5344CB8AC3E}">
        <p14:creationId xmlns="" xmlns:p14="http://schemas.microsoft.com/office/powerpoint/2010/main" val="29119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820174"/>
            <a:ext cx="7886701" cy="4454165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A3) Projekt </a:t>
            </a:r>
            <a:r>
              <a:rPr lang="cs-CZ" dirty="0" smtClean="0"/>
              <a:t>zahrnuje realizaci prvků zvyšujících bezpečnost dopravy nebo komunikace pro pěší v trase pozemní komunikace zatížené automobilovou </a:t>
            </a:r>
            <a:r>
              <a:rPr lang="cs-CZ" dirty="0" smtClean="0"/>
              <a:t>dopravou</a:t>
            </a:r>
          </a:p>
          <a:p>
            <a:pPr lvl="2" algn="l"/>
            <a:r>
              <a:rPr lang="cs-CZ" b="0" dirty="0" smtClean="0"/>
              <a:t>15 </a:t>
            </a:r>
            <a:r>
              <a:rPr lang="cs-CZ" b="0" dirty="0" smtClean="0"/>
              <a:t>bodů – </a:t>
            </a:r>
            <a:r>
              <a:rPr lang="cs-CZ" b="0" dirty="0" smtClean="0"/>
              <a:t>Průměrná intenzita automobilové dopravy překračuje 2501 vozidel/den</a:t>
            </a:r>
            <a:endParaRPr lang="cs-CZ" b="0" dirty="0" smtClean="0"/>
          </a:p>
          <a:p>
            <a:pPr lvl="2" algn="l"/>
            <a:r>
              <a:rPr lang="cs-CZ" b="0" dirty="0" smtClean="0"/>
              <a:t>10 </a:t>
            </a:r>
            <a:r>
              <a:rPr lang="cs-CZ" b="0" dirty="0" smtClean="0"/>
              <a:t>bodů – </a:t>
            </a:r>
            <a:r>
              <a:rPr lang="cs-CZ" b="0" dirty="0" smtClean="0"/>
              <a:t>Průměrná intenzita automobilové dopravy je 1001 – 2500 </a:t>
            </a:r>
            <a:r>
              <a:rPr lang="cs-CZ" b="0" dirty="0" smtClean="0"/>
              <a:t>vozidel/den</a:t>
            </a:r>
          </a:p>
          <a:p>
            <a:pPr lvl="2" algn="l"/>
            <a:r>
              <a:rPr lang="cs-CZ" b="0" dirty="0" smtClean="0"/>
              <a:t>5 bodů – </a:t>
            </a:r>
            <a:r>
              <a:rPr lang="cs-CZ" b="0" dirty="0" smtClean="0"/>
              <a:t>Průměrná </a:t>
            </a:r>
            <a:r>
              <a:rPr lang="cs-CZ" b="0" dirty="0" smtClean="0"/>
              <a:t>intenzita automobilové dopravy je 301 – 1000 </a:t>
            </a:r>
            <a:r>
              <a:rPr lang="cs-CZ" b="0" dirty="0" smtClean="0"/>
              <a:t>vozidel/den</a:t>
            </a:r>
          </a:p>
          <a:p>
            <a:pPr lvl="2" algn="l"/>
            <a:r>
              <a:rPr lang="cs-CZ" b="0" dirty="0" smtClean="0"/>
              <a:t>0 bodů - </a:t>
            </a:r>
            <a:r>
              <a:rPr lang="cs-CZ" b="0" dirty="0" smtClean="0"/>
              <a:t>Průměrná intenzita automobilové dopravy nepřekračuje 300 </a:t>
            </a:r>
            <a:r>
              <a:rPr lang="cs-CZ" b="0" dirty="0" smtClean="0"/>
              <a:t>vozidel/den</a:t>
            </a:r>
            <a:r>
              <a:rPr lang="cs-CZ" b="0" dirty="0" smtClean="0"/>
              <a:t>	</a:t>
            </a:r>
            <a:endParaRPr lang="cs-CZ" b="0" dirty="0" smtClean="0"/>
          </a:p>
          <a:p>
            <a:pPr lvl="2" algn="l"/>
            <a:endParaRPr lang="cs-CZ" b="0" dirty="0" smtClean="0"/>
          </a:p>
          <a:p>
            <a:pPr lvl="2" algn="l"/>
            <a:r>
              <a:rPr lang="cs-CZ" b="0" i="1" dirty="0" smtClean="0"/>
              <a:t>Pro naplnění preferenčních kritérií žadatel doloží ve studii proveditelnosti intenzitu automobilové dopravy na dotčené silnici nebo místní komunikaci, stanovenou na základě údajů z platného celostátního sčítání dopravy nebo dle vlastního sčítání v souladu s TP 189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7274" y="1811547"/>
            <a:ext cx="7886701" cy="4488671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A4) Realizace komunikace pro pěší zajišťuje bezbariérový přístup k zastávkám veřejné dopravy</a:t>
            </a:r>
          </a:p>
          <a:p>
            <a:pPr>
              <a:buNone/>
            </a:pPr>
            <a:r>
              <a:rPr lang="cs-CZ" sz="1800" b="0" dirty="0" smtClean="0"/>
              <a:t>		10 bodů – Projekt zajišťuje přístup ke 2 a více zastávkám veřejné 	dopravy (včetně přístupu k železniční stanici/zastávce)</a:t>
            </a:r>
          </a:p>
          <a:p>
            <a:pPr lvl="2" algn="l"/>
            <a:r>
              <a:rPr lang="cs-CZ" b="0" dirty="0" smtClean="0"/>
              <a:t>5 bodů – Projekt zajišťuje přístup k 1 zastávce veřejné dopravy (včetně přístupu k železniční stanici/zastávce)</a:t>
            </a:r>
          </a:p>
          <a:p>
            <a:pPr>
              <a:buNone/>
            </a:pPr>
            <a:r>
              <a:rPr lang="cs-CZ" sz="1800" b="0" dirty="0" smtClean="0"/>
              <a:t>		0 bodů – Projekt nezajišťuje přístup k zastávce veřejné dopravy</a:t>
            </a:r>
          </a:p>
          <a:p>
            <a:pPr>
              <a:buNone/>
            </a:pPr>
            <a:r>
              <a:rPr lang="cs-CZ" sz="1800" b="0" dirty="0" smtClean="0"/>
              <a:t>	Žadatel uvede ve studii proveditelnosti odkaz na příslušnou část projektové dokumentace. Z výkresů projektové dokumentace musí být zajištění bezbariérového přístupu k zastávkám veřejné dopravy zřejmé.</a:t>
            </a:r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021" y="1863306"/>
            <a:ext cx="7886701" cy="4359275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A5) Realizace </a:t>
            </a:r>
            <a:r>
              <a:rPr lang="cs-CZ" sz="1800" dirty="0" smtClean="0"/>
              <a:t>projektu zajistí bezpečnější přímý přístup k veřejným objektům</a:t>
            </a:r>
            <a:endParaRPr lang="cs-CZ" sz="1800" dirty="0" smtClean="0"/>
          </a:p>
          <a:p>
            <a:pPr lvl="2" algn="l"/>
            <a:r>
              <a:rPr lang="cs-CZ" b="0" dirty="0" smtClean="0"/>
              <a:t>15</a:t>
            </a:r>
            <a:r>
              <a:rPr lang="cs-CZ" b="0" dirty="0" smtClean="0"/>
              <a:t> </a:t>
            </a:r>
            <a:r>
              <a:rPr lang="cs-CZ" b="0" dirty="0" smtClean="0"/>
              <a:t>bodů – </a:t>
            </a:r>
            <a:r>
              <a:rPr lang="cs-CZ" b="0" dirty="0" smtClean="0"/>
              <a:t>Projekt zajišťuje přístup k veřejným objektům s vysokou potřebou zajištění bezpečnosti návštěvníků (základní školy, mateřské školy, školní družiny a školní kluby, obecní úřady, knihovny, hasičské zbrojnice, kulturní a společenské domy, komunitní centra, kostely, objekty zdravotních a sociálních služeb, vč. domů s pečovatelskou službou). Projekt zajistí bezpečnější přístup alespoň k jednomu z výše uvedených veřejných objektů</a:t>
            </a:r>
            <a:endParaRPr lang="cs-CZ" b="0" dirty="0" smtClean="0"/>
          </a:p>
          <a:p>
            <a:pPr lvl="2" algn="l"/>
            <a:r>
              <a:rPr lang="cs-CZ" b="0" dirty="0" smtClean="0"/>
              <a:t>10 bodů – </a:t>
            </a:r>
            <a:r>
              <a:rPr lang="cs-CZ" b="0" dirty="0" smtClean="0"/>
              <a:t>Projekt zajišťuje přístup pouze k ostatním veřejným objektům (obchody, restaurace, provozovny služeb, veřejná sportoviště, muzea, hřbitovy). Projekt zajistí bezpečnější přístup alespoň k jednomu z výše uvedených ostatních veřejných objektů</a:t>
            </a:r>
          </a:p>
          <a:p>
            <a:pPr lvl="2" algn="l"/>
            <a:r>
              <a:rPr lang="cs-CZ" b="0" dirty="0" smtClean="0"/>
              <a:t>0 bodů – Projekt nezajišťuje přístup k veřejným objektům</a:t>
            </a:r>
          </a:p>
          <a:p>
            <a:pPr lvl="2" algn="l"/>
            <a:endParaRPr lang="cs-CZ" b="0" i="1" dirty="0" smtClean="0"/>
          </a:p>
          <a:p>
            <a:pPr lvl="2" algn="l"/>
            <a:r>
              <a:rPr lang="cs-CZ" b="0" i="1" dirty="0" smtClean="0"/>
              <a:t>.</a:t>
            </a:r>
            <a:endParaRPr lang="cs-CZ" b="0" i="1" dirty="0" smtClean="0"/>
          </a:p>
          <a:p>
            <a:pPr lvl="2" algn="l"/>
            <a:endParaRPr lang="cs-CZ" sz="360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021" y="1863306"/>
            <a:ext cx="7886701" cy="4359275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A6) </a:t>
            </a:r>
            <a:r>
              <a:rPr lang="cs-CZ" sz="1800" dirty="0" smtClean="0"/>
              <a:t>Projekt řeší výstavbu nové komunikace pro pěší </a:t>
            </a:r>
            <a:endParaRPr lang="cs-CZ" sz="1800" dirty="0" smtClean="0"/>
          </a:p>
          <a:p>
            <a:endParaRPr lang="cs-CZ" sz="1800" dirty="0" smtClean="0"/>
          </a:p>
          <a:p>
            <a:pPr lvl="2" algn="l"/>
            <a:r>
              <a:rPr lang="cs-CZ" b="0" dirty="0" smtClean="0"/>
              <a:t>10</a:t>
            </a:r>
            <a:r>
              <a:rPr lang="cs-CZ" b="0" dirty="0" smtClean="0"/>
              <a:t> </a:t>
            </a:r>
            <a:r>
              <a:rPr lang="cs-CZ" b="0" dirty="0" smtClean="0"/>
              <a:t>bodů – </a:t>
            </a:r>
            <a:r>
              <a:rPr lang="cs-CZ" b="0" dirty="0" smtClean="0"/>
              <a:t>Hlavní aktivitou projektu je výstavba komunikace pro pěší podél silnice I., II., III. </a:t>
            </a:r>
            <a:r>
              <a:rPr lang="cs-CZ" b="0" dirty="0" smtClean="0"/>
              <a:t>třídy nebo místní komunikace</a:t>
            </a:r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</a:t>
            </a:r>
            <a:r>
              <a:rPr lang="cs-CZ" b="0" dirty="0" smtClean="0"/>
              <a:t>– </a:t>
            </a:r>
            <a:r>
              <a:rPr lang="cs-CZ" b="0" dirty="0" smtClean="0"/>
              <a:t>Hlavní aktivitou projektu není výstavba komunikace pro pěší podél silnice I., II., III. třídy nebo místní komunikace</a:t>
            </a:r>
          </a:p>
          <a:p>
            <a:pPr lvl="2" algn="l"/>
            <a:endParaRPr lang="cs-CZ" b="0" dirty="0" smtClean="0"/>
          </a:p>
          <a:p>
            <a:pPr lvl="2" algn="l"/>
            <a:endParaRPr lang="cs-CZ" b="0" i="1" dirty="0" smtClean="0"/>
          </a:p>
          <a:p>
            <a:pPr lvl="2" algn="l"/>
            <a:r>
              <a:rPr lang="cs-CZ" b="0" i="1" dirty="0" smtClean="0"/>
              <a:t>.</a:t>
            </a:r>
            <a:endParaRPr lang="cs-CZ" b="0" i="1" dirty="0" smtClean="0"/>
          </a:p>
          <a:p>
            <a:pPr lvl="2" algn="l"/>
            <a:endParaRPr lang="cs-CZ" sz="360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021" y="1863306"/>
            <a:ext cx="7886701" cy="4359275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A7) </a:t>
            </a:r>
            <a:r>
              <a:rPr lang="cs-CZ" sz="1800" dirty="0" smtClean="0"/>
              <a:t>Svrchní část řešené komunikace pro pěší je </a:t>
            </a:r>
            <a:r>
              <a:rPr lang="cs-CZ" sz="1800" dirty="0" smtClean="0"/>
              <a:t>z vyměnitelných/rozebíratelných materiálů</a:t>
            </a:r>
          </a:p>
          <a:p>
            <a:endParaRPr lang="cs-CZ" sz="1800" dirty="0" smtClean="0"/>
          </a:p>
          <a:p>
            <a:pPr lvl="2" algn="l"/>
            <a:r>
              <a:rPr lang="cs-CZ" b="0" dirty="0" smtClean="0"/>
              <a:t>2</a:t>
            </a:r>
            <a:r>
              <a:rPr lang="cs-CZ" b="0" dirty="0" smtClean="0"/>
              <a:t>0</a:t>
            </a:r>
            <a:r>
              <a:rPr lang="cs-CZ" b="0" dirty="0" smtClean="0"/>
              <a:t> </a:t>
            </a:r>
            <a:r>
              <a:rPr lang="cs-CZ" b="0" dirty="0" smtClean="0"/>
              <a:t>bodů – </a:t>
            </a:r>
            <a:r>
              <a:rPr lang="cs-CZ" b="0" dirty="0" smtClean="0"/>
              <a:t>Svrchní část řešené komunikace pro pěší je konstruována z vyměnitelných/rozebíratelných materiálů (dlažba apod</a:t>
            </a:r>
            <a:r>
              <a:rPr lang="cs-CZ" b="0" dirty="0" smtClean="0"/>
              <a:t>.)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</a:t>
            </a:r>
            <a:r>
              <a:rPr lang="cs-CZ" b="0" dirty="0" smtClean="0"/>
              <a:t>– </a:t>
            </a:r>
            <a:r>
              <a:rPr lang="cs-CZ" b="0" dirty="0" smtClean="0"/>
              <a:t>Svrchní část řešené komunikace pro pěší není konstruována z vyměnitelných/rozebíratelných materiálů (dlažba apod.) nebo projekt řeší prvky zvyšující bezpečnost dopravy</a:t>
            </a:r>
          </a:p>
          <a:p>
            <a:pPr lvl="2" algn="l"/>
            <a:endParaRPr lang="cs-CZ" b="0" dirty="0" smtClean="0"/>
          </a:p>
          <a:p>
            <a:pPr lvl="2" algn="l"/>
            <a:endParaRPr lang="cs-CZ" b="0" i="1" dirty="0" smtClean="0"/>
          </a:p>
          <a:p>
            <a:pPr lvl="2" algn="l"/>
            <a:r>
              <a:rPr lang="cs-CZ" b="0" i="1" dirty="0" smtClean="0"/>
              <a:t>.</a:t>
            </a:r>
            <a:endParaRPr lang="cs-CZ" b="0" i="1" dirty="0" smtClean="0"/>
          </a:p>
          <a:p>
            <a:pPr lvl="2" algn="l"/>
            <a:endParaRPr lang="cs-CZ" sz="360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021" y="1863306"/>
            <a:ext cx="7886701" cy="4359275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A8) </a:t>
            </a:r>
            <a:r>
              <a:rPr lang="cs-CZ" sz="1800" dirty="0" smtClean="0"/>
              <a:t>Celkové způsobilé výdaje </a:t>
            </a:r>
            <a:r>
              <a:rPr lang="cs-CZ" sz="1800" dirty="0" smtClean="0"/>
              <a:t>projektu</a:t>
            </a:r>
          </a:p>
          <a:p>
            <a:endParaRPr lang="cs-CZ" sz="1800" dirty="0" smtClean="0"/>
          </a:p>
          <a:p>
            <a:pPr lvl="2" algn="l"/>
            <a:r>
              <a:rPr lang="cs-CZ" b="0" dirty="0" smtClean="0"/>
              <a:t>5</a:t>
            </a:r>
            <a:r>
              <a:rPr lang="cs-CZ" b="0" dirty="0" smtClean="0"/>
              <a:t> </a:t>
            </a:r>
            <a:r>
              <a:rPr lang="cs-CZ" b="0" dirty="0" smtClean="0"/>
              <a:t>bodů – </a:t>
            </a:r>
            <a:r>
              <a:rPr lang="cs-CZ" b="0" dirty="0" smtClean="0"/>
              <a:t>Celkové způsobilé výdaje projektu jsou ve výši do 3 mil. Kč včetně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Celkové způsobilé výdaje projektu jsou ve výši nad 3 mil. Kč</a:t>
            </a:r>
          </a:p>
          <a:p>
            <a:pPr lvl="2" algn="l"/>
            <a:endParaRPr lang="cs-CZ" b="0" i="1" dirty="0" smtClean="0"/>
          </a:p>
          <a:p>
            <a:pPr lvl="2" algn="l"/>
            <a:endParaRPr lang="cs-CZ" b="0" i="1" dirty="0" smtClean="0"/>
          </a:p>
          <a:p>
            <a:pPr lvl="2" algn="l"/>
            <a:endParaRPr lang="cs-CZ" sz="360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0021" y="1863306"/>
            <a:ext cx="7886701" cy="4359275"/>
          </a:xfrm>
        </p:spPr>
        <p:txBody>
          <a:bodyPr>
            <a:normAutofit/>
          </a:bodyPr>
          <a:lstStyle/>
          <a:p>
            <a:r>
              <a:rPr lang="cs-CZ" sz="1800" dirty="0" smtClean="0"/>
              <a:t>A9) </a:t>
            </a:r>
            <a:r>
              <a:rPr lang="cs-CZ" sz="1800" dirty="0" smtClean="0"/>
              <a:t>Realizace projektu zajistí bezpečnější přímý přístup k objektům pro bydlení</a:t>
            </a:r>
            <a:endParaRPr lang="cs-CZ" sz="1800" dirty="0" smtClean="0"/>
          </a:p>
          <a:p>
            <a:endParaRPr lang="cs-CZ" sz="1800" dirty="0" smtClean="0"/>
          </a:p>
          <a:p>
            <a:pPr lvl="2" algn="l"/>
            <a:r>
              <a:rPr lang="cs-CZ" b="0" dirty="0" smtClean="0"/>
              <a:t>10 </a:t>
            </a:r>
            <a:r>
              <a:rPr lang="cs-CZ" b="0" dirty="0" smtClean="0"/>
              <a:t>bodů – </a:t>
            </a:r>
            <a:r>
              <a:rPr lang="cs-CZ" b="0" dirty="0" smtClean="0"/>
              <a:t>Projekt zajišťuje bezpečný přístup k 6 a více objektům pro </a:t>
            </a:r>
            <a:r>
              <a:rPr lang="cs-CZ" b="0" dirty="0" smtClean="0"/>
              <a:t>bydlení</a:t>
            </a:r>
          </a:p>
          <a:p>
            <a:pPr lvl="2" algn="l"/>
            <a:r>
              <a:rPr lang="cs-CZ" b="0" dirty="0" smtClean="0"/>
              <a:t>5 </a:t>
            </a:r>
            <a:r>
              <a:rPr lang="cs-CZ" b="0" dirty="0" smtClean="0"/>
              <a:t>bodů – Projekt zajišťuje bezpečný přístup k 3 až 5 objektům pro bydlení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Projekt zajišťuje bezpečný přístup ke 2 a méně objektům pro </a:t>
            </a:r>
            <a:r>
              <a:rPr lang="cs-CZ" b="0" dirty="0" smtClean="0"/>
              <a:t>bydlení</a:t>
            </a:r>
          </a:p>
          <a:p>
            <a:pPr lvl="2" algn="l"/>
            <a:endParaRPr lang="cs-CZ" b="0" dirty="0" smtClean="0"/>
          </a:p>
          <a:p>
            <a:pPr lvl="2" algn="l"/>
            <a:r>
              <a:rPr lang="cs-CZ" b="0" dirty="0" smtClean="0"/>
              <a:t>Žadatel popíše ve </a:t>
            </a:r>
            <a:r>
              <a:rPr lang="cs-CZ" b="0" dirty="0" smtClean="0"/>
              <a:t>studii </a:t>
            </a:r>
            <a:r>
              <a:rPr lang="cs-CZ" b="0" dirty="0" smtClean="0"/>
              <a:t>proveditelnosti jakým způsobem projekt zajistí bezpečný přístup k objektům pro bydlení a doloží </a:t>
            </a:r>
            <a:r>
              <a:rPr lang="cs-CZ" b="0" dirty="0" smtClean="0"/>
              <a:t>výkres znázorňující situaci vnějších vztahů se zvýrazněnými objekty pro bydlení</a:t>
            </a:r>
            <a:r>
              <a:rPr lang="cs-CZ" b="0" dirty="0" smtClean="0"/>
              <a:t> </a:t>
            </a:r>
            <a:endParaRPr lang="cs-CZ" b="0" dirty="0" smtClean="0"/>
          </a:p>
          <a:p>
            <a:pPr lvl="2" algn="l"/>
            <a:endParaRPr lang="cs-CZ" b="0" i="1" dirty="0" smtClean="0"/>
          </a:p>
          <a:p>
            <a:pPr lvl="2" algn="l"/>
            <a:endParaRPr lang="cs-CZ" b="0" i="1" dirty="0" smtClean="0"/>
          </a:p>
          <a:p>
            <a:pPr lvl="2" algn="l"/>
            <a:endParaRPr lang="cs-CZ" sz="360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540" y="3209026"/>
            <a:ext cx="7886701" cy="1130061"/>
          </a:xfrm>
        </p:spPr>
        <p:txBody>
          <a:bodyPr/>
          <a:lstStyle/>
          <a:p>
            <a:r>
              <a:rPr lang="cs-CZ" dirty="0" smtClean="0"/>
              <a:t>Aktivita </a:t>
            </a:r>
            <a:r>
              <a:rPr lang="cs-CZ" dirty="0" smtClean="0"/>
              <a:t>Cyklodoprava –</a:t>
            </a:r>
            <a:br>
              <a:rPr lang="cs-CZ" dirty="0" smtClean="0"/>
            </a:br>
            <a:r>
              <a:rPr lang="cs-CZ" dirty="0" smtClean="0"/>
              <a:t> </a:t>
            </a:r>
            <a:r>
              <a:rPr lang="cs-CZ" dirty="0" smtClean="0"/>
              <a:t>kritéria věcného hodnocení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45365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B1) Projekt </a:t>
            </a:r>
            <a:r>
              <a:rPr lang="cs-CZ" dirty="0" smtClean="0"/>
              <a:t>počítá se zkrácenou dobou realizace v návaznosti na finanční plán MAS </a:t>
            </a:r>
            <a:r>
              <a:rPr lang="cs-CZ" dirty="0" smtClean="0"/>
              <a:t>Pobeskydí</a:t>
            </a:r>
          </a:p>
          <a:p>
            <a:endParaRPr lang="cs-CZ" dirty="0" smtClean="0"/>
          </a:p>
          <a:p>
            <a:pPr lvl="2" algn="l"/>
            <a:r>
              <a:rPr lang="cs-CZ" b="0" dirty="0" smtClean="0"/>
              <a:t>20 bodů – Realizace projektu bude ukončena do 31. 8. 2019 včetně</a:t>
            </a:r>
          </a:p>
          <a:p>
            <a:pPr lvl="2" algn="l"/>
            <a:r>
              <a:rPr lang="cs-CZ" b="0" dirty="0" smtClean="0"/>
              <a:t>10 bodů – Realizace bude ukončena do 31. 8. 2020 včetně</a:t>
            </a:r>
          </a:p>
          <a:p>
            <a:pPr lvl="2" algn="l"/>
            <a:r>
              <a:rPr lang="cs-CZ" b="0" dirty="0" smtClean="0"/>
              <a:t>0 bodů – Realizace projektu bude ukončena později než 31. 8. 2020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r>
              <a:rPr lang="cs-CZ" b="0" dirty="0" smtClean="0"/>
              <a:t>Žadatelem uvedená zkrácená doba realizace je závazná, nelze ji prodloužit.</a:t>
            </a:r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B2) </a:t>
            </a:r>
            <a:r>
              <a:rPr lang="cs-CZ" dirty="0" smtClean="0"/>
              <a:t>Celkové způsobilé výdaje projektu </a:t>
            </a:r>
            <a:endParaRPr lang="cs-CZ" dirty="0" smtClean="0"/>
          </a:p>
          <a:p>
            <a:endParaRPr lang="cs-CZ" dirty="0" smtClean="0"/>
          </a:p>
          <a:p>
            <a:pPr lvl="2" algn="l"/>
            <a:r>
              <a:rPr lang="cs-CZ" b="0" dirty="0" smtClean="0"/>
              <a:t>1</a:t>
            </a:r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Celkové způsobilé výdaje projektu jsou ve výši do 3 mil. Kč </a:t>
            </a:r>
            <a:r>
              <a:rPr lang="cs-CZ" b="0" dirty="0" smtClean="0"/>
              <a:t>včetně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Celkové způsobilé výdaje projektu jsou ve výši nad 3 mil. Kč</a:t>
            </a:r>
            <a:endParaRPr lang="cs-CZ" b="0" dirty="0" smtClean="0"/>
          </a:p>
          <a:p>
            <a:pPr lvl="2" algn="l"/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Fáze hodnocení projektů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60000" indent="-457200">
              <a:lnSpc>
                <a:spcPct val="100000"/>
              </a:lnSpc>
              <a:buNone/>
            </a:pPr>
            <a:r>
              <a:rPr lang="cs-CZ" sz="2400" dirty="0" smtClean="0"/>
              <a:t>	1. Hodnocení přijatelnosti a formálních náležitostí</a:t>
            </a:r>
          </a:p>
          <a:p>
            <a:pPr marL="360000" indent="-324000">
              <a:lnSpc>
                <a:spcPct val="100000"/>
              </a:lnSpc>
              <a:buNone/>
            </a:pPr>
            <a:r>
              <a:rPr lang="cs-CZ" dirty="0" smtClean="0"/>
              <a:t>	</a:t>
            </a:r>
            <a:r>
              <a:rPr lang="cs-CZ" b="0" i="1" dirty="0" smtClean="0"/>
              <a:t>(kontrolu provádějí pracovníci MAS)</a:t>
            </a:r>
          </a:p>
          <a:p>
            <a:pPr marL="457200" indent="-457200">
              <a:buNone/>
            </a:pPr>
            <a:endParaRPr lang="cs-CZ" b="0" i="1" dirty="0" smtClean="0"/>
          </a:p>
          <a:p>
            <a:pPr marL="360000" indent="-360000">
              <a:buNone/>
            </a:pPr>
            <a:r>
              <a:rPr lang="cs-CZ" b="0" i="1" dirty="0" smtClean="0"/>
              <a:t>	</a:t>
            </a:r>
            <a:r>
              <a:rPr lang="cs-CZ" sz="2400" dirty="0" smtClean="0"/>
              <a:t>2. Věcné hodnocení </a:t>
            </a:r>
            <a:r>
              <a:rPr lang="cs-CZ" b="0" i="1" dirty="0" smtClean="0"/>
              <a:t/>
            </a:r>
            <a:br>
              <a:rPr lang="cs-CZ" b="0" i="1" dirty="0" smtClean="0"/>
            </a:br>
            <a:r>
              <a:rPr lang="cs-CZ" b="0" i="1" dirty="0" smtClean="0"/>
              <a:t>(provádí Výběrová komise)</a:t>
            </a:r>
          </a:p>
          <a:p>
            <a:pPr>
              <a:buNone/>
            </a:pPr>
            <a:r>
              <a:rPr lang="cs-CZ" dirty="0" smtClean="0"/>
              <a:t>	</a:t>
            </a:r>
          </a:p>
          <a:p>
            <a:pPr marL="360000">
              <a:buNone/>
            </a:pPr>
            <a:r>
              <a:rPr lang="cs-CZ" sz="2400" dirty="0" smtClean="0"/>
              <a:t>	3. Závěrečné posouzení způsobilosti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0" i="1" dirty="0" smtClean="0"/>
              <a:t>(provádí Centrum pro regionální rozvoj)</a:t>
            </a:r>
            <a:endParaRPr lang="cs-CZ" b="0" i="1" dirty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B3) </a:t>
            </a:r>
            <a:r>
              <a:rPr lang="cs-CZ" dirty="0" smtClean="0"/>
              <a:t>Projekt zahrnuje realizaci parkovacích míst pro kola</a:t>
            </a:r>
            <a:endParaRPr lang="cs-CZ" dirty="0" smtClean="0"/>
          </a:p>
          <a:p>
            <a:endParaRPr lang="cs-CZ" dirty="0" smtClean="0"/>
          </a:p>
          <a:p>
            <a:pPr lvl="2" algn="l"/>
            <a:r>
              <a:rPr lang="cs-CZ" b="0" dirty="0" smtClean="0"/>
              <a:t>20 bodů – </a:t>
            </a:r>
            <a:r>
              <a:rPr lang="cs-CZ" b="0" dirty="0" smtClean="0"/>
              <a:t>Projekt zahrnuje realizaci parkovacích míst pro kola</a:t>
            </a:r>
            <a:endParaRPr lang="cs-CZ" b="0" dirty="0" smtClean="0"/>
          </a:p>
          <a:p>
            <a:pPr lvl="2" algn="l"/>
            <a:r>
              <a:rPr lang="cs-CZ" b="0" dirty="0" smtClean="0"/>
              <a:t>10 bodů – </a:t>
            </a:r>
            <a:r>
              <a:rPr lang="cs-CZ" b="0" dirty="0" smtClean="0"/>
              <a:t>Projekt zahrnuje realizaci 5 - 9 parkovacích míst pro kola </a:t>
            </a:r>
            <a:endParaRPr lang="cs-CZ" b="0" dirty="0" smtClean="0"/>
          </a:p>
          <a:p>
            <a:pPr lvl="2" algn="l"/>
            <a:r>
              <a:rPr lang="cs-CZ" b="0" dirty="0" smtClean="0"/>
              <a:t>0 bodů – </a:t>
            </a:r>
            <a:r>
              <a:rPr lang="cs-CZ" b="0" dirty="0" smtClean="0"/>
              <a:t>Projekt zahrnuje realizaci maximálně 4 parkovacích míst pro kola</a:t>
            </a:r>
            <a:endParaRPr lang="cs-CZ" b="0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B4) </a:t>
            </a:r>
            <a:r>
              <a:rPr lang="cs-CZ" dirty="0" smtClean="0"/>
              <a:t>Projekt přispěje ke svedení či zvýšení bezpečnosti cyklistické dopravy z/na pozemní komunikaci zatížené automobilovou </a:t>
            </a:r>
            <a:r>
              <a:rPr lang="cs-CZ" dirty="0" smtClean="0"/>
              <a:t>dopravou</a:t>
            </a:r>
          </a:p>
          <a:p>
            <a:pPr lvl="2" algn="l"/>
            <a:r>
              <a:rPr lang="cs-CZ" b="0" dirty="0" smtClean="0"/>
              <a:t>15 </a:t>
            </a:r>
            <a:r>
              <a:rPr lang="cs-CZ" b="0" dirty="0" smtClean="0"/>
              <a:t>bodů – Průměrná intenzita automobilové dopravy překračuje 2501 vozidel/den.</a:t>
            </a:r>
            <a:endParaRPr lang="cs-CZ" b="0" dirty="0" smtClean="0"/>
          </a:p>
          <a:p>
            <a:pPr lvl="2" algn="l"/>
            <a:r>
              <a:rPr lang="cs-CZ" b="0" dirty="0" smtClean="0"/>
              <a:t>10 bodů – Průměrná intenzita automobilové dopravy je 1001 – 2500 vozidel/den.</a:t>
            </a:r>
          </a:p>
          <a:p>
            <a:pPr lvl="2" algn="l"/>
            <a:r>
              <a:rPr lang="cs-CZ" b="0" dirty="0" smtClean="0"/>
              <a:t>5 bodů – Průměrná intenzita automobilové dopravy je 301 – 1000 vozidel/den.</a:t>
            </a:r>
          </a:p>
          <a:p>
            <a:pPr lvl="1" algn="l"/>
            <a:r>
              <a:rPr lang="cs-CZ" sz="1800" b="0" dirty="0" smtClean="0"/>
              <a:t>	0 </a:t>
            </a:r>
            <a:r>
              <a:rPr lang="cs-CZ" sz="1800" b="0" dirty="0" smtClean="0"/>
              <a:t>bodů – Průměrná intenzita automobilové dopravy nepřekračuje </a:t>
            </a:r>
            <a:r>
              <a:rPr lang="cs-CZ" sz="1800" b="0" dirty="0" smtClean="0"/>
              <a:t>	300 	vozidel/den</a:t>
            </a:r>
          </a:p>
          <a:p>
            <a:pPr lvl="1" algn="l"/>
            <a:endParaRPr lang="cs-CZ" sz="1800" b="0" dirty="0" smtClean="0"/>
          </a:p>
          <a:p>
            <a:pPr>
              <a:buNone/>
            </a:pPr>
            <a:r>
              <a:rPr lang="cs-CZ" b="0" i="1" dirty="0" smtClean="0"/>
              <a:t>	</a:t>
            </a:r>
            <a:r>
              <a:rPr lang="cs-CZ" sz="1900" b="0" i="1" dirty="0" smtClean="0"/>
              <a:t>Pro naplnění preferenčních kritérií žadatel doloží ve studii proveditelnosti intenzitu automobilové dopravy na dotčené silnici nebo místní komunikaci, stanovenou na základě údajů z platného celostátního sčítání dopravy nebo dle vlastního sčítání v souladu s TP </a:t>
            </a:r>
            <a:r>
              <a:rPr lang="cs-CZ" sz="1900" b="0" i="1" dirty="0" smtClean="0"/>
              <a:t>189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B5) </a:t>
            </a:r>
            <a:r>
              <a:rPr lang="cs-CZ" dirty="0" smtClean="0"/>
              <a:t>Projektem řešená cyklostezka, jízdní pruh pro cyklisty nebo liniové opatření pro cyklisty se přímo napojuje na stávající liniovou cyklistickou infrastrukturu</a:t>
            </a:r>
            <a:endParaRPr lang="cs-CZ" dirty="0" smtClean="0"/>
          </a:p>
          <a:p>
            <a:endParaRPr lang="cs-CZ" dirty="0" smtClean="0"/>
          </a:p>
          <a:p>
            <a:pPr lvl="2" algn="l"/>
            <a:r>
              <a:rPr lang="cs-CZ" b="0" dirty="0" smtClean="0"/>
              <a:t>1</a:t>
            </a:r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Projektem řešená cyklostezka, jízdní pruh pro cyklisty nebo liniové opatření pro cyklisty se přímo napojuje na stávající liniovou cyklistickou infrastrukturu nebo síť cyklotras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</a:t>
            </a:r>
            <a:r>
              <a:rPr lang="cs-CZ" b="0" dirty="0" smtClean="0"/>
              <a:t>– </a:t>
            </a:r>
            <a:r>
              <a:rPr lang="cs-CZ" b="0" dirty="0" smtClean="0"/>
              <a:t>Projektem řešená cyklostezka, jízdní pruh pro cyklisty nebo liniové opatření pro cyklisty se přímo nenapojuje na stávající liniovou cyklistickou nebo síť cyklotras</a:t>
            </a:r>
            <a:r>
              <a:rPr lang="cs-CZ" b="0" dirty="0" smtClean="0"/>
              <a:t> </a:t>
            </a:r>
            <a:endParaRPr lang="cs-CZ" b="0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B6)</a:t>
            </a:r>
            <a:r>
              <a:rPr lang="cs-CZ" dirty="0" smtClean="0"/>
              <a:t> Projekt řeší výstavbu nové cyklostezky</a:t>
            </a:r>
            <a:endParaRPr lang="cs-CZ" dirty="0" smtClean="0"/>
          </a:p>
          <a:p>
            <a:endParaRPr lang="cs-CZ" dirty="0" smtClean="0"/>
          </a:p>
          <a:p>
            <a:pPr lvl="2" algn="l"/>
            <a:r>
              <a:rPr lang="cs-CZ" b="0" dirty="0" smtClean="0"/>
              <a:t>15 </a:t>
            </a:r>
            <a:r>
              <a:rPr lang="cs-CZ" b="0" dirty="0" smtClean="0"/>
              <a:t>bodů – </a:t>
            </a:r>
            <a:r>
              <a:rPr lang="cs-CZ" b="0" dirty="0" smtClean="0"/>
              <a:t>Hlavní </a:t>
            </a:r>
            <a:r>
              <a:rPr lang="cs-CZ" b="0" dirty="0" smtClean="0"/>
              <a:t>aktivitou projektu je výstavba samostatné stezky pro cyklisty nebo stezky pro cyklisty a chodce se společným nebo odděleným </a:t>
            </a:r>
            <a:r>
              <a:rPr lang="cs-CZ" b="0" dirty="0" smtClean="0"/>
              <a:t>provozem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Hlavní aktivitou projektu není výstavba samostatné stezky pro cyklisty nebo stezky pro cyklisty a chodce se společným nebo odděleným </a:t>
            </a:r>
            <a:r>
              <a:rPr lang="cs-CZ" b="0" dirty="0" smtClean="0"/>
              <a:t>provozem</a:t>
            </a:r>
            <a:endParaRPr lang="cs-CZ" b="0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B7) </a:t>
            </a:r>
            <a:r>
              <a:rPr lang="cs-CZ" dirty="0" smtClean="0"/>
              <a:t>Realizace projektu zajišťuje bezpečnou dopravu zároveň ke školským zařízením, za službami a do zaměstnání</a:t>
            </a:r>
            <a:endParaRPr lang="cs-CZ" dirty="0" smtClean="0"/>
          </a:p>
          <a:p>
            <a:endParaRPr lang="cs-CZ" dirty="0" smtClean="0"/>
          </a:p>
          <a:p>
            <a:pPr lvl="2" algn="l"/>
            <a:r>
              <a:rPr lang="cs-CZ" b="0" dirty="0" smtClean="0"/>
              <a:t>20 bodů – </a:t>
            </a:r>
            <a:r>
              <a:rPr lang="cs-CZ" b="0" dirty="0" smtClean="0"/>
              <a:t>Realizace projektu umožní bezpečný příjezd ke dvěma ze tří uvedených cílů, tj. ke školskému zařízení (základní škola, mateřská škola, školní družina), provozovně s alespoň 10 zaměstnanci nebo za službami</a:t>
            </a:r>
            <a:endParaRPr lang="cs-CZ" b="0" dirty="0" smtClean="0"/>
          </a:p>
          <a:p>
            <a:pPr lvl="2" algn="l"/>
            <a:r>
              <a:rPr lang="cs-CZ" b="0" dirty="0" smtClean="0"/>
              <a:t>0 </a:t>
            </a:r>
            <a:r>
              <a:rPr lang="cs-CZ" b="0" dirty="0" smtClean="0"/>
              <a:t>bodů – </a:t>
            </a:r>
            <a:r>
              <a:rPr lang="cs-CZ" b="0" dirty="0" smtClean="0"/>
              <a:t>Realizace projektu neumožní bezpečný příjezd ke dvěma ze tří uvedených cílů, tj. ke školskému zařízení (základní škola, mateřská škola, školní družina), provozovně s alespoň 10 zaměstnanci nebo za </a:t>
            </a:r>
            <a:r>
              <a:rPr lang="cs-CZ" b="0" dirty="0" smtClean="0"/>
              <a:t>službami</a:t>
            </a:r>
            <a:endParaRPr lang="cs-CZ" b="0" dirty="0" smtClean="0"/>
          </a:p>
          <a:p>
            <a:pPr>
              <a:buNone/>
            </a:pPr>
            <a:r>
              <a:rPr lang="cs-CZ" dirty="0" smtClean="0"/>
              <a:t>	</a:t>
            </a:r>
            <a:r>
              <a:rPr lang="cs-CZ" b="0" dirty="0" smtClean="0"/>
              <a:t> </a:t>
            </a:r>
            <a:r>
              <a:rPr lang="cs-CZ" sz="1800" b="0" dirty="0" smtClean="0"/>
              <a:t>Žadatel popíše ve studii proveditelnosti zda realizace projektu umožní bezpečný příjezd ke školskému zařízení, zajistí bezpečnou dopravu do zaměstnání (provozovně s alespoň 10 zaměstnanci) nebo za službami </a:t>
            </a:r>
            <a:r>
              <a:rPr lang="cs-CZ" sz="1800" b="0" dirty="0" smtClean="0"/>
              <a:t>a </a:t>
            </a:r>
            <a:r>
              <a:rPr lang="cs-CZ" sz="1800" b="0" dirty="0" smtClean="0"/>
              <a:t>doloží výkres znázorňující situaci vnějších vztahů se zvýrazněnými relevantními objekty</a:t>
            </a:r>
            <a:endParaRPr lang="cs-CZ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Programový výbor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b="0" dirty="0" smtClean="0"/>
              <a:t>Programový výbor vybírá projekty k realizaci a stanovuje výši alokace na projekty na základě návrhu výběrové komise.</a:t>
            </a:r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Závěrečné ověření způsobilosti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b="0" dirty="0" smtClean="0"/>
              <a:t>Závěrečné ověření způsobilosti projektu provádí CRR u projektů, které MAS doporučí k financování</a:t>
            </a:r>
          </a:p>
        </p:txBody>
      </p:sp>
    </p:spTree>
    <p:extLst>
      <p:ext uri="{BB962C8B-B14F-4D97-AF65-F5344CB8AC3E}">
        <p14:creationId xmlns="" xmlns:p14="http://schemas.microsoft.com/office/powerpoint/2010/main" val="39297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1257300" y="2285436"/>
            <a:ext cx="6649572" cy="541067"/>
          </a:xfrm>
        </p:spPr>
        <p:txBody>
          <a:bodyPr/>
          <a:lstStyle/>
          <a:p>
            <a:r>
              <a:rPr lang="cs-CZ" dirty="0" smtClean="0"/>
              <a:t>Kontakty</a:t>
            </a:r>
            <a:endParaRPr lang="cs-CZ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>
          <a:xfrm>
            <a:off x="947346" y="3079630"/>
            <a:ext cx="7269479" cy="25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Pavel Žiška</a:t>
            </a:r>
          </a:p>
          <a:p>
            <a:pPr>
              <a:buNone/>
            </a:pPr>
            <a:r>
              <a:rPr lang="cs-CZ" sz="2800" dirty="0" smtClean="0"/>
              <a:t>+420 558 431 084, +420 776 735 053, </a:t>
            </a:r>
            <a:br>
              <a:rPr lang="cs-CZ" sz="2800" dirty="0" smtClean="0"/>
            </a:br>
            <a:endParaRPr lang="cs-CZ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5107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Kritéria formálních náležitostí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Žádost o podporu je podána v předepsané formě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b="0" i="1" dirty="0" smtClean="0"/>
              <a:t>(žádost o podporu je podána v předepsané formě a obsahově splňuje všechny náležitosti - soulad žádosti s přílohami) </a:t>
            </a:r>
          </a:p>
          <a:p>
            <a:r>
              <a:rPr lang="cs-CZ" dirty="0" smtClean="0"/>
              <a:t>Žádost o podporu je podepsána oprávněným zástupcem žadatele</a:t>
            </a:r>
          </a:p>
          <a:p>
            <a:pPr>
              <a:buNone/>
            </a:pPr>
            <a:r>
              <a:rPr lang="cs-CZ" b="0" i="1" dirty="0" smtClean="0"/>
              <a:t>	(žádost v elektronické podobě je podepsána statutárním zástupcem nebo pověřeným zástupcem žadatele)</a:t>
            </a:r>
          </a:p>
          <a:p>
            <a:r>
              <a:rPr lang="cs-CZ" dirty="0" smtClean="0"/>
              <a:t>Jsou doloženy všechny povinné přílohy a obsahově splňují náležitosti, požadované v dokumentaci k výzvě</a:t>
            </a:r>
            <a:endParaRPr lang="cs-CZ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Obecná kritéria přijatelnosti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Projekt je v souladu s podmínkami výzvy MAS Pobeskydí a se SCLLD MAS Pobeskydí</a:t>
            </a:r>
          </a:p>
          <a:p>
            <a:r>
              <a:rPr lang="cs-CZ" dirty="0" smtClean="0"/>
              <a:t>Žadatel splňuje definici oprávněného příjemce pro příslušný specifický cíl a výzvu</a:t>
            </a:r>
          </a:p>
          <a:p>
            <a:r>
              <a:rPr lang="cs-CZ" dirty="0" smtClean="0"/>
              <a:t>Projekt respektuje minimální a maximální hranici celkových způsobilých výdajů, pokud jsou stanoveny</a:t>
            </a:r>
          </a:p>
          <a:p>
            <a:r>
              <a:rPr lang="cs-CZ" dirty="0" smtClean="0"/>
              <a:t>Potřebnost realizace projektu je odůvodněná</a:t>
            </a:r>
          </a:p>
          <a:p>
            <a:r>
              <a:rPr lang="cs-CZ" dirty="0" smtClean="0"/>
              <a:t>Statutární zástupce žadatele je trestně bezúhonný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Žádost o přezkum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Žadatel může podat žádost o přezkum v případě, že nesouhlasí s výsledky hodnocení</a:t>
            </a:r>
          </a:p>
          <a:p>
            <a:pPr>
              <a:buNone/>
            </a:pPr>
            <a:r>
              <a:rPr lang="cs-CZ" b="0" dirty="0" smtClean="0"/>
              <a:t>	Možnost podat  do 15 kalendářní dní ode dne doručení výsledku hodnocení</a:t>
            </a:r>
          </a:p>
          <a:p>
            <a:pPr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28649" y="2005737"/>
            <a:ext cx="7886701" cy="754716"/>
          </a:xfrm>
        </p:spPr>
        <p:txBody>
          <a:bodyPr/>
          <a:lstStyle/>
          <a:p>
            <a:r>
              <a:rPr lang="cs-CZ" dirty="0" smtClean="0"/>
              <a:t>Věcné hodnocení 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6" name="Podnadpis 4"/>
          <p:cNvSpPr txBox="1">
            <a:spLocks/>
          </p:cNvSpPr>
          <p:nvPr/>
        </p:nvSpPr>
        <p:spPr>
          <a:xfrm>
            <a:off x="755169" y="3108420"/>
            <a:ext cx="7886701" cy="330969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 smtClean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Maximální počet bodů: 110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 smtClean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Minimální počet bodů: 55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dirty="0" smtClean="0">
                <a:solidFill>
                  <a:srgbClr val="003B7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Shodný maximální počet bodů pro obě aktivity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b="1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000" dirty="0" smtClean="0">
              <a:solidFill>
                <a:srgbClr val="003B7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B74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03B74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0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540" y="3209026"/>
            <a:ext cx="7886701" cy="1130061"/>
          </a:xfrm>
        </p:spPr>
        <p:txBody>
          <a:bodyPr/>
          <a:lstStyle/>
          <a:p>
            <a:r>
              <a:rPr lang="cs-CZ" dirty="0" smtClean="0"/>
              <a:t>Aktivita Bezpečnost </a:t>
            </a:r>
            <a:r>
              <a:rPr lang="cs-CZ" dirty="0" smtClean="0"/>
              <a:t>dopravy – </a:t>
            </a:r>
            <a:br>
              <a:rPr lang="cs-CZ" dirty="0" smtClean="0"/>
            </a:br>
            <a:r>
              <a:rPr lang="cs-CZ" dirty="0" smtClean="0"/>
              <a:t>kritéria věcného hodnocení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1984075"/>
            <a:ext cx="7886701" cy="4290264"/>
          </a:xfrm>
        </p:spPr>
        <p:txBody>
          <a:bodyPr>
            <a:normAutofit/>
          </a:bodyPr>
          <a:lstStyle/>
          <a:p>
            <a:r>
              <a:rPr lang="cs-CZ" dirty="0" smtClean="0"/>
              <a:t>A1) Projekt </a:t>
            </a:r>
            <a:r>
              <a:rPr lang="cs-CZ" dirty="0" smtClean="0"/>
              <a:t>počítá se zkrácenou dobou realizace v návaznosti na finanční plán MAS </a:t>
            </a:r>
            <a:r>
              <a:rPr lang="cs-CZ" dirty="0" smtClean="0"/>
              <a:t>Pobeskydí</a:t>
            </a:r>
          </a:p>
          <a:p>
            <a:endParaRPr lang="cs-CZ" dirty="0" smtClean="0"/>
          </a:p>
          <a:p>
            <a:pPr lvl="2" algn="l"/>
            <a:r>
              <a:rPr lang="cs-CZ" b="0" dirty="0" smtClean="0"/>
              <a:t>20 bodů – Realizace projektu bude ukončena do 31. 8. 2019 včetně</a:t>
            </a:r>
          </a:p>
          <a:p>
            <a:pPr lvl="2" algn="l"/>
            <a:r>
              <a:rPr lang="cs-CZ" b="0" dirty="0" smtClean="0"/>
              <a:t>10 bodů – Realizace bude ukončena do 31. 8. 2020 včetně</a:t>
            </a:r>
          </a:p>
          <a:p>
            <a:pPr lvl="2" algn="l"/>
            <a:r>
              <a:rPr lang="cs-CZ" b="0" dirty="0" smtClean="0"/>
              <a:t>0 bodů – Realizace projektu bude ukončena později než 31. 8. 2020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r>
              <a:rPr lang="cs-CZ" b="0" dirty="0" smtClean="0"/>
              <a:t>Žadatelem uvedená zkrácená doba realizace je závazná, nelze ji prodloužit.</a:t>
            </a:r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28648" y="2035834"/>
            <a:ext cx="7886701" cy="4238505"/>
          </a:xfrm>
        </p:spPr>
        <p:txBody>
          <a:bodyPr/>
          <a:lstStyle/>
          <a:p>
            <a:r>
              <a:rPr lang="cs-CZ" dirty="0" smtClean="0"/>
              <a:t>A2) Projektem </a:t>
            </a:r>
            <a:r>
              <a:rPr lang="cs-CZ" dirty="0" smtClean="0"/>
              <a:t>řešená komunikace pro pěší se přímo napojuje na stávající liniovou infrastrukturu pro </a:t>
            </a:r>
            <a:r>
              <a:rPr lang="cs-CZ" dirty="0" smtClean="0"/>
              <a:t>pěší</a:t>
            </a:r>
          </a:p>
          <a:p>
            <a:endParaRPr lang="cs-CZ" dirty="0" smtClean="0"/>
          </a:p>
          <a:p>
            <a:pPr lvl="2" algn="l"/>
            <a:r>
              <a:rPr lang="cs-CZ" b="0" dirty="0" smtClean="0"/>
              <a:t>10 bodů – Projektem řešená komunikace pro pěší se přímo napojuje na stávající komunikaci pro pěší.</a:t>
            </a:r>
          </a:p>
          <a:p>
            <a:pPr lvl="2" algn="l"/>
            <a:r>
              <a:rPr lang="cs-CZ" b="0" dirty="0" smtClean="0"/>
              <a:t>0 bodů – Projektem řešená komunikace pro pěší se přímo nenapojuje na stávající komunikaci pro pěší nebo projekt řeší prvky zvyšující bezpečnost dopravy</a:t>
            </a:r>
          </a:p>
          <a:p>
            <a:pPr lvl="2" algn="l"/>
            <a:endParaRPr lang="cs-CZ" b="0" dirty="0" smtClean="0"/>
          </a:p>
          <a:p>
            <a:pPr lvl="2" algn="l"/>
            <a:r>
              <a:rPr lang="cs-CZ" b="0" dirty="0" smtClean="0"/>
              <a:t>Žadatel dále doloží výkres znázorňující situaci vnějších vztahů se zvýrazněnými navazujícími úseky</a:t>
            </a:r>
          </a:p>
          <a:p>
            <a:pPr lvl="1" algn="l"/>
            <a:endParaRPr 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22218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7608</TotalTime>
  <Words>643</Words>
  <Application>Microsoft Office PowerPoint</Application>
  <PresentationFormat>Předvádění na obrazovce (4:3)</PresentationFormat>
  <Paragraphs>143</Paragraphs>
  <Slides>27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27</vt:i4>
      </vt:variant>
    </vt:vector>
  </HeadingPairs>
  <TitlesOfParts>
    <vt:vector size="29" baseType="lpstr">
      <vt:lpstr>Motiv Office</vt:lpstr>
      <vt:lpstr>1_Motiv Office</vt:lpstr>
      <vt:lpstr>Seminář pro žadatele   Udržitelná a bezpečná doprava II.   Hodnocení projektů </vt:lpstr>
      <vt:lpstr>Fáze hodnocení projektů</vt:lpstr>
      <vt:lpstr>Kritéria formálních náležitostí</vt:lpstr>
      <vt:lpstr>Obecná kritéria přijatelnosti</vt:lpstr>
      <vt:lpstr>Žádost o přezkum</vt:lpstr>
      <vt:lpstr>Věcné hodnocení </vt:lpstr>
      <vt:lpstr>Aktivita Bezpečnost dopravy –  kritéria věcného hodnocení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Aktivita Cyklodoprava –  kritéria věcného hodnocení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Programový výbor</vt:lpstr>
      <vt:lpstr>Závěrečné ověření způsobilosti</vt:lpstr>
      <vt:lpstr>Kontakty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napište název prezentace a umístěte na střed</dc:title>
  <dc:creator>Irena Ardely</dc:creator>
  <cp:lastModifiedBy>Notebook3</cp:lastModifiedBy>
  <cp:revision>376</cp:revision>
  <dcterms:created xsi:type="dcterms:W3CDTF">2017-03-13T17:47:30Z</dcterms:created>
  <dcterms:modified xsi:type="dcterms:W3CDTF">2017-12-06T14:02:13Z</dcterms:modified>
</cp:coreProperties>
</file>