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48"/>
  </p:notesMasterIdLst>
  <p:handoutMasterIdLst>
    <p:handoutMasterId r:id="rId49"/>
  </p:handoutMasterIdLst>
  <p:sldIdLst>
    <p:sldId id="257" r:id="rId3"/>
    <p:sldId id="268" r:id="rId4"/>
    <p:sldId id="262" r:id="rId5"/>
    <p:sldId id="258" r:id="rId6"/>
    <p:sldId id="315" r:id="rId7"/>
    <p:sldId id="270" r:id="rId8"/>
    <p:sldId id="272" r:id="rId9"/>
    <p:sldId id="273" r:id="rId10"/>
    <p:sldId id="274" r:id="rId11"/>
    <p:sldId id="275" r:id="rId12"/>
    <p:sldId id="281" r:id="rId13"/>
    <p:sldId id="282" r:id="rId14"/>
    <p:sldId id="283" r:id="rId15"/>
    <p:sldId id="287" r:id="rId16"/>
    <p:sldId id="285" r:id="rId17"/>
    <p:sldId id="284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8" r:id="rId28"/>
    <p:sldId id="299" r:id="rId29"/>
    <p:sldId id="280" r:id="rId30"/>
    <p:sldId id="308" r:id="rId31"/>
    <p:sldId id="309" r:id="rId32"/>
    <p:sldId id="300" r:id="rId33"/>
    <p:sldId id="301" r:id="rId34"/>
    <p:sldId id="303" r:id="rId35"/>
    <p:sldId id="304" r:id="rId36"/>
    <p:sldId id="305" r:id="rId37"/>
    <p:sldId id="306" r:id="rId38"/>
    <p:sldId id="307" r:id="rId39"/>
    <p:sldId id="276" r:id="rId40"/>
    <p:sldId id="278" r:id="rId41"/>
    <p:sldId id="316" r:id="rId42"/>
    <p:sldId id="311" r:id="rId43"/>
    <p:sldId id="312" r:id="rId44"/>
    <p:sldId id="313" r:id="rId45"/>
    <p:sldId id="314" r:id="rId46"/>
    <p:sldId id="261" r:id="rId4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B74"/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7" autoAdjust="0"/>
    <p:restoredTop sz="94643" autoAdjust="0"/>
  </p:normalViewPr>
  <p:slideViewPr>
    <p:cSldViewPr snapToGrid="0">
      <p:cViewPr varScale="1">
        <p:scale>
          <a:sx n="110" d="100"/>
          <a:sy n="110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4" d="100"/>
          <a:sy n="74" d="100"/>
        </p:scale>
        <p:origin x="3150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7E2CC-29D5-4471-9592-2AD276B4B107}" type="datetimeFigureOut">
              <a:rPr lang="cs-CZ" smtClean="0"/>
              <a:pPr/>
              <a:t>18.12.2017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3DA03A-0F30-44AE-AE73-E6888D22BF4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31179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16A438-AEC1-4C09-8DE6-CC625F8BB697}" type="datetimeFigureOut">
              <a:rPr lang="cs-CZ" smtClean="0"/>
              <a:pPr/>
              <a:t>18.12.2017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F9D9A-9B14-48BD-BBA8-586C4E3AD8A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757979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F9D9A-9B14-48BD-BBA8-586C4E3AD8AA}" type="slidenum">
              <a:rPr lang="cs-CZ" smtClean="0"/>
              <a:pPr/>
              <a:t>40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159260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F9D9A-9B14-48BD-BBA8-586C4E3AD8AA}" type="slidenum">
              <a:rPr lang="cs-CZ" smtClean="0"/>
              <a:pPr/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159260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F9D9A-9B14-48BD-BBA8-586C4E3AD8AA}" type="slidenum">
              <a:rPr lang="cs-CZ" smtClean="0"/>
              <a:pPr/>
              <a:t>42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1592609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F9D9A-9B14-48BD-BBA8-586C4E3AD8AA}" type="slidenum">
              <a:rPr lang="cs-CZ" smtClean="0"/>
              <a:pPr/>
              <a:t>43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1592609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F9D9A-9B14-48BD-BBA8-586C4E3AD8AA}" type="slidenum">
              <a:rPr lang="cs-CZ" smtClean="0"/>
              <a:pPr/>
              <a:t>44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159260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646" y="2912252"/>
            <a:ext cx="7886701" cy="998267"/>
          </a:xfrm>
          <a:prstGeom prst="rect">
            <a:avLst/>
          </a:prstGeom>
        </p:spPr>
        <p:txBody>
          <a:bodyPr anchor="b"/>
          <a:lstStyle>
            <a:lvl1pPr algn="ctr">
              <a:defRPr sz="3200" b="1" i="0" baseline="0">
                <a:solidFill>
                  <a:srgbClr val="003B74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 smtClean="0"/>
              <a:t>Název prezentace</a:t>
            </a:r>
            <a:endParaRPr lang="en-US" dirty="0"/>
          </a:p>
        </p:txBody>
      </p:sp>
      <p:sp>
        <p:nvSpPr>
          <p:cNvPr id="8" name="Zástupný symbol pro obrázek 7"/>
          <p:cNvSpPr>
            <a:spLocks noGrp="1"/>
          </p:cNvSpPr>
          <p:nvPr>
            <p:ph type="pic" sz="quarter" idx="12"/>
          </p:nvPr>
        </p:nvSpPr>
        <p:spPr>
          <a:xfrm>
            <a:off x="628645" y="4290839"/>
            <a:ext cx="7886701" cy="1970112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999801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dpis a 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649" y="2005737"/>
            <a:ext cx="7886701" cy="541067"/>
          </a:xfrm>
          <a:prstGeom prst="rect">
            <a:avLst/>
          </a:prstGeom>
        </p:spPr>
        <p:txBody>
          <a:bodyPr anchor="b"/>
          <a:lstStyle>
            <a:lvl1pPr algn="ctr">
              <a:defRPr sz="2800" b="1" i="0" baseline="0">
                <a:solidFill>
                  <a:srgbClr val="FF6600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 smtClean="0"/>
              <a:t>Vložte nadpis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8648" y="2964647"/>
            <a:ext cx="7886701" cy="33096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Courier New" panose="02070309020205020404" pitchFamily="49" charset="0"/>
              <a:buChar char="o"/>
              <a:defRPr sz="2000" baseline="0">
                <a:solidFill>
                  <a:srgbClr val="003B7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Vložte texty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74450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dpis a sou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649" y="2005737"/>
            <a:ext cx="7886701" cy="541067"/>
          </a:xfrm>
          <a:prstGeom prst="rect">
            <a:avLst/>
          </a:prstGeom>
        </p:spPr>
        <p:txBody>
          <a:bodyPr anchor="b"/>
          <a:lstStyle>
            <a:lvl1pPr algn="ctr">
              <a:defRPr sz="2800" b="1" i="0" baseline="0">
                <a:solidFill>
                  <a:srgbClr val="FF6600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 smtClean="0"/>
              <a:t>Vložte nadpis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8648" y="2964646"/>
            <a:ext cx="7886701" cy="33096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Tx/>
              <a:buNone/>
              <a:defRPr sz="1600" b="0" baseline="0">
                <a:solidFill>
                  <a:srgbClr val="003B7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Vložte souvislý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02013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vislý tex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8648" y="2005737"/>
            <a:ext cx="7886701" cy="42783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Tx/>
              <a:buNone/>
              <a:defRPr sz="1600" b="0" baseline="0">
                <a:solidFill>
                  <a:srgbClr val="003B7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Vložte souvislý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55584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649" y="2005737"/>
            <a:ext cx="7886701" cy="541067"/>
          </a:xfrm>
          <a:prstGeom prst="rect">
            <a:avLst/>
          </a:prstGeom>
        </p:spPr>
        <p:txBody>
          <a:bodyPr anchor="b"/>
          <a:lstStyle>
            <a:lvl1pPr algn="ctr">
              <a:defRPr sz="2800" b="1" i="0" baseline="0">
                <a:solidFill>
                  <a:srgbClr val="FF6600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 smtClean="0"/>
              <a:t>Vložte nadpis</a:t>
            </a:r>
            <a:endParaRPr lang="en-US" dirty="0"/>
          </a:p>
        </p:txBody>
      </p:sp>
      <p:sp>
        <p:nvSpPr>
          <p:cNvPr id="6" name="Zástupný symbol pro obrázek 5"/>
          <p:cNvSpPr>
            <a:spLocks noGrp="1"/>
          </p:cNvSpPr>
          <p:nvPr>
            <p:ph type="pic" sz="quarter" idx="11"/>
          </p:nvPr>
        </p:nvSpPr>
        <p:spPr>
          <a:xfrm>
            <a:off x="628649" y="2964645"/>
            <a:ext cx="7886700" cy="3309693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17634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graf 3"/>
          <p:cNvSpPr>
            <a:spLocks noGrp="1"/>
          </p:cNvSpPr>
          <p:nvPr>
            <p:ph type="chart" sz="quarter" idx="12"/>
          </p:nvPr>
        </p:nvSpPr>
        <p:spPr>
          <a:xfrm flipH="1">
            <a:off x="642026" y="2005737"/>
            <a:ext cx="7873323" cy="4268601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084116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 modr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46" y="2912252"/>
            <a:ext cx="7886701" cy="998267"/>
          </a:xfrm>
          <a:prstGeom prst="rect">
            <a:avLst/>
          </a:prstGeom>
        </p:spPr>
        <p:txBody>
          <a:bodyPr anchor="b"/>
          <a:lstStyle>
            <a:lvl1pPr algn="ctr">
              <a:defRPr sz="3200" b="1" i="0" baseline="0">
                <a:solidFill>
                  <a:schemeClr val="bg1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8" name="Zástupný symbol pro obrázek 7"/>
          <p:cNvSpPr>
            <a:spLocks noGrp="1"/>
          </p:cNvSpPr>
          <p:nvPr>
            <p:ph type="pic" sz="quarter" idx="12"/>
          </p:nvPr>
        </p:nvSpPr>
        <p:spPr>
          <a:xfrm>
            <a:off x="628647" y="4990086"/>
            <a:ext cx="7886701" cy="1293981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961835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dpis a odrážky modr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49" y="2005737"/>
            <a:ext cx="7886701" cy="541067"/>
          </a:xfrm>
          <a:prstGeom prst="rect">
            <a:avLst/>
          </a:prstGeom>
        </p:spPr>
        <p:txBody>
          <a:bodyPr anchor="b"/>
          <a:lstStyle>
            <a:lvl1pPr algn="ctr">
              <a:defRPr sz="2800" b="1" i="0" baseline="0">
                <a:solidFill>
                  <a:schemeClr val="bg1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99" y="2964647"/>
            <a:ext cx="6858000" cy="29738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Courier New" panose="02070309020205020404" pitchFamily="49" charset="0"/>
              <a:buChar char="o"/>
              <a:defRPr sz="20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lze upravit styl předlohy.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28194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8648" y="565756"/>
            <a:ext cx="7887600" cy="1063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18426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800" b="1" kern="1200">
          <a:solidFill>
            <a:srgbClr val="FF660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400" b="1" kern="1200">
          <a:solidFill>
            <a:srgbClr val="003B74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000" b="1" kern="1200">
          <a:solidFill>
            <a:srgbClr val="003B74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1" kern="1200">
          <a:solidFill>
            <a:srgbClr val="003B74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1" kern="1200">
          <a:solidFill>
            <a:srgbClr val="003B74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3B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8647" y="583283"/>
            <a:ext cx="7886702" cy="106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0572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800" b="1" kern="1200" baseline="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400" b="1" kern="1200" baseline="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000" b="1" kern="1200" baseline="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1" kern="1200" baseline="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1" kern="1200" baseline="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Seminář pro žadatele </a:t>
            </a:r>
            <a:br>
              <a:rPr lang="cs-CZ" dirty="0" smtClean="0"/>
            </a:br>
            <a:r>
              <a:rPr lang="cs-CZ" dirty="0" smtClean="0"/>
              <a:t>Bezpečnost dopravy a </a:t>
            </a:r>
            <a:r>
              <a:rPr lang="cs-CZ" dirty="0" err="1" smtClean="0"/>
              <a:t>cyklodoprava</a:t>
            </a:r>
            <a:endParaRPr lang="cs-CZ" dirty="0"/>
          </a:p>
        </p:txBody>
      </p:sp>
      <p:pic>
        <p:nvPicPr>
          <p:cNvPr id="6" name="Zástupný symbol pro obrázek 5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8646" y="5475973"/>
            <a:ext cx="7886701" cy="829265"/>
          </a:xfrm>
        </p:spPr>
      </p:pic>
    </p:spTree>
    <p:extLst>
      <p:ext uri="{BB962C8B-B14F-4D97-AF65-F5344CB8AC3E}">
        <p14:creationId xmlns:p14="http://schemas.microsoft.com/office/powerpoint/2010/main" xmlns="" val="291193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Cílová skupina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Obyvatelé, </a:t>
            </a:r>
          </a:p>
          <a:p>
            <a:r>
              <a:rPr lang="cs-CZ" sz="3200" dirty="0" smtClean="0"/>
              <a:t>návštěvníci,</a:t>
            </a:r>
          </a:p>
          <a:p>
            <a:r>
              <a:rPr lang="cs-CZ" sz="3200" dirty="0" smtClean="0"/>
              <a:t>dojíždějící za prací a službami, </a:t>
            </a:r>
          </a:p>
          <a:p>
            <a:r>
              <a:rPr lang="cs-CZ" sz="3200" dirty="0" smtClean="0"/>
              <a:t>uživatelé veřejné dopravy.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Hlavní x vedlejší aktivity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Na </a:t>
            </a:r>
            <a:r>
              <a:rPr lang="cs-CZ" sz="2800" b="1" dirty="0" smtClean="0"/>
              <a:t>hlavní aktivity </a:t>
            </a:r>
            <a:r>
              <a:rPr lang="cs-CZ" sz="2800" dirty="0" smtClean="0"/>
              <a:t>projektu musí být vynaloženo </a:t>
            </a:r>
            <a:r>
              <a:rPr lang="cs-CZ" sz="2800" b="1" dirty="0" smtClean="0"/>
              <a:t>minimálně 85 % </a:t>
            </a:r>
            <a:r>
              <a:rPr lang="cs-CZ" sz="2800" dirty="0" smtClean="0"/>
              <a:t>celkových způsobilých výdajů projektu</a:t>
            </a:r>
          </a:p>
          <a:p>
            <a:endParaRPr lang="cs-CZ" sz="2800" dirty="0" smtClean="0"/>
          </a:p>
          <a:p>
            <a:r>
              <a:rPr lang="cs-CZ" sz="2800" dirty="0" smtClean="0"/>
              <a:t>Na </a:t>
            </a:r>
            <a:r>
              <a:rPr lang="cs-CZ" sz="2800" b="1" dirty="0" smtClean="0"/>
              <a:t>vedlejší aktivity </a:t>
            </a:r>
            <a:r>
              <a:rPr lang="cs-CZ" sz="2800" dirty="0" smtClean="0"/>
              <a:t>projektu může být vynaloženo </a:t>
            </a:r>
            <a:r>
              <a:rPr lang="cs-CZ" sz="2800" b="1" dirty="0" smtClean="0"/>
              <a:t>maximálně 15 % </a:t>
            </a:r>
            <a:r>
              <a:rPr lang="cs-CZ" sz="2800" dirty="0" smtClean="0"/>
              <a:t>celkových způsobilých výdajů projektu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Hlavní podporované aktivity </a:t>
            </a:r>
            <a:br>
              <a:rPr lang="cs-CZ" dirty="0" smtClean="0"/>
            </a:br>
            <a:r>
              <a:rPr lang="cs-CZ" dirty="0" smtClean="0"/>
              <a:t>Bezpečnost dopravy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2800" b="1" dirty="0" smtClean="0"/>
              <a:t>rekonstrukce</a:t>
            </a:r>
            <a:r>
              <a:rPr lang="cs-CZ" sz="2800" dirty="0" smtClean="0"/>
              <a:t>, modernizace a </a:t>
            </a:r>
            <a:r>
              <a:rPr lang="cs-CZ" sz="2800" b="1" dirty="0" smtClean="0"/>
              <a:t>výstavba</a:t>
            </a:r>
            <a:r>
              <a:rPr lang="cs-CZ" sz="2800" dirty="0" smtClean="0"/>
              <a:t> </a:t>
            </a:r>
            <a:r>
              <a:rPr lang="cs-CZ" sz="2800" b="1" dirty="0" smtClean="0"/>
              <a:t>chodníků</a:t>
            </a:r>
            <a:r>
              <a:rPr lang="cs-CZ" sz="2800" dirty="0" smtClean="0"/>
              <a:t> podél silnic I., II. a III. třídy a místních komunikací, přizpůsobených osobám s omezenou schopností pohybu a orientace, včetně přechodů pro chodce a míst pro přecházení.</a:t>
            </a:r>
          </a:p>
          <a:p>
            <a:endParaRPr lang="cs-CZ" sz="2800" dirty="0" smtClean="0"/>
          </a:p>
          <a:p>
            <a:r>
              <a:rPr lang="cs-CZ" sz="2800" dirty="0" smtClean="0"/>
              <a:t>rekonstrukce, modernizace a výstavba bezbariérových komunikací pro pěší k zastávkám veřejné hromadné dopravy </a:t>
            </a:r>
          </a:p>
          <a:p>
            <a:endParaRPr lang="cs-CZ" sz="2800" dirty="0" smtClean="0"/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Hlavní podporované aktivity – </a:t>
            </a:r>
            <a:br>
              <a:rPr lang="cs-CZ" dirty="0" smtClean="0"/>
            </a:br>
            <a:r>
              <a:rPr lang="cs-CZ" dirty="0" smtClean="0"/>
              <a:t>Bezpečnost dopravy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400" dirty="0" smtClean="0"/>
              <a:t>Rekonstrukce, modernizace a výstavba podchodů nebo lávek pro chodce přes silnice I., II. a III. třídy, místní komunikace, železniční a tramvajovou dráhu, přizpůsobených osobám s omezenou schopností pohybu a orientace a navazujících na bezbariérové komunikace pro pěší </a:t>
            </a:r>
          </a:p>
          <a:p>
            <a:r>
              <a:rPr lang="cs-CZ" sz="2400" dirty="0" smtClean="0"/>
              <a:t>Realizace souvisejících prvků zvyšujících bezpečnost železniční, silniční, cyklistické a pěší dopravy (např. veřejné osvětlení).</a:t>
            </a:r>
          </a:p>
          <a:p>
            <a:r>
              <a:rPr lang="cs-CZ" sz="2400" dirty="0" smtClean="0"/>
              <a:t>Je možná kombinace výše uvedených aktivit	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Vedlejší podporované aktivity – </a:t>
            </a:r>
            <a:br>
              <a:rPr lang="cs-CZ" dirty="0" smtClean="0"/>
            </a:br>
            <a:r>
              <a:rPr lang="cs-CZ" dirty="0" smtClean="0"/>
              <a:t>Bezpečnost dopravy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realizace stavbou vyvolaných investic, </a:t>
            </a:r>
          </a:p>
          <a:p>
            <a:r>
              <a:rPr lang="cs-CZ" sz="2400" dirty="0" smtClean="0"/>
              <a:t>zpracování projektových dokumentací, </a:t>
            </a:r>
          </a:p>
          <a:p>
            <a:r>
              <a:rPr lang="cs-CZ" sz="2400" dirty="0" smtClean="0"/>
              <a:t>zpracování studie proveditelnosti, </a:t>
            </a:r>
          </a:p>
          <a:p>
            <a:r>
              <a:rPr lang="cs-CZ" sz="2400" dirty="0" smtClean="0"/>
              <a:t>výkup nemovitostí podmiňujících výstavbu, </a:t>
            </a:r>
          </a:p>
          <a:p>
            <a:r>
              <a:rPr lang="cs-CZ" sz="2400" dirty="0" smtClean="0"/>
              <a:t>provádění inženýrské činnosti ve výstavbě, </a:t>
            </a:r>
          </a:p>
          <a:p>
            <a:r>
              <a:rPr lang="cs-CZ" sz="2400" dirty="0" smtClean="0"/>
              <a:t>povinná publicita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714913" y="3394590"/>
            <a:ext cx="7886701" cy="1022135"/>
          </a:xfrm>
        </p:spPr>
        <p:txBody>
          <a:bodyPr/>
          <a:lstStyle/>
          <a:p>
            <a:r>
              <a:rPr lang="cs-CZ" sz="3600" dirty="0" smtClean="0"/>
              <a:t>Způsobilé výdaje pro aktivitu Bezpečnost dopravy</a:t>
            </a:r>
            <a:endParaRPr lang="cs-CZ" sz="3600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	</a:t>
            </a:r>
            <a:endParaRPr lang="cs-CZ" sz="4000" dirty="0" smtClean="0"/>
          </a:p>
          <a:p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Hlavní aktivita způsobilé výdaje – Bezpečnost dopravy – Stavby (1)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Výdaje na realizaci </a:t>
            </a:r>
            <a:r>
              <a:rPr lang="cs-CZ" sz="2800" b="1" dirty="0" smtClean="0"/>
              <a:t>chodníků</a:t>
            </a:r>
            <a:r>
              <a:rPr lang="cs-CZ" sz="2800" dirty="0" smtClean="0"/>
              <a:t> a pásů pro chodce jako součástí silnice nebo místní komunikace, samostatných chodníků a stezek pro pěší, společných pásů pro cyklisty a chodce v přidruženém prostoru silnic a místních komunikací, stezek pro cyklisty a chodce, včetně všech konstrukčních vrstev a opatření pro osoby s omezenou schopností pohybu a orientace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Hlavní aktivita způsobilé výdaje – Bezpečnost dopravy – Stavby (2)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0000" lnSpcReduction="20000"/>
          </a:bodyPr>
          <a:lstStyle/>
          <a:p>
            <a:pPr>
              <a:spcAft>
                <a:spcPts val="600"/>
              </a:spcAft>
            </a:pPr>
            <a:r>
              <a:rPr lang="cs-CZ" sz="5000" dirty="0" smtClean="0"/>
              <a:t>Prvky zvyšující bezpečnost pěší dopravy:</a:t>
            </a:r>
          </a:p>
          <a:p>
            <a:r>
              <a:rPr lang="cs-CZ" sz="5000" dirty="0" smtClean="0"/>
              <a:t>podchody, lávky, části mostních objektů a propustků, na kterých je komunikace pro pěší vedena, </a:t>
            </a:r>
          </a:p>
          <a:p>
            <a:r>
              <a:rPr lang="cs-CZ" sz="5000" dirty="0" smtClean="0"/>
              <a:t>opěrné zdi, násypy, svahy a příkopy, </a:t>
            </a:r>
          </a:p>
          <a:p>
            <a:r>
              <a:rPr lang="cs-CZ" sz="5000" dirty="0" smtClean="0"/>
              <a:t>místa pro přecházení, přechody pro chodce, přejezdy pro cyklisty, jejich nasvětlení a ochranné ostrůvky, vysazené chodníkové plochy, </a:t>
            </a:r>
          </a:p>
          <a:p>
            <a:r>
              <a:rPr lang="cs-CZ" sz="5000" dirty="0" smtClean="0"/>
              <a:t>nástupiště autobusových zastávek včetně bezbariérového propojení nástupišť</a:t>
            </a:r>
          </a:p>
          <a:p>
            <a:r>
              <a:rPr lang="cs-CZ" sz="5000" dirty="0" smtClean="0"/>
              <a:t>jízdní pruhy pro cyklisty umístěné podél pásu pro chodce v přidruženém prostoru silnic a místních komunikací </a:t>
            </a:r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Hlavní aktivita způsobilé výdaje – Bezpečnost dopravy – Stavby (3)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654527" y="2964646"/>
            <a:ext cx="7886701" cy="3309693"/>
          </a:xfrm>
        </p:spPr>
        <p:txBody>
          <a:bodyPr>
            <a:normAutofit fontScale="92500" lnSpcReduction="20000"/>
          </a:bodyPr>
          <a:lstStyle/>
          <a:p>
            <a:r>
              <a:rPr lang="cs-CZ" sz="2600" dirty="0" smtClean="0"/>
              <a:t>Prvky zvyšující bezpečnost pěší dopravy (2): </a:t>
            </a:r>
          </a:p>
          <a:p>
            <a:endParaRPr lang="cs-CZ" sz="2600" dirty="0" smtClean="0"/>
          </a:p>
          <a:p>
            <a:r>
              <a:rPr lang="cs-CZ" sz="2600" dirty="0" smtClean="0"/>
              <a:t>stezka pro cyklisty vedená současně s  	</a:t>
            </a:r>
          </a:p>
          <a:p>
            <a:r>
              <a:rPr lang="cs-CZ" sz="2600" dirty="0" smtClean="0"/>
              <a:t>komunikací pro pěší v trase silnice nebo místní komunikace </a:t>
            </a:r>
          </a:p>
          <a:p>
            <a:r>
              <a:rPr lang="cs-CZ" sz="2600" dirty="0" smtClean="0"/>
              <a:t>zábradlí na mostech a zábradlí jako bezpečnostní opatření</a:t>
            </a:r>
          </a:p>
          <a:p>
            <a:r>
              <a:rPr lang="cs-CZ" sz="2600" dirty="0" smtClean="0"/>
              <a:t>svislé a vodorovné dopravního značení a zvýrazňující prvky </a:t>
            </a:r>
          </a:p>
          <a:p>
            <a:pPr>
              <a:buFont typeface="Arial" pitchFamily="34" charset="0"/>
              <a:buChar char="•"/>
            </a:pPr>
            <a:endParaRPr lang="cs-CZ" sz="4800" dirty="0" smtClean="0"/>
          </a:p>
          <a:p>
            <a:pPr>
              <a:buFont typeface="Arial" pitchFamily="34" charset="0"/>
              <a:buChar char="•"/>
            </a:pPr>
            <a:endParaRPr lang="cs-CZ" sz="5400" dirty="0" smtClean="0"/>
          </a:p>
          <a:p>
            <a:pPr>
              <a:spcAft>
                <a:spcPts val="600"/>
              </a:spcAft>
            </a:pPr>
            <a:endParaRPr lang="cs-CZ" sz="5000" dirty="0" smtClean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Hlavní aktivita způsobilé výdaje – Bezpečnost dopravy – Stavby (4)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732164" y="2947393"/>
            <a:ext cx="7886701" cy="3309693"/>
          </a:xfrm>
        </p:spPr>
        <p:txBody>
          <a:bodyPr>
            <a:normAutofit fontScale="55000" lnSpcReduction="20000"/>
          </a:bodyPr>
          <a:lstStyle/>
          <a:p>
            <a:r>
              <a:rPr lang="cs-CZ" sz="4400" dirty="0" smtClean="0"/>
              <a:t>Prvky zvyšující bezpečnost pěší dopravy (3): </a:t>
            </a:r>
          </a:p>
          <a:p>
            <a:r>
              <a:rPr lang="cs-CZ" sz="4400" dirty="0" smtClean="0"/>
              <a:t> </a:t>
            </a:r>
          </a:p>
          <a:p>
            <a:r>
              <a:rPr lang="cs-CZ" sz="4400" dirty="0" smtClean="0"/>
              <a:t>světelné signalizační zařízení </a:t>
            </a:r>
          </a:p>
          <a:p>
            <a:r>
              <a:rPr lang="cs-CZ" sz="4400" dirty="0" smtClean="0"/>
              <a:t>veřejné osvětlení komunikace pro pěší a hlavního dopravního prostoru pozemní komunikace </a:t>
            </a:r>
          </a:p>
          <a:p>
            <a:r>
              <a:rPr lang="cs-CZ" sz="4400" dirty="0" smtClean="0"/>
              <a:t>bezpečnostní opatření realizovaná na silnici (např. vychýlení jízdního pruhu, zúžení 	komunikace, dělicí ostrůvky, zpomalovací prahy,svodidla v nebezpečných úsecích, tabule informující o rychlosti vozidla </a:t>
            </a:r>
          </a:p>
          <a:p>
            <a:endParaRPr lang="cs-CZ" sz="800" dirty="0" smtClean="0"/>
          </a:p>
          <a:p>
            <a:endParaRPr lang="cs-CZ" sz="1050" dirty="0" smtClean="0"/>
          </a:p>
          <a:p>
            <a:endParaRPr lang="cs-CZ" sz="2000" dirty="0" smtClean="0"/>
          </a:p>
          <a:p>
            <a:endParaRPr lang="cs-CZ" sz="4400" dirty="0" smtClean="0"/>
          </a:p>
          <a:p>
            <a:pPr>
              <a:buFont typeface="Arial" pitchFamily="34" charset="0"/>
              <a:buChar char="•"/>
            </a:pPr>
            <a:endParaRPr lang="cs-CZ" sz="4800" dirty="0" smtClean="0"/>
          </a:p>
          <a:p>
            <a:pPr>
              <a:buFont typeface="Arial" pitchFamily="34" charset="0"/>
              <a:buChar char="•"/>
            </a:pPr>
            <a:endParaRPr lang="cs-CZ" sz="5400" dirty="0" smtClean="0"/>
          </a:p>
          <a:p>
            <a:pPr>
              <a:spcAft>
                <a:spcPts val="600"/>
              </a:spcAft>
            </a:pPr>
            <a:endParaRPr lang="cs-CZ" sz="5000" dirty="0" smtClean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Seminář IROP\Pomocné\mapa_M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2574" y="1689437"/>
            <a:ext cx="4993616" cy="50641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Hlavní aktivita způsobilé výdaje – Bezpečnost dopravy – Stavby (5)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cs-CZ" sz="9600" dirty="0" smtClean="0"/>
              <a:t>Prvky zvyšující bezpečnost pěší dopravy (4):</a:t>
            </a:r>
          </a:p>
          <a:p>
            <a:r>
              <a:rPr lang="cs-CZ" sz="9600" dirty="0" smtClean="0"/>
              <a:t>  </a:t>
            </a:r>
          </a:p>
          <a:p>
            <a:r>
              <a:rPr lang="cs-CZ" sz="9600" dirty="0" smtClean="0"/>
              <a:t>dešťové vpusti, šachty a přípojky k odvodu vod z povrchu komunikace do kanalizace </a:t>
            </a:r>
          </a:p>
          <a:p>
            <a:r>
              <a:rPr lang="cs-CZ" sz="9600" dirty="0" smtClean="0"/>
              <a:t>připojení sousedních nemovitostí maximálně v délce odpovídající šířce komunikace pro pěší </a:t>
            </a:r>
          </a:p>
          <a:p>
            <a:r>
              <a:rPr lang="cs-CZ" sz="9600" dirty="0" smtClean="0"/>
              <a:t>vegetační úpravy pozemků dotčených stavbou </a:t>
            </a:r>
          </a:p>
          <a:p>
            <a:endParaRPr lang="cs-CZ" sz="4800" dirty="0" smtClean="0"/>
          </a:p>
          <a:p>
            <a:r>
              <a:rPr lang="cs-CZ" sz="5400" dirty="0" smtClean="0"/>
              <a:t> </a:t>
            </a:r>
          </a:p>
          <a:p>
            <a:pPr>
              <a:spcAft>
                <a:spcPts val="600"/>
              </a:spcAft>
            </a:pPr>
            <a:endParaRPr lang="cs-CZ" sz="5000" dirty="0" smtClean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Hlavní aktivita způsobilé výdaje – Bezpečnost dopravy – Stavby (5)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0"/>
            <a:r>
              <a:rPr lang="cs-CZ" sz="2400" dirty="0" smtClean="0"/>
              <a:t>Další související výdaje:</a:t>
            </a:r>
          </a:p>
          <a:p>
            <a:pPr lvl="1" algn="l"/>
            <a:r>
              <a:rPr lang="cs-CZ" sz="2400" b="0" dirty="0" smtClean="0"/>
              <a:t>příprava staveniště, </a:t>
            </a:r>
          </a:p>
          <a:p>
            <a:pPr lvl="1" algn="l"/>
            <a:r>
              <a:rPr lang="cs-CZ" sz="2400" b="0" dirty="0" smtClean="0"/>
              <a:t>demolice objektů podmiňujících výstavbu, </a:t>
            </a:r>
          </a:p>
          <a:p>
            <a:pPr lvl="1" algn="l"/>
            <a:r>
              <a:rPr lang="cs-CZ" sz="2400" b="0" dirty="0" smtClean="0"/>
              <a:t>manipulace s kulturními vrstvami zeminy,</a:t>
            </a:r>
          </a:p>
          <a:p>
            <a:pPr lvl="1" algn="l"/>
            <a:r>
              <a:rPr lang="cs-CZ" sz="2400" b="0" dirty="0" smtClean="0"/>
              <a:t>rekultivace ploch původně zastavěných pozemků</a:t>
            </a:r>
          </a:p>
          <a:p>
            <a:r>
              <a:rPr lang="cs-CZ" sz="2400" dirty="0" smtClean="0"/>
              <a:t>DPH</a:t>
            </a:r>
            <a:r>
              <a:rPr lang="cs-CZ" sz="3600" dirty="0" smtClean="0"/>
              <a:t> </a:t>
            </a:r>
            <a:endParaRPr lang="cs-CZ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Způsobilé výdaje na vedlejší aktivity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Výdaje související s komunikací pro pěší: </a:t>
            </a:r>
          </a:p>
          <a:p>
            <a:endParaRPr lang="cs-CZ" sz="2400" dirty="0" smtClean="0"/>
          </a:p>
          <a:p>
            <a:r>
              <a:rPr lang="cs-CZ" sz="2400" dirty="0" smtClean="0"/>
              <a:t>přístřešky a čekárny autobusových zastávek, lavičky, stojany na kola, osvětlení, informační tabule </a:t>
            </a:r>
          </a:p>
          <a:p>
            <a:r>
              <a:rPr lang="cs-CZ" sz="2400" dirty="0" smtClean="0"/>
              <a:t>zálivy autobusových zastávek</a:t>
            </a:r>
          </a:p>
          <a:p>
            <a:r>
              <a:rPr lang="cs-CZ" sz="2400" dirty="0" smtClean="0"/>
              <a:t>výdaje na stavbou vyvolané investice</a:t>
            </a:r>
          </a:p>
          <a:p>
            <a:endParaRPr lang="cs-CZ" sz="2800" dirty="0" smtClean="0"/>
          </a:p>
          <a:p>
            <a:endParaRPr lang="cs-CZ" sz="5400" dirty="0" smtClean="0"/>
          </a:p>
          <a:p>
            <a:endParaRPr lang="cs-CZ" sz="5400" dirty="0" smtClean="0"/>
          </a:p>
          <a:p>
            <a:pPr lvl="0"/>
            <a:endParaRPr lang="cs-CZ" sz="5000" dirty="0" smtClean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Způsobilé výdaje na vedlejší aktivity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cs-CZ" sz="8800" dirty="0" smtClean="0"/>
              <a:t>Výdaje související s komunikací pro pěší (2): </a:t>
            </a:r>
          </a:p>
          <a:p>
            <a:endParaRPr lang="cs-CZ" sz="8800" dirty="0" smtClean="0"/>
          </a:p>
          <a:p>
            <a:r>
              <a:rPr lang="cs-CZ" sz="8800" dirty="0" smtClean="0"/>
              <a:t>stavbou vyvolané ostatní úpravy a přeložky stávajících pozemních komunikací a připojení sousedních nemovitostí </a:t>
            </a:r>
          </a:p>
          <a:p>
            <a:endParaRPr lang="cs-CZ" sz="8800" dirty="0" smtClean="0"/>
          </a:p>
          <a:p>
            <a:r>
              <a:rPr lang="cs-CZ" sz="8800" dirty="0" smtClean="0"/>
              <a:t>stavbou vyvolané ostatní úpravy a přeložky stávajících inženýrských sítí, drážních objektů a oplocení </a:t>
            </a:r>
          </a:p>
          <a:p>
            <a:endParaRPr lang="cs-CZ" sz="8800" dirty="0" smtClean="0"/>
          </a:p>
          <a:p>
            <a:r>
              <a:rPr lang="cs-CZ" sz="8800" dirty="0" smtClean="0"/>
              <a:t>provizorní komunikace a lávky pro pěší a cyklisty </a:t>
            </a:r>
          </a:p>
          <a:p>
            <a:endParaRPr lang="cs-CZ" sz="5400" dirty="0" smtClean="0"/>
          </a:p>
          <a:p>
            <a:endParaRPr lang="cs-CZ" sz="5400" dirty="0" smtClean="0"/>
          </a:p>
          <a:p>
            <a:endParaRPr lang="cs-CZ" sz="2800" dirty="0" smtClean="0"/>
          </a:p>
          <a:p>
            <a:endParaRPr lang="cs-CZ" sz="5400" dirty="0" smtClean="0"/>
          </a:p>
          <a:p>
            <a:endParaRPr lang="cs-CZ" sz="5400" dirty="0" smtClean="0"/>
          </a:p>
          <a:p>
            <a:pPr lvl="0"/>
            <a:endParaRPr lang="cs-CZ" sz="5000" dirty="0" smtClean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Způsobilé výdaje na vedlejší aktivity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cs-CZ" sz="5400" b="1" dirty="0" smtClean="0"/>
              <a:t>Projektová dokumentace</a:t>
            </a:r>
            <a:r>
              <a:rPr lang="cs-CZ" sz="5400" dirty="0" smtClean="0"/>
              <a:t>, výdaje na zpracování: </a:t>
            </a:r>
          </a:p>
          <a:p>
            <a:r>
              <a:rPr lang="cs-CZ" sz="5400" dirty="0" smtClean="0"/>
              <a:t>dokumentací v procesu EIA (oznámení, dokumentace), </a:t>
            </a:r>
          </a:p>
          <a:p>
            <a:r>
              <a:rPr lang="cs-CZ" sz="5400" dirty="0" smtClean="0"/>
              <a:t>dokumentace pro vydání územního rozhodnutí (DUR), dokumentace k oznámení o záměru v území (DOZU), </a:t>
            </a:r>
          </a:p>
          <a:p>
            <a:r>
              <a:rPr lang="cs-CZ" sz="5400" dirty="0" smtClean="0"/>
              <a:t>projektové dokumentace pro vydání stavebního povolení (DSP), projektové dokumentace pro ohlášení stavby (DOS), </a:t>
            </a:r>
          </a:p>
          <a:p>
            <a:r>
              <a:rPr lang="cs-CZ" sz="5400" dirty="0" smtClean="0"/>
              <a:t>projektové dokumentace pro provádění stavby (PDPS), zadávací dokumentace stavby (ZDS), realizační dokumentace stavby (RDS), </a:t>
            </a:r>
          </a:p>
          <a:p>
            <a:r>
              <a:rPr lang="cs-CZ" sz="5400" dirty="0" smtClean="0"/>
              <a:t>dokumentace skutečného provedení stavby (DSPS), </a:t>
            </a:r>
          </a:p>
          <a:p>
            <a:r>
              <a:rPr lang="cs-CZ" sz="5400" dirty="0" smtClean="0"/>
              <a:t>dokumentace návrhu dopravního značení, </a:t>
            </a:r>
          </a:p>
          <a:p>
            <a:r>
              <a:rPr lang="cs-CZ" sz="5400" dirty="0" smtClean="0"/>
              <a:t>souvisejících průzkumů, geodetických zaměření, studií a posouzení. </a:t>
            </a:r>
          </a:p>
          <a:p>
            <a:endParaRPr lang="cs-CZ" sz="5400" dirty="0" smtClean="0"/>
          </a:p>
          <a:p>
            <a:endParaRPr lang="cs-CZ" sz="5400" dirty="0" smtClean="0"/>
          </a:p>
          <a:p>
            <a:endParaRPr lang="cs-CZ" sz="2800" dirty="0" smtClean="0"/>
          </a:p>
          <a:p>
            <a:endParaRPr lang="cs-CZ" sz="5400" dirty="0" smtClean="0"/>
          </a:p>
          <a:p>
            <a:endParaRPr lang="cs-CZ" sz="5400" dirty="0" smtClean="0"/>
          </a:p>
          <a:p>
            <a:pPr lvl="0"/>
            <a:endParaRPr lang="cs-CZ" sz="5000" dirty="0" smtClean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Způsobilé výdaje na vedlejší aktivity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cs-CZ" sz="5100" b="1" dirty="0" smtClean="0"/>
              <a:t>Nákup pozemků a staveb</a:t>
            </a:r>
          </a:p>
          <a:p>
            <a:endParaRPr lang="cs-CZ" sz="5100" dirty="0" smtClean="0"/>
          </a:p>
          <a:p>
            <a:r>
              <a:rPr lang="cs-CZ" sz="5100" dirty="0" smtClean="0"/>
              <a:t>nákup a vyvlastnění nemovitostí nesmí přesáhnout 10 % celkových způsobilých výdajů projektu </a:t>
            </a:r>
          </a:p>
          <a:p>
            <a:endParaRPr lang="cs-CZ" sz="5100" dirty="0" smtClean="0"/>
          </a:p>
          <a:p>
            <a:r>
              <a:rPr lang="cs-CZ" sz="5100" dirty="0" smtClean="0"/>
              <a:t>pořízení nemovitostí (pozemků, staveb) je nezbytnou podmínkou realizace projektu </a:t>
            </a:r>
          </a:p>
          <a:p>
            <a:endParaRPr lang="cs-CZ" sz="5100" dirty="0" smtClean="0"/>
          </a:p>
          <a:p>
            <a:r>
              <a:rPr lang="cs-CZ" sz="5100" dirty="0" smtClean="0"/>
              <a:t>nemovitosti jsou oceněny znaleckým posudkem </a:t>
            </a:r>
            <a:r>
              <a:rPr lang="cs-CZ" sz="5400" dirty="0" smtClean="0"/>
              <a:t> </a:t>
            </a:r>
          </a:p>
          <a:p>
            <a:endParaRPr lang="cs-CZ" sz="5400" dirty="0" smtClean="0"/>
          </a:p>
          <a:p>
            <a:endParaRPr lang="cs-CZ" sz="5400" dirty="0" smtClean="0"/>
          </a:p>
          <a:p>
            <a:endParaRPr lang="cs-CZ" sz="2800" dirty="0" smtClean="0"/>
          </a:p>
          <a:p>
            <a:endParaRPr lang="cs-CZ" sz="5400" dirty="0" smtClean="0"/>
          </a:p>
          <a:p>
            <a:endParaRPr lang="cs-CZ" sz="5400" dirty="0" smtClean="0"/>
          </a:p>
          <a:p>
            <a:pPr lvl="0"/>
            <a:endParaRPr lang="cs-CZ" sz="5000" dirty="0" smtClean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Způsobilé výdaje na vedlejší aktivity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cs-CZ" sz="8000" b="1" dirty="0" smtClean="0"/>
              <a:t>Zabezpečení výstavby</a:t>
            </a:r>
          </a:p>
          <a:p>
            <a:r>
              <a:rPr lang="cs-CZ" sz="8000" dirty="0" smtClean="0"/>
              <a:t>technický dozor investora </a:t>
            </a:r>
          </a:p>
          <a:p>
            <a:r>
              <a:rPr lang="cs-CZ" sz="8000" dirty="0" smtClean="0"/>
              <a:t>autorský dozor </a:t>
            </a:r>
          </a:p>
          <a:p>
            <a:r>
              <a:rPr lang="cs-CZ" sz="8000" dirty="0" smtClean="0"/>
              <a:t>BOZP </a:t>
            </a:r>
          </a:p>
          <a:p>
            <a:r>
              <a:rPr lang="cs-CZ" sz="8000" dirty="0" smtClean="0"/>
              <a:t>geodetické práce, zkoušky materiálů a konstrukcí na staveništi </a:t>
            </a:r>
          </a:p>
          <a:p>
            <a:r>
              <a:rPr lang="cs-CZ" sz="8000" dirty="0" smtClean="0"/>
              <a:t>výdaje na inženýring projektu zahrnující projednání a podání projektových dokumentací stavby a souvisejících žádostí pro příslušná správní řízení </a:t>
            </a:r>
            <a:endParaRPr lang="cs-CZ" sz="5000" dirty="0" smtClean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Způsobilé výdaje na vedlejší aktivity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2800" dirty="0" smtClean="0"/>
              <a:t>Výdaje na zpracování studie proveditelnosti </a:t>
            </a:r>
          </a:p>
          <a:p>
            <a:endParaRPr lang="cs-CZ" sz="2800" dirty="0" smtClean="0"/>
          </a:p>
          <a:p>
            <a:r>
              <a:rPr lang="cs-CZ" sz="2800" dirty="0" smtClean="0"/>
              <a:t>Povinná publicita</a:t>
            </a:r>
          </a:p>
          <a:p>
            <a:endParaRPr lang="cs-CZ" sz="2800" dirty="0" smtClean="0"/>
          </a:p>
          <a:p>
            <a:r>
              <a:rPr lang="cs-CZ" sz="2800" dirty="0" smtClean="0"/>
              <a:t>DPH</a:t>
            </a:r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Podporované aktivity – Cyklodoprava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cs-CZ" sz="2400" dirty="0" smtClean="0"/>
              <a:t>Rekonstrukce, modernizace a výstavba samostatných stezek pro cyklisty nebo stezek pro cyklisty a chodce se společným nebo odděleným provozem s dopravním značením C8a,b, C9a,b nebo C10a,b, sloužících k dopravě do zaměstnání, škol a za službami </a:t>
            </a:r>
          </a:p>
          <a:p>
            <a:r>
              <a:rPr lang="cs-CZ" sz="2400" dirty="0" smtClean="0"/>
              <a:t>Rekonstrukce, modernizace a výstavba jízdních pruhů pro cyklisty nebo společných pásů pro cyklisty a chodce v přidruženém prostoru silnic a místních komunikací s dopravním značením C8a,b, C9a,b nebo C10a,b, sloužících k dopravě do zaměstnání, škol a za službami 	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Podporované aktivity – Cyklodoprava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Ú</a:t>
            </a:r>
            <a:r>
              <a:rPr lang="cs-CZ" sz="2400" dirty="0" smtClean="0"/>
              <a:t>prava </a:t>
            </a:r>
            <a:r>
              <a:rPr lang="cs-CZ" sz="2400" dirty="0"/>
              <a:t>a realizace liniových opatření pro cyklisty v hlavním dopravním </a:t>
            </a:r>
            <a:r>
              <a:rPr lang="cs-CZ" sz="2400" dirty="0" smtClean="0"/>
              <a:t>prostoru silnic </a:t>
            </a:r>
            <a:r>
              <a:rPr lang="cs-CZ" sz="2400" dirty="0"/>
              <a:t>a místních komunikací v podobě vyhrazených jízdních pruhů pro cyklisty</a:t>
            </a:r>
            <a:r>
              <a:rPr lang="cs-CZ" sz="2400" dirty="0" smtClean="0"/>
              <a:t>, piktogramových </a:t>
            </a:r>
            <a:r>
              <a:rPr lang="cs-CZ" sz="2400" dirty="0"/>
              <a:t>koridorů pro cyklisty nebo vyhrazených jízdních pruhů pro</a:t>
            </a:r>
            <a:br>
              <a:rPr lang="cs-CZ" sz="2400" dirty="0"/>
            </a:br>
            <a:r>
              <a:rPr lang="cs-CZ" sz="2400" dirty="0"/>
              <a:t>autobusy a jízdní kola, sloužících k dopravě do zaměstnání, škol a za službami </a:t>
            </a:r>
            <a:br>
              <a:rPr lang="cs-CZ" sz="2400" dirty="0"/>
            </a:br>
            <a:r>
              <a:rPr lang="cs-CZ" sz="2400" dirty="0" smtClean="0"/>
              <a:t>	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115097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Představení místní akční skupiny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cs-CZ" dirty="0" smtClean="0"/>
              <a:t>Společenství obcí, podnikatelů a </a:t>
            </a:r>
            <a:r>
              <a:rPr lang="cs-CZ" dirty="0" err="1" smtClean="0"/>
              <a:t>neziskovek</a:t>
            </a:r>
            <a:r>
              <a:rPr lang="cs-CZ" dirty="0" smtClean="0"/>
              <a:t> na venkově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Strategie komunitně vedeného místního rozvoje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 Dotační podpora pro projekty naplňující strategií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 Prostor pro setkávání aktérů rozvoje venkova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 Aktivita má přicházet od místních, kteří své území znají nejlépe a ví, co ve svém okolí potřebují!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Výběr projektů provádí místní lidé na základě preferenčních kritérií, které spoluvytváří místní důraz na lokání aspekt!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Podporované aktivity – Cyklodoprava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400" b="1" dirty="0"/>
              <a:t>realizace související doprovodné infrastruktury pro cyklisty</a:t>
            </a:r>
            <a:r>
              <a:rPr lang="cs-CZ" sz="2400" dirty="0"/>
              <a:t> </a:t>
            </a:r>
            <a:r>
              <a:rPr lang="cs-CZ" sz="2400" dirty="0" smtClean="0"/>
              <a:t> (stojany pro jízdní kola, výsadba doprovodné zeleně, veřejné osvětlení, prvky inteligentních dopravních systémů)</a:t>
            </a:r>
            <a:r>
              <a:rPr lang="cs-CZ" sz="2400" dirty="0"/>
              <a:t/>
            </a:r>
            <a:br>
              <a:rPr lang="cs-CZ" sz="2400" dirty="0"/>
            </a:br>
            <a:r>
              <a:rPr lang="cs-CZ" sz="2400" dirty="0" smtClean="0"/>
              <a:t>	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356131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Povinné přílohy 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742950" lvl="1" indent="-342900" algn="l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cs-CZ" dirty="0" smtClean="0">
                <a:solidFill>
                  <a:prstClr val="black"/>
                </a:solidFill>
                <a:latin typeface="Myriad Pro"/>
              </a:rPr>
              <a:t>Plná moc </a:t>
            </a:r>
          </a:p>
          <a:p>
            <a:pPr marL="400050" lvl="1"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cs-CZ" sz="1800" b="0" i="1" dirty="0" smtClean="0">
                <a:solidFill>
                  <a:prstClr val="black"/>
                </a:solidFill>
                <a:latin typeface="Myriad Pro"/>
              </a:rPr>
              <a:t>	pokud podepisuje statutární zástupce, je příloha nerelevantní</a:t>
            </a:r>
          </a:p>
          <a:p>
            <a:pPr marL="400050" lvl="1"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cs-CZ" dirty="0" smtClean="0">
                <a:solidFill>
                  <a:prstClr val="black"/>
                </a:solidFill>
                <a:latin typeface="Myriad Pro"/>
              </a:rPr>
              <a:t>2.  Zadávací a výběrová řízení</a:t>
            </a:r>
            <a:r>
              <a:rPr lang="cs-CZ" b="0" dirty="0" smtClean="0">
                <a:solidFill>
                  <a:prstClr val="black"/>
                </a:solidFill>
                <a:latin typeface="Myriad Pro"/>
              </a:rPr>
              <a:t>	</a:t>
            </a:r>
          </a:p>
          <a:p>
            <a:pPr marL="400050" lvl="1"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cs-CZ" sz="1800" b="0" i="1" dirty="0" smtClean="0">
                <a:solidFill>
                  <a:prstClr val="black"/>
                </a:solidFill>
                <a:latin typeface="Myriad Pro"/>
              </a:rPr>
              <a:t>	pouze uzavřená smlouva na plnění zakázky, případně dodatky k ní</a:t>
            </a:r>
          </a:p>
          <a:p>
            <a:pPr marL="400050" lvl="1" algn="l">
              <a:spcBef>
                <a:spcPts val="600"/>
              </a:spcBef>
              <a:spcAft>
                <a:spcPts val="600"/>
              </a:spcAft>
              <a:defRPr/>
            </a:pPr>
            <a:endParaRPr lang="cs-CZ" sz="1800" b="0" i="1" dirty="0" smtClean="0">
              <a:solidFill>
                <a:prstClr val="black"/>
              </a:solidFill>
              <a:latin typeface="Myriad Pro"/>
            </a:endParaRPr>
          </a:p>
          <a:p>
            <a:pPr marL="400050" lvl="1"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cs-CZ" dirty="0" smtClean="0">
                <a:solidFill>
                  <a:prstClr val="black"/>
                </a:solidFill>
                <a:latin typeface="Myriad Pro"/>
              </a:rPr>
              <a:t>3. Doklady o právní subjektivitě žadatele – </a:t>
            </a:r>
            <a:r>
              <a:rPr lang="cs-CZ" dirty="0" smtClean="0">
                <a:solidFill>
                  <a:srgbClr val="FF0000"/>
                </a:solidFill>
                <a:latin typeface="Myriad Pro"/>
              </a:rPr>
              <a:t>příloha zrušena</a:t>
            </a:r>
          </a:p>
          <a:p>
            <a:pPr>
              <a:spcBef>
                <a:spcPts val="600"/>
              </a:spcBef>
            </a:pPr>
            <a:r>
              <a:rPr lang="cs-CZ" sz="2000" b="1" dirty="0" smtClean="0">
                <a:solidFill>
                  <a:prstClr val="black"/>
                </a:solidFill>
                <a:latin typeface="Myriad Pro"/>
              </a:rPr>
              <a:t>      4. </a:t>
            </a:r>
            <a:r>
              <a:rPr lang="cs-CZ" sz="2000" b="1" dirty="0" smtClean="0">
                <a:solidFill>
                  <a:schemeClr val="tx1"/>
                </a:solidFill>
                <a:latin typeface="Myriad Pro"/>
              </a:rPr>
              <a:t>Výpis z rejstříku trestů </a:t>
            </a:r>
            <a:r>
              <a:rPr lang="cs-CZ" sz="2000" b="1" dirty="0" smtClean="0">
                <a:solidFill>
                  <a:prstClr val="black"/>
                </a:solidFill>
                <a:latin typeface="Myriad Pro"/>
              </a:rPr>
              <a:t>– </a:t>
            </a:r>
            <a:r>
              <a:rPr lang="cs-CZ" sz="2000" b="1" dirty="0" smtClean="0">
                <a:solidFill>
                  <a:srgbClr val="FF0000"/>
                </a:solidFill>
                <a:latin typeface="Myriad Pro"/>
              </a:rPr>
              <a:t>příloha zrušena</a:t>
            </a:r>
            <a:endParaRPr lang="cs-CZ" sz="2000" b="1" dirty="0">
              <a:solidFill>
                <a:srgbClr val="FF0000"/>
              </a:solidFill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Povinné přílohy 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742950" lvl="1" indent="-342900" algn="l">
              <a:spcBef>
                <a:spcPts val="0"/>
              </a:spcBef>
              <a:spcAft>
                <a:spcPts val="600"/>
              </a:spcAft>
              <a:defRPr/>
            </a:pPr>
            <a:r>
              <a:rPr lang="cs-CZ" sz="2000" b="1" dirty="0" smtClean="0">
                <a:solidFill>
                  <a:prstClr val="black"/>
                </a:solidFill>
                <a:latin typeface="Myriad Pro"/>
              </a:rPr>
              <a:t>5. Studie proveditelnosti </a:t>
            </a:r>
          </a:p>
          <a:p>
            <a:pPr marL="742950" lvl="1" indent="-342900"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cs-CZ" b="0" i="1" dirty="0" smtClean="0">
                <a:solidFill>
                  <a:prstClr val="black"/>
                </a:solidFill>
                <a:latin typeface="Myriad Pro"/>
              </a:rPr>
              <a:t>dle osnovy uvedené v příloze č. 4 Specifických pravidel</a:t>
            </a:r>
          </a:p>
          <a:p>
            <a:r>
              <a:rPr lang="cs-CZ" sz="2000" b="1" dirty="0" smtClean="0">
                <a:solidFill>
                  <a:prstClr val="black"/>
                </a:solidFill>
                <a:latin typeface="Myriad Pro"/>
              </a:rPr>
              <a:t>      6. Karta souladu projektu s principy udržitelné mobility </a:t>
            </a:r>
          </a:p>
          <a:p>
            <a:pPr marL="742950" lvl="1" indent="-342900"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cs-CZ" b="0" i="1" dirty="0" smtClean="0">
                <a:solidFill>
                  <a:prstClr val="black"/>
                </a:solidFill>
                <a:latin typeface="Myriad Pro"/>
              </a:rPr>
              <a:t>dle osnovy uvedené v příloze č. 5 Specifických pravidel</a:t>
            </a:r>
          </a:p>
          <a:p>
            <a:r>
              <a:rPr lang="cs-CZ" sz="2000" b="1" dirty="0" smtClean="0">
                <a:solidFill>
                  <a:prstClr val="black"/>
                </a:solidFill>
                <a:latin typeface="Myriad Pro"/>
              </a:rPr>
              <a:t>      7. Čestné prohlášení o skutečném majiteli </a:t>
            </a:r>
          </a:p>
          <a:p>
            <a:r>
              <a:rPr lang="cs-CZ" sz="2000" b="1" dirty="0" smtClean="0">
                <a:solidFill>
                  <a:prstClr val="black"/>
                </a:solidFill>
                <a:latin typeface="Myriad Pro"/>
              </a:rPr>
              <a:t>      8. Územní rozhodnutí nebo územní souhlas nebo                      veřejnoprávní smlouva nahrazující územní řízení </a:t>
            </a:r>
          </a:p>
          <a:p>
            <a:pPr marL="742950" lvl="1" indent="-342900" algn="l">
              <a:spcBef>
                <a:spcPts val="600"/>
              </a:spcBef>
              <a:spcAft>
                <a:spcPts val="600"/>
              </a:spcAft>
              <a:defRPr/>
            </a:pPr>
            <a:endParaRPr lang="cs-CZ" sz="2000" b="0" i="1" dirty="0">
              <a:solidFill>
                <a:prstClr val="black"/>
              </a:solidFill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Povinné přílohy 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000" b="1" dirty="0" smtClean="0">
                <a:solidFill>
                  <a:prstClr val="black"/>
                </a:solidFill>
                <a:latin typeface="Myriad Pro"/>
              </a:rPr>
              <a:t>9. Žádost o stavební povolení nebo ohlášení, případně stavební povolení nebo souhlas s provedením ohlášeného stavebního záměru nebo veřejnoprávní smlouva nahrazující stavební povolení </a:t>
            </a:r>
          </a:p>
          <a:p>
            <a:r>
              <a:rPr lang="cs-CZ" sz="2000" i="1" dirty="0" smtClean="0">
                <a:solidFill>
                  <a:prstClr val="black"/>
                </a:solidFill>
                <a:latin typeface="Myriad Pro"/>
              </a:rPr>
              <a:t>Stačí předložit žádost o stavební povolení nebo ohlášení, potvrzené stavebním úřadem (povinnost doložit nejpozději do vydání Rozhodnutí o poskytnutí dotace)	</a:t>
            </a:r>
          </a:p>
          <a:p>
            <a:pPr marL="742950" lvl="1" indent="-342900" algn="l">
              <a:spcBef>
                <a:spcPts val="600"/>
              </a:spcBef>
              <a:spcAft>
                <a:spcPts val="600"/>
              </a:spcAft>
              <a:defRPr/>
            </a:pPr>
            <a:endParaRPr lang="cs-CZ" sz="2000" b="0" i="1" dirty="0">
              <a:solidFill>
                <a:prstClr val="black"/>
              </a:solidFill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Povinné přílohy 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000" b="1" dirty="0" smtClean="0">
                <a:solidFill>
                  <a:prstClr val="black"/>
                </a:solidFill>
                <a:latin typeface="Myriad Pro"/>
              </a:rPr>
              <a:t>10. Projektová dokumentace pro vydání stavebního povolení nebo pro ohlášení stavby </a:t>
            </a:r>
          </a:p>
          <a:p>
            <a:pPr marL="0" lvl="1" algn="l">
              <a:spcBef>
                <a:spcPts val="1000"/>
              </a:spcBef>
            </a:pPr>
            <a:r>
              <a:rPr lang="cs-CZ" sz="1800" b="0" i="1" dirty="0" smtClean="0">
                <a:solidFill>
                  <a:prstClr val="black"/>
                </a:solidFill>
                <a:latin typeface="Myriad Pro"/>
              </a:rPr>
              <a:t>zpracovaná autorizovaným projektantem</a:t>
            </a:r>
          </a:p>
          <a:p>
            <a:pPr marL="0" lvl="1" algn="l">
              <a:spcBef>
                <a:spcPts val="1000"/>
              </a:spcBef>
            </a:pPr>
            <a:r>
              <a:rPr lang="cs-CZ" sz="1800" b="0" i="1" dirty="0" smtClean="0">
                <a:solidFill>
                  <a:prstClr val="black"/>
                </a:solidFill>
                <a:latin typeface="Myriad Pro"/>
              </a:rPr>
              <a:t>ověřená stavebním úřadem, resp. PD, která je součástí žádosti o SP</a:t>
            </a:r>
          </a:p>
          <a:p>
            <a:r>
              <a:rPr lang="cs-CZ" sz="1800" i="1" dirty="0" smtClean="0">
                <a:solidFill>
                  <a:prstClr val="black"/>
                </a:solidFill>
                <a:latin typeface="Myriad Pro"/>
              </a:rPr>
              <a:t>PD pro provádění stavby, je-li již zpracována</a:t>
            </a:r>
          </a:p>
          <a:p>
            <a:pPr marL="742950" lvl="1" indent="-342900" algn="l">
              <a:spcBef>
                <a:spcPts val="600"/>
              </a:spcBef>
              <a:spcAft>
                <a:spcPts val="600"/>
              </a:spcAft>
              <a:defRPr/>
            </a:pPr>
            <a:endParaRPr lang="cs-CZ" sz="1800" b="0" i="1" dirty="0">
              <a:solidFill>
                <a:prstClr val="black"/>
              </a:solidFill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Povinné přílohy 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cs-CZ" dirty="0" smtClean="0"/>
          </a:p>
          <a:p>
            <a:r>
              <a:rPr lang="cs-CZ" sz="2000" b="1" dirty="0" smtClean="0">
                <a:solidFill>
                  <a:prstClr val="black"/>
                </a:solidFill>
                <a:latin typeface="Myriad Pro"/>
              </a:rPr>
              <a:t>11. </a:t>
            </a:r>
            <a:r>
              <a:rPr lang="cs-CZ" sz="2000" b="1" dirty="0" smtClean="0">
                <a:solidFill>
                  <a:prstClr val="black"/>
                </a:solidFill>
                <a:latin typeface="Myriad Pro"/>
              </a:rPr>
              <a:t>Položkový rozpočet stavby</a:t>
            </a:r>
          </a:p>
          <a:p>
            <a:pPr marL="0" lvl="1" algn="l">
              <a:spcBef>
                <a:spcPts val="1000"/>
              </a:spcBef>
            </a:pPr>
            <a:r>
              <a:rPr lang="cs-CZ" b="0" i="1" dirty="0" smtClean="0">
                <a:solidFill>
                  <a:prstClr val="black"/>
                </a:solidFill>
                <a:latin typeface="Myriad Pro"/>
              </a:rPr>
              <a:t>stavební rozpočet s jednoznačným členěním Z/NZ výdajů a H/V aktivit</a:t>
            </a:r>
          </a:p>
          <a:p>
            <a:r>
              <a:rPr lang="cs-CZ" sz="2000" i="1" dirty="0" smtClean="0">
                <a:solidFill>
                  <a:prstClr val="black"/>
                </a:solidFill>
                <a:latin typeface="Myriad Pro"/>
              </a:rPr>
              <a:t>stavební rozpočet je nutno členit na stavební objekty, popř. dílčí stavební nebo funkční celky </a:t>
            </a:r>
          </a:p>
          <a:p>
            <a:pPr marL="0" lvl="1" algn="l">
              <a:spcBef>
                <a:spcPts val="1000"/>
              </a:spcBef>
            </a:pPr>
            <a:r>
              <a:rPr lang="cs-CZ" b="0" i="1" dirty="0" smtClean="0">
                <a:solidFill>
                  <a:prstClr val="black"/>
                </a:solidFill>
                <a:latin typeface="Myriad Pro"/>
              </a:rPr>
              <a:t>ukončení ZŘ/VŘ – dtto + </a:t>
            </a:r>
            <a:r>
              <a:rPr lang="cs-CZ" b="0" i="1" dirty="0" err="1" smtClean="0">
                <a:solidFill>
                  <a:prstClr val="black"/>
                </a:solidFill>
                <a:latin typeface="Myriad Pro"/>
              </a:rPr>
              <a:t>vysoutěžený</a:t>
            </a:r>
            <a:r>
              <a:rPr lang="cs-CZ" b="0" i="1" dirty="0" smtClean="0">
                <a:solidFill>
                  <a:prstClr val="black"/>
                </a:solidFill>
                <a:latin typeface="Myriad Pro"/>
              </a:rPr>
              <a:t> položkový rozpočet stavby</a:t>
            </a:r>
          </a:p>
          <a:p>
            <a:r>
              <a:rPr lang="cs-CZ" sz="2000" b="1" dirty="0" smtClean="0">
                <a:solidFill>
                  <a:prstClr val="black"/>
                </a:solidFill>
                <a:latin typeface="Myriad Pro"/>
              </a:rPr>
              <a:t>12. Doklady k výkupu nemovitostí </a:t>
            </a:r>
          </a:p>
          <a:p>
            <a:r>
              <a:rPr lang="cs-CZ" sz="2000" b="1" dirty="0" smtClean="0">
                <a:solidFill>
                  <a:prstClr val="black"/>
                </a:solidFill>
                <a:latin typeface="Myriad Pro"/>
              </a:rPr>
              <a:t>13. Výpočet čistých jiných peněžních příjmů </a:t>
            </a:r>
          </a:p>
          <a:p>
            <a:endParaRPr lang="cs-CZ" sz="1800" i="1" dirty="0" smtClean="0">
              <a:solidFill>
                <a:prstClr val="black"/>
              </a:solidFill>
              <a:latin typeface="Myriad Pro"/>
            </a:endParaRPr>
          </a:p>
          <a:p>
            <a:endParaRPr lang="cs-CZ" b="1" dirty="0" smtClean="0"/>
          </a:p>
          <a:p>
            <a:pPr marL="742950" lvl="1" indent="-342900" algn="l">
              <a:spcBef>
                <a:spcPts val="600"/>
              </a:spcBef>
              <a:spcAft>
                <a:spcPts val="600"/>
              </a:spcAft>
              <a:defRPr/>
            </a:pPr>
            <a:endParaRPr lang="cs-CZ" sz="1800" b="0" i="1" dirty="0">
              <a:solidFill>
                <a:prstClr val="black"/>
              </a:solidFill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Povinné přílohy 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cs-CZ" dirty="0" smtClean="0"/>
          </a:p>
          <a:p>
            <a:r>
              <a:rPr lang="cs-CZ" sz="2000" b="1" dirty="0" smtClean="0">
                <a:solidFill>
                  <a:prstClr val="black"/>
                </a:solidFill>
                <a:latin typeface="Myriad Pro"/>
              </a:rPr>
              <a:t>12. Doklady k výkupu nemovitostí – </a:t>
            </a:r>
            <a:r>
              <a:rPr lang="cs-CZ" sz="2000" b="1" dirty="0" smtClean="0">
                <a:solidFill>
                  <a:srgbClr val="FF0000"/>
                </a:solidFill>
                <a:latin typeface="Myriad Pro"/>
              </a:rPr>
              <a:t>příloha zrušena</a:t>
            </a:r>
          </a:p>
          <a:p>
            <a:r>
              <a:rPr lang="cs-CZ" sz="2000" b="1" dirty="0" smtClean="0">
                <a:solidFill>
                  <a:prstClr val="black"/>
                </a:solidFill>
                <a:latin typeface="Myriad Pro"/>
              </a:rPr>
              <a:t>13. Výpočet čistých jiných peněžních příjmů </a:t>
            </a:r>
          </a:p>
          <a:p>
            <a:r>
              <a:rPr lang="cs-CZ" sz="2000" b="1" dirty="0" smtClean="0">
                <a:solidFill>
                  <a:prstClr val="black"/>
                </a:solidFill>
                <a:latin typeface="Myriad Pro"/>
              </a:rPr>
              <a:t>14. Smlouva o spolupráci </a:t>
            </a:r>
          </a:p>
          <a:p>
            <a:endParaRPr lang="cs-CZ" sz="2000" b="1" dirty="0" smtClean="0">
              <a:solidFill>
                <a:prstClr val="black"/>
              </a:solidFill>
              <a:latin typeface="Myriad Pro"/>
            </a:endParaRPr>
          </a:p>
          <a:p>
            <a:endParaRPr lang="cs-CZ" sz="1800" i="1" dirty="0" smtClean="0">
              <a:solidFill>
                <a:prstClr val="black"/>
              </a:solidFill>
              <a:latin typeface="Myriad Pro"/>
            </a:endParaRPr>
          </a:p>
          <a:p>
            <a:endParaRPr lang="cs-CZ" b="1" dirty="0" smtClean="0"/>
          </a:p>
          <a:p>
            <a:pPr marL="742950" lvl="1" indent="-342900" algn="l">
              <a:spcBef>
                <a:spcPts val="600"/>
              </a:spcBef>
              <a:spcAft>
                <a:spcPts val="600"/>
              </a:spcAft>
              <a:defRPr/>
            </a:pPr>
            <a:endParaRPr lang="cs-CZ" sz="1800" b="0" i="1" dirty="0">
              <a:solidFill>
                <a:prstClr val="black"/>
              </a:solidFill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Indikátory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000" b="1" dirty="0" smtClean="0">
                <a:solidFill>
                  <a:prstClr val="black"/>
                </a:solidFill>
                <a:latin typeface="Myriad Pro"/>
              </a:rPr>
              <a:t>Bezpečnost dopravy </a:t>
            </a:r>
          </a:p>
          <a:p>
            <a:r>
              <a:rPr lang="cs-CZ" sz="2000" b="1" dirty="0" smtClean="0">
                <a:solidFill>
                  <a:prstClr val="black"/>
                </a:solidFill>
                <a:latin typeface="Myriad Pro"/>
              </a:rPr>
              <a:t>7 50 01 – Počet realizací vedoucích ke zvýšení bezpečnosti v dopravě</a:t>
            </a:r>
          </a:p>
          <a:p>
            <a:endParaRPr lang="cs-CZ" sz="2000" b="1" dirty="0" smtClean="0">
              <a:solidFill>
                <a:prstClr val="black"/>
              </a:solidFill>
              <a:latin typeface="Myriad Pro"/>
            </a:endParaRPr>
          </a:p>
          <a:p>
            <a:r>
              <a:rPr lang="cs-CZ" sz="2000" b="1" dirty="0" smtClean="0">
                <a:solidFill>
                  <a:prstClr val="black"/>
                </a:solidFill>
                <a:latin typeface="Myriad Pro"/>
              </a:rPr>
              <a:t>Cyklodoprava </a:t>
            </a:r>
          </a:p>
          <a:p>
            <a:r>
              <a:rPr lang="cs-CZ" sz="2000" b="1" dirty="0" smtClean="0">
                <a:solidFill>
                  <a:prstClr val="black"/>
                </a:solidFill>
                <a:latin typeface="Myriad Pro"/>
              </a:rPr>
              <a:t>7 61 00 – Délka nově vybudovaných cyklostezek a cyklotras </a:t>
            </a:r>
          </a:p>
          <a:p>
            <a:r>
              <a:rPr lang="cs-CZ" sz="2000" b="1" dirty="0" smtClean="0">
                <a:solidFill>
                  <a:prstClr val="black"/>
                </a:solidFill>
                <a:latin typeface="Myriad Pro"/>
              </a:rPr>
              <a:t>7 62 00 – Délka rekonstruovaných cyklostezek a cyklotras</a:t>
            </a:r>
          </a:p>
          <a:p>
            <a:endParaRPr lang="cs-CZ" sz="2000" b="1" dirty="0" smtClean="0">
              <a:solidFill>
                <a:prstClr val="black"/>
              </a:solidFill>
              <a:latin typeface="Myriad Pro"/>
            </a:endParaRPr>
          </a:p>
          <a:p>
            <a:r>
              <a:rPr lang="cs-CZ" sz="2000" i="1" dirty="0" smtClean="0">
                <a:solidFill>
                  <a:prstClr val="black"/>
                </a:solidFill>
                <a:latin typeface="Myriad Pro"/>
              </a:rPr>
              <a:t>Cílová hodnota – k datu ukončení realizace projektu</a:t>
            </a:r>
          </a:p>
          <a:p>
            <a:endParaRPr lang="cs-CZ" sz="1800" i="1" dirty="0" smtClean="0">
              <a:solidFill>
                <a:prstClr val="black"/>
              </a:solidFill>
              <a:latin typeface="Myriad Pro"/>
            </a:endParaRPr>
          </a:p>
          <a:p>
            <a:endParaRPr lang="cs-CZ" b="1" dirty="0" smtClean="0"/>
          </a:p>
          <a:p>
            <a:pPr marL="742950" lvl="1" indent="-342900" algn="l">
              <a:spcBef>
                <a:spcPts val="600"/>
              </a:spcBef>
              <a:spcAft>
                <a:spcPts val="600"/>
              </a:spcAft>
              <a:defRPr/>
            </a:pPr>
            <a:endParaRPr lang="cs-CZ" sz="1800" b="0" i="1" dirty="0">
              <a:solidFill>
                <a:prstClr val="black"/>
              </a:solidFill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Forma a způsob podání žádosti o podporu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Elektronické podání prostřednictvím MS2014+ na adrese  https://mseu.mssf.cz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Založení žádosti o podporu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2400" dirty="0" smtClean="0"/>
              <a:t>MS 2014+ (https://mseu.mssf.cz)</a:t>
            </a:r>
            <a:br>
              <a:rPr lang="cs-CZ" sz="2400" dirty="0" smtClean="0"/>
            </a:br>
            <a:r>
              <a:rPr lang="cs-CZ" sz="2400" dirty="0" smtClean="0"/>
              <a:t>Nová žádost</a:t>
            </a:r>
            <a:br>
              <a:rPr lang="cs-CZ" sz="2400" dirty="0" smtClean="0"/>
            </a:br>
            <a:r>
              <a:rPr lang="cs-CZ" sz="2400" dirty="0" smtClean="0"/>
              <a:t>Seznam programů a výzev – 06 Integrovaný regionální operační program</a:t>
            </a:r>
          </a:p>
          <a:p>
            <a:r>
              <a:rPr lang="cs-CZ" sz="2400" dirty="0" smtClean="0"/>
              <a:t>53. Výzva - UDRŽITELNÁ DOPRAVA -UDRŽITELNÁ DOPRAVA - INTEGROVANÉ PROJEKTY CLLD - SC 4.1</a:t>
            </a:r>
          </a:p>
          <a:p>
            <a:r>
              <a:rPr lang="cs-CZ" sz="2400" dirty="0" smtClean="0"/>
              <a:t>Záložka „Výběr podvýzvy“ - </a:t>
            </a:r>
            <a:r>
              <a:rPr lang="cs-CZ" sz="2400" dirty="0" smtClean="0"/>
              <a:t>4.výzva </a:t>
            </a:r>
            <a:r>
              <a:rPr lang="cs-CZ" sz="2400" dirty="0" smtClean="0"/>
              <a:t>MAS Pobeskydí-IROP-Udržitelná a bezpečná doprava </a:t>
            </a:r>
            <a:r>
              <a:rPr lang="cs-CZ" sz="2400" dirty="0" smtClean="0"/>
              <a:t>II</a:t>
            </a:r>
            <a:r>
              <a:rPr lang="cs-CZ" sz="2400" dirty="0" smtClean="0"/>
              <a:t>.  (číslo </a:t>
            </a:r>
            <a:r>
              <a:rPr lang="cs-CZ" sz="2400" dirty="0" smtClean="0"/>
              <a:t>v</a:t>
            </a:r>
            <a:r>
              <a:rPr lang="cs-CZ" sz="2400" dirty="0" smtClean="0"/>
              <a:t>ýzvy MAS 031/06_16_038/CLLD_</a:t>
            </a:r>
            <a:r>
              <a:rPr lang="cs-CZ" sz="2400" b="1" dirty="0" smtClean="0"/>
              <a:t>15_01_228</a:t>
            </a:r>
            <a:r>
              <a:rPr lang="cs-CZ" sz="2400" dirty="0" smtClean="0"/>
              <a:t>)</a:t>
            </a:r>
            <a:endParaRPr lang="cs-CZ" sz="2400" dirty="0" smtClean="0"/>
          </a:p>
          <a:p>
            <a:r>
              <a:rPr lang="cs-CZ" sz="2400" dirty="0" smtClean="0"/>
              <a:t>	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3931644" y="1855662"/>
            <a:ext cx="4453231" cy="594741"/>
          </a:xfrm>
        </p:spPr>
        <p:txBody>
          <a:bodyPr/>
          <a:lstStyle/>
          <a:p>
            <a:pPr algn="l"/>
            <a:r>
              <a:rPr lang="cs-CZ" sz="2400" dirty="0" smtClean="0"/>
              <a:t>Podpora hospodářství (PRV)</a:t>
            </a:r>
            <a:endParaRPr lang="cs-CZ" sz="2400" dirty="0"/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4209" y="3663939"/>
            <a:ext cx="540000" cy="488542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06927" y="2743205"/>
            <a:ext cx="540000" cy="531110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74209" y="5437327"/>
            <a:ext cx="720000" cy="720000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74209" y="1959292"/>
            <a:ext cx="720000" cy="491111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4209" y="4520589"/>
            <a:ext cx="540000" cy="613178"/>
          </a:xfrm>
          <a:prstGeom prst="rect">
            <a:avLst/>
          </a:prstGeom>
        </p:spPr>
      </p:pic>
      <p:sp>
        <p:nvSpPr>
          <p:cNvPr id="18" name="Nadpis 7"/>
          <p:cNvSpPr txBox="1">
            <a:spLocks/>
          </p:cNvSpPr>
          <p:nvPr/>
        </p:nvSpPr>
        <p:spPr>
          <a:xfrm>
            <a:off x="3931644" y="2679574"/>
            <a:ext cx="4272077" cy="59474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bg1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cs-CZ" sz="2400" dirty="0" smtClean="0"/>
              <a:t>Příroda a krajina (OP ŽP)</a:t>
            </a:r>
            <a:endParaRPr lang="cs-CZ" sz="2400" dirty="0"/>
          </a:p>
        </p:txBody>
      </p:sp>
      <p:sp>
        <p:nvSpPr>
          <p:cNvPr id="19" name="Nadpis 7"/>
          <p:cNvSpPr txBox="1">
            <a:spLocks/>
          </p:cNvSpPr>
          <p:nvPr/>
        </p:nvSpPr>
        <p:spPr>
          <a:xfrm>
            <a:off x="3931643" y="3557740"/>
            <a:ext cx="4401473" cy="59474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bg1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cs-CZ" sz="2400" dirty="0" smtClean="0"/>
              <a:t>Veřejná infrastruktura (IROP)</a:t>
            </a:r>
            <a:endParaRPr lang="cs-CZ" sz="2400" dirty="0"/>
          </a:p>
        </p:txBody>
      </p:sp>
      <p:sp>
        <p:nvSpPr>
          <p:cNvPr id="20" name="Nadpis 7"/>
          <p:cNvSpPr txBox="1">
            <a:spLocks/>
          </p:cNvSpPr>
          <p:nvPr/>
        </p:nvSpPr>
        <p:spPr>
          <a:xfrm>
            <a:off x="3931643" y="4539026"/>
            <a:ext cx="4548123" cy="731714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bg1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cs-CZ" sz="2400" dirty="0" smtClean="0"/>
              <a:t>Vzdělávání a školství (OP VVV a IROP)</a:t>
            </a:r>
            <a:endParaRPr lang="cs-CZ" sz="2400" dirty="0"/>
          </a:p>
        </p:txBody>
      </p:sp>
      <p:sp>
        <p:nvSpPr>
          <p:cNvPr id="21" name="Nadpis 7"/>
          <p:cNvSpPr txBox="1">
            <a:spLocks/>
          </p:cNvSpPr>
          <p:nvPr/>
        </p:nvSpPr>
        <p:spPr>
          <a:xfrm>
            <a:off x="3931643" y="5577304"/>
            <a:ext cx="4435979" cy="59474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bg1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cs-CZ" sz="2400" dirty="0" smtClean="0"/>
              <a:t>Pomoc pro potřebné (OP Z)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286026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Studie </a:t>
            </a:r>
            <a:r>
              <a:rPr lang="cs-CZ" dirty="0" smtClean="0"/>
              <a:t>proveditelnosti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cs-CZ" sz="2400" dirty="0" smtClean="0"/>
              <a:t>Hlavní zdroj informací o projektu pro hodnocení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400" dirty="0" smtClean="0"/>
              <a:t>Osnova studie proveditelnosti – příloha Specifických pravidel (P4 D)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400" dirty="0" smtClean="0"/>
              <a:t>Je zapotřebí vyjádřit se ke všem bodům ve studii proveditelnosti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400" dirty="0" smtClean="0"/>
              <a:t>Nad rámec povinné osnovy je zapotřebí se ve studii vyjádřit k některým kritériím věcného hodnocení (ve výzvě – další specifika výzvy)</a:t>
            </a:r>
            <a:r>
              <a:rPr lang="cs-CZ" sz="2400" dirty="0"/>
              <a:t/>
            </a:r>
            <a:br>
              <a:rPr lang="cs-CZ" sz="2400" dirty="0"/>
            </a:br>
            <a:r>
              <a:rPr lang="cs-CZ" sz="2400" dirty="0" smtClean="0"/>
              <a:t>	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330911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Osnova studie proveditelnosti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cs-CZ" sz="2400" dirty="0" smtClean="0"/>
              <a:t>Úvodní informace</a:t>
            </a:r>
          </a:p>
          <a:p>
            <a:pPr marL="457200" indent="-457200">
              <a:buAutoNum type="arabicPeriod"/>
            </a:pPr>
            <a:r>
              <a:rPr lang="cs-CZ" sz="2400" dirty="0" smtClean="0"/>
              <a:t>Základní informace o žadateli</a:t>
            </a:r>
          </a:p>
          <a:p>
            <a:pPr marL="457200" indent="-457200">
              <a:buAutoNum type="arabicPeriod"/>
            </a:pPr>
            <a:r>
              <a:rPr lang="cs-CZ" sz="2400" dirty="0" smtClean="0"/>
              <a:t>Charakteristika projektu a jeho soulad s programem</a:t>
            </a:r>
          </a:p>
          <a:p>
            <a:r>
              <a:rPr lang="cs-CZ" sz="2400" dirty="0" smtClean="0"/>
              <a:t>(místo realizace, cílové skupiny, popis cílů projektu a problémy, které projekt řeší, soulad s Dopravní politikou ČR)</a:t>
            </a:r>
            <a:r>
              <a:rPr lang="cs-CZ" sz="2400" dirty="0"/>
              <a:t/>
            </a:r>
            <a:br>
              <a:rPr lang="cs-CZ" sz="2400" dirty="0"/>
            </a:br>
            <a:r>
              <a:rPr lang="cs-CZ" sz="2400" dirty="0" smtClean="0"/>
              <a:t>	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330911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Osnova studie proveditelnosti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2400" dirty="0" smtClean="0"/>
              <a:t>4.Podrobný popis projektu</a:t>
            </a:r>
          </a:p>
          <a:p>
            <a:r>
              <a:rPr lang="cs-CZ" sz="2400" dirty="0" smtClean="0"/>
              <a:t>(výchozí stav, intenzita dopravy, hlavní aktivity projektu, vazby projektu, časový harmonogram)</a:t>
            </a:r>
          </a:p>
          <a:p>
            <a:endParaRPr lang="cs-CZ" sz="2400" dirty="0"/>
          </a:p>
          <a:p>
            <a:r>
              <a:rPr lang="cs-CZ" sz="2400" dirty="0" smtClean="0"/>
              <a:t>5. </a:t>
            </a:r>
            <a:r>
              <a:rPr lang="cs-CZ" sz="2400" dirty="0" smtClean="0"/>
              <a:t>Zdůvodnění potřebnosti projektu</a:t>
            </a:r>
          </a:p>
          <a:p>
            <a:endParaRPr lang="cs-CZ" sz="2400" dirty="0" smtClean="0"/>
          </a:p>
          <a:p>
            <a:r>
              <a:rPr lang="cs-CZ" sz="2400" dirty="0" smtClean="0"/>
              <a:t>6. </a:t>
            </a:r>
            <a:r>
              <a:rPr lang="cs-CZ" sz="2400" dirty="0" smtClean="0"/>
              <a:t>Management </a:t>
            </a:r>
            <a:r>
              <a:rPr lang="cs-CZ" sz="2400" dirty="0" smtClean="0"/>
              <a:t>projektu a řízení lidských zdrojů</a:t>
            </a:r>
          </a:p>
          <a:p>
            <a:r>
              <a:rPr lang="cs-CZ" sz="2400" dirty="0"/>
              <a:t/>
            </a:r>
            <a:br>
              <a:rPr lang="cs-CZ" sz="2400" dirty="0"/>
            </a:br>
            <a:r>
              <a:rPr lang="cs-CZ" sz="2400" dirty="0" smtClean="0"/>
              <a:t>	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306189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Osnova studie proveditelnosti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400" dirty="0" smtClean="0"/>
              <a:t>7. </a:t>
            </a:r>
            <a:r>
              <a:rPr lang="cs-CZ" sz="2400" dirty="0" smtClean="0"/>
              <a:t>Technické a technologické řešení projektu</a:t>
            </a:r>
          </a:p>
          <a:p>
            <a:r>
              <a:rPr lang="cs-CZ" sz="2400" dirty="0" smtClean="0"/>
              <a:t>8. </a:t>
            </a:r>
            <a:r>
              <a:rPr lang="cs-CZ" sz="2400" dirty="0" smtClean="0"/>
              <a:t>Vliv projektu na životní prostředí</a:t>
            </a:r>
          </a:p>
          <a:p>
            <a:r>
              <a:rPr lang="cs-CZ" sz="2400" dirty="0" smtClean="0"/>
              <a:t>9. </a:t>
            </a:r>
            <a:r>
              <a:rPr lang="cs-CZ" sz="2400" dirty="0" smtClean="0"/>
              <a:t>Dlouhodobý </a:t>
            </a:r>
            <a:r>
              <a:rPr lang="cs-CZ" sz="2400" dirty="0" smtClean="0"/>
              <a:t>majetek (nově žadatel nevyplňuje)</a:t>
            </a:r>
            <a:endParaRPr lang="cs-CZ" sz="2400" dirty="0" smtClean="0"/>
          </a:p>
          <a:p>
            <a:r>
              <a:rPr lang="cs-CZ" sz="2400" dirty="0" smtClean="0"/>
              <a:t>10</a:t>
            </a:r>
            <a:r>
              <a:rPr lang="cs-CZ" sz="2400" dirty="0" smtClean="0"/>
              <a:t>. </a:t>
            </a:r>
            <a:r>
              <a:rPr lang="cs-CZ" sz="2400" dirty="0" smtClean="0"/>
              <a:t>Výstupy projektu</a:t>
            </a:r>
          </a:p>
          <a:p>
            <a:r>
              <a:rPr lang="cs-CZ" sz="2400" dirty="0" smtClean="0"/>
              <a:t>11. </a:t>
            </a:r>
            <a:r>
              <a:rPr lang="cs-CZ" sz="2400" dirty="0" smtClean="0"/>
              <a:t>Připravenost projektu k realizaci</a:t>
            </a:r>
          </a:p>
          <a:p>
            <a:r>
              <a:rPr lang="cs-CZ" sz="2400" dirty="0" smtClean="0"/>
              <a:t>(popis majetkoprávních vztahů, připravenost dokumentace, stavební řízení, finanční zajištění)</a:t>
            </a:r>
            <a:r>
              <a:rPr lang="cs-CZ" sz="2400" dirty="0"/>
              <a:t/>
            </a:r>
            <a:br>
              <a:rPr lang="cs-CZ" sz="2400" dirty="0"/>
            </a:br>
            <a:r>
              <a:rPr lang="cs-CZ" sz="2400" dirty="0" smtClean="0"/>
              <a:t>	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243705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Osnova studie proveditelnosti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400" dirty="0" smtClean="0"/>
              <a:t>12. </a:t>
            </a:r>
            <a:r>
              <a:rPr lang="cs-CZ" sz="2400" dirty="0" smtClean="0"/>
              <a:t>Způsob stanovení cen do rozpočtu projektu</a:t>
            </a:r>
          </a:p>
          <a:p>
            <a:r>
              <a:rPr lang="cs-CZ" sz="2400" dirty="0" smtClean="0"/>
              <a:t>13. </a:t>
            </a:r>
            <a:r>
              <a:rPr lang="cs-CZ" sz="2400" dirty="0" smtClean="0"/>
              <a:t>Finanční analýza</a:t>
            </a:r>
          </a:p>
          <a:p>
            <a:r>
              <a:rPr lang="cs-CZ" sz="2400" dirty="0" smtClean="0"/>
              <a:t>(položkový rozpočet způsobilých výdajů)</a:t>
            </a:r>
          </a:p>
          <a:p>
            <a:r>
              <a:rPr lang="cs-CZ" sz="2400" dirty="0" smtClean="0"/>
              <a:t>14. </a:t>
            </a:r>
            <a:r>
              <a:rPr lang="cs-CZ" sz="2400" dirty="0" smtClean="0"/>
              <a:t>Analýza a řízení rizik</a:t>
            </a:r>
          </a:p>
          <a:p>
            <a:r>
              <a:rPr lang="cs-CZ" sz="2400" dirty="0" smtClean="0"/>
              <a:t>15. </a:t>
            </a:r>
            <a:r>
              <a:rPr lang="cs-CZ" sz="2400" dirty="0" smtClean="0"/>
              <a:t>Vliv projektu na horizontální principy</a:t>
            </a:r>
          </a:p>
          <a:p>
            <a:r>
              <a:rPr lang="cs-CZ" sz="2400" dirty="0" smtClean="0"/>
              <a:t>16. </a:t>
            </a:r>
            <a:r>
              <a:rPr lang="cs-CZ" sz="2400" dirty="0" smtClean="0"/>
              <a:t>Závěrečné hodnocení efektivity a udržitelnosti projektu</a:t>
            </a:r>
            <a:r>
              <a:rPr lang="cs-CZ" sz="2400" dirty="0"/>
              <a:t/>
            </a:r>
            <a:br>
              <a:rPr lang="cs-CZ" sz="2400" dirty="0"/>
            </a:br>
            <a:r>
              <a:rPr lang="cs-CZ" sz="2400" dirty="0" smtClean="0"/>
              <a:t>	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79665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1257300" y="2285436"/>
            <a:ext cx="6649572" cy="541067"/>
          </a:xfrm>
        </p:spPr>
        <p:txBody>
          <a:bodyPr/>
          <a:lstStyle/>
          <a:p>
            <a:r>
              <a:rPr lang="cs-CZ" dirty="0" smtClean="0"/>
              <a:t>Kontakty</a:t>
            </a:r>
            <a:endParaRPr lang="cs-CZ" dirty="0"/>
          </a:p>
        </p:txBody>
      </p:sp>
      <p:sp>
        <p:nvSpPr>
          <p:cNvPr id="6" name="Podnadpis 5"/>
          <p:cNvSpPr>
            <a:spLocks noGrp="1"/>
          </p:cNvSpPr>
          <p:nvPr>
            <p:ph type="subTitle" idx="1"/>
          </p:nvPr>
        </p:nvSpPr>
        <p:spPr>
          <a:xfrm>
            <a:off x="947346" y="3079630"/>
            <a:ext cx="7269479" cy="25275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400" dirty="0" smtClean="0"/>
              <a:t>Pavel Žiška</a:t>
            </a:r>
          </a:p>
          <a:p>
            <a:pPr>
              <a:buNone/>
            </a:pPr>
            <a:r>
              <a:rPr lang="cs-CZ" sz="2400" dirty="0" smtClean="0"/>
              <a:t>+420 558 431 084, +420 776 735 053</a:t>
            </a:r>
          </a:p>
          <a:p>
            <a:pPr>
              <a:buNone/>
            </a:pPr>
            <a:r>
              <a:rPr lang="cs-CZ" sz="2400" dirty="0" smtClean="0"/>
              <a:t>ziska@pobeskydi.cz </a:t>
            </a:r>
            <a:r>
              <a:rPr lang="cs-CZ" sz="2800" dirty="0" smtClean="0"/>
              <a:t/>
            </a:r>
            <a:br>
              <a:rPr lang="cs-CZ" sz="2800" dirty="0" smtClean="0"/>
            </a:b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251070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Výzva č. 4 Udržitelná a bezpečná doprava II.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200" b="1" dirty="0" smtClean="0"/>
              <a:t>Integrovaný regionální program (IROP)</a:t>
            </a:r>
          </a:p>
          <a:p>
            <a:r>
              <a:rPr lang="cs-CZ" sz="2200" b="1" dirty="0" smtClean="0"/>
              <a:t>Termín vyhlášení výzvy 15. 12. 2017</a:t>
            </a:r>
          </a:p>
          <a:p>
            <a:r>
              <a:rPr lang="cs-CZ" sz="2200" b="1" dirty="0" smtClean="0"/>
              <a:t>Termín příjmu žádostí od 15. 12. do 31. 3. 2018 14.00 hod.</a:t>
            </a:r>
          </a:p>
          <a:p>
            <a:r>
              <a:rPr lang="cs-CZ" sz="2200" b="1" dirty="0" smtClean="0"/>
              <a:t>Druh výzvy: kolová</a:t>
            </a:r>
          </a:p>
          <a:p>
            <a:r>
              <a:rPr lang="cs-CZ" sz="2200" b="1" dirty="0" smtClean="0"/>
              <a:t>Alokace: 12 000 </a:t>
            </a:r>
            <a:r>
              <a:rPr lang="cs-CZ" sz="2200" b="1" dirty="0" err="1" smtClean="0"/>
              <a:t>000</a:t>
            </a:r>
            <a:r>
              <a:rPr lang="cs-CZ" sz="2200" b="1" dirty="0" smtClean="0"/>
              <a:t> Kč</a:t>
            </a:r>
          </a:p>
          <a:p>
            <a:r>
              <a:rPr lang="cs-CZ" sz="2200" b="1" dirty="0" smtClean="0"/>
              <a:t>Max. celkové způsobilé výdaje: 5 000 </a:t>
            </a:r>
            <a:r>
              <a:rPr lang="cs-CZ" sz="2200" b="1" dirty="0" err="1" smtClean="0"/>
              <a:t>000</a:t>
            </a:r>
            <a:r>
              <a:rPr lang="cs-CZ" sz="2200" b="1" dirty="0" smtClean="0"/>
              <a:t> Kč/projekt</a:t>
            </a:r>
            <a:r>
              <a:rPr lang="cs-CZ" sz="1800" b="1" dirty="0" smtClean="0"/>
              <a:t/>
            </a:r>
            <a:br>
              <a:rPr lang="cs-CZ" sz="1800" b="1" dirty="0" smtClean="0"/>
            </a:br>
            <a:r>
              <a:rPr lang="cs-CZ" sz="1800" b="1" dirty="0" smtClean="0"/>
              <a:t/>
            </a:r>
            <a:br>
              <a:rPr lang="cs-CZ" sz="1800" b="1" dirty="0" smtClean="0"/>
            </a:br>
            <a:endParaRPr lang="cs-CZ" sz="1800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Výzva č. 4 Udržitelná a bezpečná doprava II.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1800" b="1" dirty="0" smtClean="0"/>
              <a:t/>
            </a:r>
            <a:br>
              <a:rPr lang="cs-CZ" sz="1800" b="1" dirty="0" smtClean="0"/>
            </a:br>
            <a:r>
              <a:rPr lang="cs-CZ" sz="1800" b="1" dirty="0" smtClean="0"/>
              <a:t/>
            </a:r>
            <a:br>
              <a:rPr lang="cs-CZ" sz="1800" b="1" dirty="0" smtClean="0"/>
            </a:br>
            <a:endParaRPr lang="cs-CZ" sz="1800" b="1" dirty="0"/>
          </a:p>
          <a:p>
            <a:endParaRPr lang="cs-CZ" dirty="0"/>
          </a:p>
        </p:txBody>
      </p:sp>
      <p:sp>
        <p:nvSpPr>
          <p:cNvPr id="6" name="Podnadpis 4"/>
          <p:cNvSpPr txBox="1">
            <a:spLocks/>
          </p:cNvSpPr>
          <p:nvPr/>
        </p:nvSpPr>
        <p:spPr>
          <a:xfrm>
            <a:off x="781048" y="3117046"/>
            <a:ext cx="7886701" cy="330969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b="0" kern="1200" baseline="0">
                <a:solidFill>
                  <a:srgbClr val="003B7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kern="1200">
                <a:solidFill>
                  <a:srgbClr val="003B7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1" kern="1200">
                <a:solidFill>
                  <a:srgbClr val="003B7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b="1" kern="1200">
                <a:solidFill>
                  <a:srgbClr val="003B7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b="1" kern="1200">
                <a:solidFill>
                  <a:srgbClr val="003B7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200" b="1" dirty="0" smtClean="0"/>
              <a:t>Dvě aktivity výzvy: </a:t>
            </a:r>
            <a:r>
              <a:rPr lang="cs-CZ" sz="2200" b="1" u="sng" dirty="0" smtClean="0"/>
              <a:t>Bezpečnost dopravy</a:t>
            </a:r>
            <a:r>
              <a:rPr lang="cs-CZ" sz="2200" b="1" dirty="0" smtClean="0"/>
              <a:t> a </a:t>
            </a:r>
            <a:r>
              <a:rPr lang="cs-CZ" sz="2200" b="1" u="sng" dirty="0" smtClean="0"/>
              <a:t>Cyklodoprava</a:t>
            </a:r>
          </a:p>
          <a:p>
            <a:r>
              <a:rPr lang="cs-CZ" sz="2200" b="1" dirty="0" smtClean="0"/>
              <a:t>Shodný maximální počet bodů v aktivitách</a:t>
            </a:r>
          </a:p>
          <a:p>
            <a:r>
              <a:rPr lang="cs-CZ" sz="2200" b="1" dirty="0" smtClean="0"/>
              <a:t>Projekt nutno realizovat nejpozději do 31. 12. 2021 </a:t>
            </a:r>
            <a:r>
              <a:rPr lang="cs-CZ" sz="2200" dirty="0" smtClean="0"/>
              <a:t>(jestli se žadatel nezaváže realizovat projekt rychleji a získat tak body ve věcném hodnocení)</a:t>
            </a:r>
          </a:p>
          <a:p>
            <a:r>
              <a:rPr lang="cs-CZ" sz="2200" b="1" dirty="0" smtClean="0"/>
              <a:t>V rámci výzvy je možné podat více žádostí jedním žadatelem</a:t>
            </a:r>
          </a:p>
          <a:p>
            <a:r>
              <a:rPr lang="cs-CZ" sz="1800" b="1" dirty="0" smtClean="0"/>
              <a:t/>
            </a:r>
            <a:br>
              <a:rPr lang="cs-CZ" sz="1800" b="1" dirty="0" smtClean="0"/>
            </a:br>
            <a:r>
              <a:rPr lang="cs-CZ" sz="1800" b="1" dirty="0" smtClean="0"/>
              <a:t/>
            </a:r>
            <a:br>
              <a:rPr lang="cs-CZ" sz="1800" b="1" dirty="0" smtClean="0"/>
            </a:br>
            <a:endParaRPr lang="cs-CZ" sz="1800" b="1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Území realizace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Území 43 obcí Pobeskydí, ve kterém je uplatňována SCLLD MAS Pobeskydí: Albrechtice, </a:t>
            </a:r>
            <a:r>
              <a:rPr lang="cs-CZ" dirty="0" err="1" smtClean="0"/>
              <a:t>Brušperk</a:t>
            </a:r>
            <a:r>
              <a:rPr lang="cs-CZ" dirty="0" smtClean="0"/>
              <a:t>, </a:t>
            </a:r>
            <a:r>
              <a:rPr lang="cs-CZ" dirty="0" err="1" smtClean="0"/>
              <a:t>Bruzovice</a:t>
            </a:r>
            <a:r>
              <a:rPr lang="cs-CZ" dirty="0" smtClean="0"/>
              <a:t>, Dobrá, </a:t>
            </a:r>
            <a:r>
              <a:rPr lang="cs-CZ" dirty="0" err="1" smtClean="0"/>
              <a:t>Dobratice</a:t>
            </a:r>
            <a:r>
              <a:rPr lang="cs-CZ" dirty="0" smtClean="0"/>
              <a:t>, Dolní </a:t>
            </a:r>
            <a:r>
              <a:rPr lang="cs-CZ" dirty="0" err="1" smtClean="0"/>
              <a:t>Domaslavice</a:t>
            </a:r>
            <a:r>
              <a:rPr lang="cs-CZ" dirty="0" smtClean="0"/>
              <a:t>, Dolní </a:t>
            </a:r>
            <a:r>
              <a:rPr lang="cs-CZ" dirty="0" err="1" smtClean="0"/>
              <a:t>Tošanovice</a:t>
            </a:r>
            <a:r>
              <a:rPr lang="cs-CZ" dirty="0" smtClean="0"/>
              <a:t>, </a:t>
            </a:r>
            <a:r>
              <a:rPr lang="cs-CZ" dirty="0" err="1" smtClean="0"/>
              <a:t>Fryčovice</a:t>
            </a:r>
            <a:r>
              <a:rPr lang="cs-CZ" dirty="0" smtClean="0"/>
              <a:t>, Hnojník, Horní Bludovice, Horní </a:t>
            </a:r>
            <a:r>
              <a:rPr lang="cs-CZ" dirty="0" err="1" smtClean="0"/>
              <a:t>Domaslavice</a:t>
            </a:r>
            <a:r>
              <a:rPr lang="cs-CZ" dirty="0" smtClean="0"/>
              <a:t>, Horní Suchá, Horní </a:t>
            </a:r>
            <a:r>
              <a:rPr lang="cs-CZ" dirty="0" err="1" smtClean="0"/>
              <a:t>Tošanovice</a:t>
            </a:r>
            <a:r>
              <a:rPr lang="cs-CZ" dirty="0" smtClean="0"/>
              <a:t>, Hukvaldy, Chotěbuz, Komorní Lhotka, Kozlovice, Krásná, </a:t>
            </a:r>
            <a:r>
              <a:rPr lang="cs-CZ" dirty="0" err="1" smtClean="0"/>
              <a:t>Krmelín</a:t>
            </a:r>
            <a:r>
              <a:rPr lang="cs-CZ" dirty="0" smtClean="0"/>
              <a:t>, Lhotka, Lučina, Morávka, Nižní Lhoty, </a:t>
            </a:r>
            <a:r>
              <a:rPr lang="cs-CZ" dirty="0" err="1" smtClean="0"/>
              <a:t>Nošovice</a:t>
            </a:r>
            <a:r>
              <a:rPr lang="cs-CZ" dirty="0" smtClean="0"/>
              <a:t>, </a:t>
            </a:r>
            <a:r>
              <a:rPr lang="cs-CZ" dirty="0" err="1" smtClean="0"/>
              <a:t>Palkovice</a:t>
            </a:r>
            <a:r>
              <a:rPr lang="cs-CZ" dirty="0" smtClean="0"/>
              <a:t>, Pazderna, Pražmo, </a:t>
            </a:r>
            <a:r>
              <a:rPr lang="cs-CZ" dirty="0" err="1" smtClean="0"/>
              <a:t>Raškovice</a:t>
            </a:r>
            <a:r>
              <a:rPr lang="cs-CZ" dirty="0" smtClean="0"/>
              <a:t>, Ropice, Řeka, </a:t>
            </a:r>
            <a:r>
              <a:rPr lang="cs-CZ" dirty="0" err="1" smtClean="0"/>
              <a:t>Smilovice</a:t>
            </a:r>
            <a:r>
              <a:rPr lang="cs-CZ" dirty="0" smtClean="0"/>
              <a:t>, </a:t>
            </a:r>
            <a:r>
              <a:rPr lang="cs-CZ" dirty="0" err="1" smtClean="0"/>
              <a:t>Soběšovice</a:t>
            </a:r>
            <a:r>
              <a:rPr lang="cs-CZ" dirty="0" smtClean="0"/>
              <a:t>, Stará Ves na </a:t>
            </a:r>
            <a:r>
              <a:rPr lang="cs-CZ" dirty="0" err="1" smtClean="0"/>
              <a:t>Ondřejnicí</a:t>
            </a:r>
            <a:r>
              <a:rPr lang="cs-CZ" dirty="0" smtClean="0"/>
              <a:t>, Staré město, </a:t>
            </a:r>
            <a:r>
              <a:rPr lang="cs-CZ" dirty="0" err="1" smtClean="0"/>
              <a:t>Staříč</a:t>
            </a:r>
            <a:r>
              <a:rPr lang="cs-CZ" dirty="0" smtClean="0"/>
              <a:t>, </a:t>
            </a:r>
            <a:r>
              <a:rPr lang="cs-CZ" dirty="0" err="1" smtClean="0"/>
              <a:t>Stonava</a:t>
            </a:r>
            <a:r>
              <a:rPr lang="cs-CZ" dirty="0" smtClean="0"/>
              <a:t>, </a:t>
            </a:r>
            <a:r>
              <a:rPr lang="cs-CZ" dirty="0" err="1" smtClean="0"/>
              <a:t>Střítěž</a:t>
            </a:r>
            <a:r>
              <a:rPr lang="cs-CZ" dirty="0" smtClean="0"/>
              <a:t>, Těrlicko, Třanovice, </a:t>
            </a:r>
            <a:r>
              <a:rPr lang="cs-CZ" dirty="0" err="1" smtClean="0"/>
              <a:t>Vělopolí</a:t>
            </a:r>
            <a:r>
              <a:rPr lang="cs-CZ" dirty="0" smtClean="0"/>
              <a:t>, </a:t>
            </a:r>
            <a:r>
              <a:rPr lang="cs-CZ" dirty="0" err="1" smtClean="0"/>
              <a:t>Vojkovice</a:t>
            </a:r>
            <a:r>
              <a:rPr lang="cs-CZ" dirty="0" smtClean="0"/>
              <a:t>, Vyšní Lhoty a Žermanice. </a:t>
            </a:r>
          </a:p>
          <a:p>
            <a:r>
              <a:rPr lang="cs-CZ" dirty="0" smtClean="0"/>
              <a:t>Mapa území Pobeskydí je obsažena v příloze výzvy č. 1 nebo dostupná z www.</a:t>
            </a:r>
            <a:r>
              <a:rPr lang="cs-CZ" dirty="0" err="1" smtClean="0"/>
              <a:t>pobeskydi.cz</a:t>
            </a:r>
            <a:endParaRPr lang="cs-CZ" dirty="0" smtClean="0"/>
          </a:p>
          <a:p>
            <a:r>
              <a:rPr lang="cs-CZ" dirty="0" smtClean="0"/>
              <a:t>Přesah realizace projektu mimo území MAS Pobeskydí nebude umožněn. Výdaje spojené s realizací projektu za hranicí území MAS jsou vždy nezpůsobilé.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Oprávnění žadatelé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400" b="1" dirty="0" smtClean="0"/>
              <a:t>Aktivita Bezpečnost dopravy</a:t>
            </a:r>
          </a:p>
          <a:p>
            <a:r>
              <a:rPr lang="cs-CZ" sz="2400" dirty="0" smtClean="0"/>
              <a:t>Kraje, obce, dobrovolné svazky obcí, organizace zřizované nebo zakládané kraji, organizace zřizované nebo zakládané obcemi, organizace zřizované nebo zakládané dobrovolnými svazky obcí, provozovatelé dráhy nebo drážní dopravy podle zákona č. 266/1994 Sb. (Správa železniční dopravní cesty, s. o. a obchodní společnosti)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Oprávnění žadatelé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400" b="1" dirty="0" smtClean="0"/>
              <a:t>Aktivita Cyklodoprava</a:t>
            </a:r>
          </a:p>
          <a:p>
            <a:endParaRPr lang="cs-CZ" sz="2400" dirty="0" smtClean="0"/>
          </a:p>
          <a:p>
            <a:r>
              <a:rPr lang="cs-CZ" sz="2400" dirty="0" smtClean="0"/>
              <a:t>Kraje, obce, dobrovolné svazky obcí, organizace zřizované nebo zakládané kraji, organizace zřizované nebo zakládané obcemi, organizace zřizované nebo zakládané dobrovolnými svazky obcí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Motiv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4363</TotalTime>
  <Words>1955</Words>
  <Application>Microsoft Office PowerPoint</Application>
  <PresentationFormat>Předvádění na obrazovce (4:3)</PresentationFormat>
  <Paragraphs>269</Paragraphs>
  <Slides>45</Slides>
  <Notes>5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45</vt:i4>
      </vt:variant>
    </vt:vector>
  </HeadingPairs>
  <TitlesOfParts>
    <vt:vector size="47" baseType="lpstr">
      <vt:lpstr>Motiv Office</vt:lpstr>
      <vt:lpstr>1_Motiv Office</vt:lpstr>
      <vt:lpstr>Seminář pro žadatele  Bezpečnost dopravy a cyklodoprava</vt:lpstr>
      <vt:lpstr>Snímek 2</vt:lpstr>
      <vt:lpstr>Představení místní akční skupiny</vt:lpstr>
      <vt:lpstr>Podpora hospodářství (PRV)</vt:lpstr>
      <vt:lpstr>Výzva č. 4 Udržitelná a bezpečná doprava II.</vt:lpstr>
      <vt:lpstr>Výzva č. 4 Udržitelná a bezpečná doprava II.</vt:lpstr>
      <vt:lpstr>Území realizace</vt:lpstr>
      <vt:lpstr>Oprávnění žadatelé</vt:lpstr>
      <vt:lpstr>Oprávnění žadatelé</vt:lpstr>
      <vt:lpstr>Cílová skupina</vt:lpstr>
      <vt:lpstr>Hlavní x vedlejší aktivity</vt:lpstr>
      <vt:lpstr>Hlavní podporované aktivity  Bezpečnost dopravy</vt:lpstr>
      <vt:lpstr>Hlavní podporované aktivity –  Bezpečnost dopravy</vt:lpstr>
      <vt:lpstr>Vedlejší podporované aktivity –  Bezpečnost dopravy</vt:lpstr>
      <vt:lpstr>Způsobilé výdaje pro aktivitu Bezpečnost dopravy</vt:lpstr>
      <vt:lpstr>Hlavní aktivita způsobilé výdaje – Bezpečnost dopravy – Stavby (1)</vt:lpstr>
      <vt:lpstr>Hlavní aktivita způsobilé výdaje – Bezpečnost dopravy – Stavby (2)</vt:lpstr>
      <vt:lpstr>Hlavní aktivita způsobilé výdaje – Bezpečnost dopravy – Stavby (3)</vt:lpstr>
      <vt:lpstr>Hlavní aktivita způsobilé výdaje – Bezpečnost dopravy – Stavby (4)</vt:lpstr>
      <vt:lpstr>Hlavní aktivita způsobilé výdaje – Bezpečnost dopravy – Stavby (5)</vt:lpstr>
      <vt:lpstr>Hlavní aktivita způsobilé výdaje – Bezpečnost dopravy – Stavby (5)</vt:lpstr>
      <vt:lpstr>Způsobilé výdaje na vedlejší aktivity</vt:lpstr>
      <vt:lpstr>Způsobilé výdaje na vedlejší aktivity</vt:lpstr>
      <vt:lpstr>Způsobilé výdaje na vedlejší aktivity</vt:lpstr>
      <vt:lpstr>Způsobilé výdaje na vedlejší aktivity</vt:lpstr>
      <vt:lpstr>Způsobilé výdaje na vedlejší aktivity</vt:lpstr>
      <vt:lpstr>Způsobilé výdaje na vedlejší aktivity</vt:lpstr>
      <vt:lpstr>Podporované aktivity – Cyklodoprava</vt:lpstr>
      <vt:lpstr>Podporované aktivity – Cyklodoprava</vt:lpstr>
      <vt:lpstr>Podporované aktivity – Cyklodoprava</vt:lpstr>
      <vt:lpstr>Povinné přílohy </vt:lpstr>
      <vt:lpstr>Povinné přílohy </vt:lpstr>
      <vt:lpstr>Povinné přílohy </vt:lpstr>
      <vt:lpstr>Povinné přílohy </vt:lpstr>
      <vt:lpstr>Povinné přílohy </vt:lpstr>
      <vt:lpstr>Povinné přílohy </vt:lpstr>
      <vt:lpstr>Indikátory</vt:lpstr>
      <vt:lpstr>Forma a způsob podání žádosti o podporu</vt:lpstr>
      <vt:lpstr>Založení žádosti o podporu</vt:lpstr>
      <vt:lpstr>Studie proveditelnosti</vt:lpstr>
      <vt:lpstr>Osnova studie proveditelnosti</vt:lpstr>
      <vt:lpstr>Osnova studie proveditelnosti</vt:lpstr>
      <vt:lpstr>Osnova studie proveditelnosti</vt:lpstr>
      <vt:lpstr>Osnova studie proveditelnosti</vt:lpstr>
      <vt:lpstr>Kontakty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 napište název prezentace a umístěte na střed</dc:title>
  <dc:creator>Irena Ardely</dc:creator>
  <cp:lastModifiedBy>Notebook3</cp:lastModifiedBy>
  <cp:revision>245</cp:revision>
  <dcterms:created xsi:type="dcterms:W3CDTF">2017-03-13T17:47:30Z</dcterms:created>
  <dcterms:modified xsi:type="dcterms:W3CDTF">2017-12-18T11:25:52Z</dcterms:modified>
</cp:coreProperties>
</file>