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1" r:id="rId1"/>
  </p:sldMasterIdLst>
  <p:notesMasterIdLst>
    <p:notesMasterId r:id="rId52"/>
  </p:notesMasterIdLst>
  <p:handoutMasterIdLst>
    <p:handoutMasterId r:id="rId53"/>
  </p:handoutMasterIdLst>
  <p:sldIdLst>
    <p:sldId id="462" r:id="rId2"/>
    <p:sldId id="533" r:id="rId3"/>
    <p:sldId id="532" r:id="rId4"/>
    <p:sldId id="366" r:id="rId5"/>
    <p:sldId id="564" r:id="rId6"/>
    <p:sldId id="534" r:id="rId7"/>
    <p:sldId id="538" r:id="rId8"/>
    <p:sldId id="536" r:id="rId9"/>
    <p:sldId id="445" r:id="rId10"/>
    <p:sldId id="537" r:id="rId11"/>
    <p:sldId id="565" r:id="rId12"/>
    <p:sldId id="566" r:id="rId13"/>
    <p:sldId id="539" r:id="rId14"/>
    <p:sldId id="540" r:id="rId15"/>
    <p:sldId id="567" r:id="rId16"/>
    <p:sldId id="568" r:id="rId17"/>
    <p:sldId id="569" r:id="rId18"/>
    <p:sldId id="444" r:id="rId19"/>
    <p:sldId id="557" r:id="rId20"/>
    <p:sldId id="563" r:id="rId21"/>
    <p:sldId id="588" r:id="rId22"/>
    <p:sldId id="571" r:id="rId23"/>
    <p:sldId id="572" r:id="rId24"/>
    <p:sldId id="573" r:id="rId25"/>
    <p:sldId id="574" r:id="rId26"/>
    <p:sldId id="575" r:id="rId27"/>
    <p:sldId id="582" r:id="rId28"/>
    <p:sldId id="583" r:id="rId29"/>
    <p:sldId id="584" r:id="rId30"/>
    <p:sldId id="589" r:id="rId31"/>
    <p:sldId id="590" r:id="rId32"/>
    <p:sldId id="585" r:id="rId33"/>
    <p:sldId id="586" r:id="rId34"/>
    <p:sldId id="547" r:id="rId35"/>
    <p:sldId id="548" r:id="rId36"/>
    <p:sldId id="549" r:id="rId37"/>
    <p:sldId id="576" r:id="rId38"/>
    <p:sldId id="577" r:id="rId39"/>
    <p:sldId id="587" r:id="rId40"/>
    <p:sldId id="550" r:id="rId41"/>
    <p:sldId id="551" r:id="rId42"/>
    <p:sldId id="578" r:id="rId43"/>
    <p:sldId id="579" r:id="rId44"/>
    <p:sldId id="580" r:id="rId45"/>
    <p:sldId id="581" r:id="rId46"/>
    <p:sldId id="552" r:id="rId47"/>
    <p:sldId id="554" r:id="rId48"/>
    <p:sldId id="553" r:id="rId49"/>
    <p:sldId id="570" r:id="rId50"/>
    <p:sldId id="555" r:id="rId51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913">
          <p15:clr>
            <a:srgbClr val="A4A3A4"/>
          </p15:clr>
        </p15:guide>
        <p15:guide id="2" orient="horz" pos="3884">
          <p15:clr>
            <a:srgbClr val="A4A3A4"/>
          </p15:clr>
        </p15:guide>
        <p15:guide id="3" pos="5420">
          <p15:clr>
            <a:srgbClr val="A4A3A4"/>
          </p15:clr>
        </p15:guide>
        <p15:guide id="4" pos="3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7CE84F3-28C3-443E-9E96-99CF82512B78}" styleName="Tmavý styl 1 – zvýraznění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Střední styl 1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882" autoAdjust="0"/>
    <p:restoredTop sz="93285" autoAdjust="0"/>
  </p:normalViewPr>
  <p:slideViewPr>
    <p:cSldViewPr showGuides="1">
      <p:cViewPr>
        <p:scale>
          <a:sx n="80" d="100"/>
          <a:sy n="80" d="100"/>
        </p:scale>
        <p:origin x="-1356" y="-72"/>
      </p:cViewPr>
      <p:guideLst>
        <p:guide orient="horz" pos="913"/>
        <p:guide orient="horz" pos="3884"/>
        <p:guide pos="5420"/>
        <p:guide pos="3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F838C8-DDE3-416C-8D96-B17DB27981F3}" type="datetimeFigureOut">
              <a:rPr lang="cs-CZ" smtClean="0"/>
              <a:pPr/>
              <a:t>29.9.2017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BB40A2-CA55-434D-AC0F-0AE141699B4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9247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916EA-B297-4F0B-851D-BD5704B201B7}" type="datetimeFigureOut">
              <a:rPr lang="cs-CZ" smtClean="0"/>
              <a:pPr/>
              <a:t>29.9.2017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B31FA-E905-4016-9D4B-970DF0C7EE08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183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06757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24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174655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25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17465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0675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06757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Dále u aktivity 1. např. osoby se zdravotním</a:t>
            </a:r>
            <a:r>
              <a:rPr lang="cs-CZ" baseline="0" dirty="0"/>
              <a:t> postižením, osoby s kombinovanými diagnózami, osoby ohrožené domácím násilím </a:t>
            </a:r>
            <a:r>
              <a:rPr lang="cs-CZ" baseline="0" dirty="0" err="1"/>
              <a:t>atd</a:t>
            </a:r>
            <a:r>
              <a:rPr lang="cs-CZ" baseline="0" dirty="0"/>
              <a:t>…</a:t>
            </a:r>
          </a:p>
          <a:p>
            <a:endParaRPr lang="cs-CZ" baseline="0" dirty="0"/>
          </a:p>
          <a:p>
            <a:r>
              <a:rPr lang="cs-CZ" baseline="0" dirty="0"/>
              <a:t>U aktivit 2. obdobné jako u aktivit 1. – viz více příloha č. 2 výzvy 047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174655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174655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174655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21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174655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22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174655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23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17465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Obdélník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1512000" y="2610000"/>
            <a:ext cx="7272000" cy="1224000"/>
          </a:xfrm>
        </p:spPr>
        <p:txBody>
          <a:bodyPr anchor="t" anchorCtr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sz="quarter" idx="13" hasCustomPrompt="1"/>
          </p:nvPr>
        </p:nvSpPr>
        <p:spPr>
          <a:xfrm>
            <a:off x="1511299" y="4089600"/>
            <a:ext cx="7272000" cy="540000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/>
              <a:t>Kliknutím vložíte jméno</a:t>
            </a:r>
          </a:p>
        </p:txBody>
      </p:sp>
      <p:sp>
        <p:nvSpPr>
          <p:cNvPr id="15" name="Zástupný symbol pro text 14"/>
          <p:cNvSpPr>
            <a:spLocks noGrp="1"/>
          </p:cNvSpPr>
          <p:nvPr>
            <p:ph type="body" sz="quarter" idx="14" hasCustomPrompt="1"/>
          </p:nvPr>
        </p:nvSpPr>
        <p:spPr>
          <a:xfrm>
            <a:off x="1512000" y="4885200"/>
            <a:ext cx="7272000" cy="540000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/>
              <a:t>Kliknutím vložíte datum a místo</a:t>
            </a:r>
          </a:p>
        </p:txBody>
      </p:sp>
      <p:sp>
        <p:nvSpPr>
          <p:cNvPr id="5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dirty="0"/>
              <a:t>Kliknutím na ikonu přidáte obrázek.</a:t>
            </a:r>
          </a:p>
        </p:txBody>
      </p:sp>
      <p:sp>
        <p:nvSpPr>
          <p:cNvPr id="14" name="Zástupný symbol pro obrázek 4"/>
          <p:cNvSpPr>
            <a:spLocks noGrp="1" noChangeAspect="1"/>
          </p:cNvSpPr>
          <p:nvPr>
            <p:ph type="pic" sz="quarter" idx="16"/>
          </p:nvPr>
        </p:nvSpPr>
        <p:spPr>
          <a:xfrm>
            <a:off x="846000" y="4089600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dirty="0"/>
              <a:t>Kliknutím na ikonu přidáte obrázek.</a:t>
            </a:r>
          </a:p>
        </p:txBody>
      </p:sp>
      <p:sp>
        <p:nvSpPr>
          <p:cNvPr id="16" name="Zástupný symbol pro obrázek 4"/>
          <p:cNvSpPr>
            <a:spLocks noGrp="1" noChangeAspect="1"/>
          </p:cNvSpPr>
          <p:nvPr>
            <p:ph type="pic" sz="quarter" idx="17"/>
          </p:nvPr>
        </p:nvSpPr>
        <p:spPr>
          <a:xfrm>
            <a:off x="846000" y="4885200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dirty="0"/>
              <a:t>Kliknutím na ikonu přidáte obrázek.</a:t>
            </a:r>
          </a:p>
        </p:txBody>
      </p:sp>
      <p:sp>
        <p:nvSpPr>
          <p:cNvPr id="20" name="Obdélník 19"/>
          <p:cNvSpPr/>
          <p:nvPr userDrawn="1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  <p:cxnSp>
        <p:nvCxnSpPr>
          <p:cNvPr id="18" name="Přímá spojnice 17"/>
          <p:cNvCxnSpPr/>
          <p:nvPr userDrawn="1"/>
        </p:nvCxnSpPr>
        <p:spPr>
          <a:xfrm>
            <a:off x="395536" y="1137600"/>
            <a:ext cx="83529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8818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ulka nebo graf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2412000"/>
            <a:ext cx="8064000" cy="3744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3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8" name="Zástupný symbol pro text 5"/>
          <p:cNvSpPr>
            <a:spLocks noGrp="1"/>
          </p:cNvSpPr>
          <p:nvPr>
            <p:ph type="body" sz="quarter" idx="14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479379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3926C-A75F-451F-BF1A-A50252FF36C3}" type="datetimeFigureOut">
              <a:rPr lang="cs-CZ"/>
              <a:pPr>
                <a:defRPr/>
              </a:pPr>
              <a:t>29.9.2017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C8E2B-90E5-49AA-BD61-10BC7CA3BE8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Jeden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2855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44000" y="1800000"/>
            <a:ext cx="3960000" cy="4320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3621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va obsahy nad seb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540000" y="4032000"/>
            <a:ext cx="8064000" cy="2088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93027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ulka nebo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540000" y="2412000"/>
            <a:ext cx="8064000" cy="3744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1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2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9879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ředě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0" y="0"/>
            <a:ext cx="9144000" cy="67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1512000" y="2610000"/>
            <a:ext cx="7272000" cy="3240000"/>
          </a:xfrm>
        </p:spPr>
        <p:txBody>
          <a:bodyPr anchor="t" anchorCtr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9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dirty="0"/>
              <a:t>Kliknutím na ikonu přidáte obrázek.</a:t>
            </a:r>
          </a:p>
        </p:txBody>
      </p:sp>
      <p:sp>
        <p:nvSpPr>
          <p:cNvPr id="7" name="Obdélník 6"/>
          <p:cNvSpPr/>
          <p:nvPr userDrawn="1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  <p:cxnSp>
        <p:nvCxnSpPr>
          <p:cNvPr id="12" name="Přímá spojnice 11"/>
          <p:cNvCxnSpPr/>
          <p:nvPr userDrawn="1"/>
        </p:nvCxnSpPr>
        <p:spPr>
          <a:xfrm>
            <a:off x="395536" y="1137600"/>
            <a:ext cx="83529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253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Jeden obsah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53853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va obsahy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obsah 2"/>
          <p:cNvSpPr>
            <a:spLocks noGrp="1"/>
          </p:cNvSpPr>
          <p:nvPr>
            <p:ph idx="13"/>
          </p:nvPr>
        </p:nvSpPr>
        <p:spPr>
          <a:xfrm>
            <a:off x="4644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01346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va obsahy nad sebou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8" name="Zástupný symbol pro obsah 2"/>
          <p:cNvSpPr>
            <a:spLocks noGrp="1"/>
          </p:cNvSpPr>
          <p:nvPr>
            <p:ph idx="13"/>
          </p:nvPr>
        </p:nvSpPr>
        <p:spPr>
          <a:xfrm>
            <a:off x="540000" y="4032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1415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/>
          <p:nvPr/>
        </p:nvSpPr>
        <p:spPr>
          <a:xfrm>
            <a:off x="0" y="1080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2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9144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60000" y="0"/>
            <a:ext cx="8424000" cy="1080000"/>
          </a:xfrm>
          <a:prstGeom prst="rect">
            <a:avLst/>
          </a:prstGeom>
        </p:spPr>
        <p:txBody>
          <a:bodyPr vert="horz" lIns="36000" tIns="0" rIns="36000" bIns="0" rtlCol="0" anchor="ctr" anchorCtr="0">
            <a:no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40000" y="1800000"/>
            <a:ext cx="8064000" cy="43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540000" y="6516000"/>
            <a:ext cx="1116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692000" y="6516000"/>
            <a:ext cx="691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40000" y="6516000"/>
            <a:ext cx="468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50" b="1">
                <a:solidFill>
                  <a:schemeClr val="tx1"/>
                </a:solidFill>
              </a:defRPr>
            </a:lvl1pPr>
          </a:lstStyle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8" name="Obdélník 17"/>
          <p:cNvSpPr/>
          <p:nvPr/>
        </p:nvSpPr>
        <p:spPr>
          <a:xfrm>
            <a:off x="0" y="6732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57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5" r:id="rId2"/>
    <p:sldLayoutId id="2147483676" r:id="rId3"/>
    <p:sldLayoutId id="2147483677" r:id="rId4"/>
    <p:sldLayoutId id="2147483678" r:id="rId5"/>
    <p:sldLayoutId id="2147483673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32000" indent="-432000" algn="l" defTabSz="914400" rtl="0" eaLnBrk="1" latinLnBrk="0" hangingPunct="1">
        <a:lnSpc>
          <a:spcPts val="2880"/>
        </a:lnSpc>
        <a:spcBef>
          <a:spcPts val="600"/>
        </a:spcBef>
        <a:spcAft>
          <a:spcPts val="600"/>
        </a:spcAft>
        <a:buClr>
          <a:schemeClr val="accent2"/>
        </a:buClr>
        <a:buSzPct val="100000"/>
        <a:buFont typeface="Wingdings" panose="05000000000000000000" pitchFamily="2" charset="2"/>
        <a:buChar char=""/>
        <a:defRPr sz="2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666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8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70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lang="cs-CZ" sz="20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422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obeskydi.cz/clanek/avizo-vyzvy-pristup-k-zamestnani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beskydi.cz/" TargetMode="External"/><Relationship Id="rId2" Type="http://schemas.openxmlformats.org/officeDocument/2006/relationships/hyperlink" Target="mailto:novakova@pobeskydi.cz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0" y="2492896"/>
            <a:ext cx="9144000" cy="648072"/>
          </a:xfrm>
        </p:spPr>
        <p:txBody>
          <a:bodyPr/>
          <a:lstStyle/>
          <a:p>
            <a:pPr algn="ctr"/>
            <a:r>
              <a:rPr lang="cs-CZ" dirty="0"/>
              <a:t>Seminář pro žadatele</a:t>
            </a:r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683568" y="3861048"/>
            <a:ext cx="7920432" cy="2664296"/>
          </a:xfrm>
          <a:prstGeom prst="rect">
            <a:avLst/>
          </a:prstGeom>
          <a:ln>
            <a:noFill/>
          </a:ln>
        </p:spPr>
        <p:txBody>
          <a:bodyPr/>
          <a:lstStyle>
            <a:lvl1pPr marL="432000" indent="-432000" algn="l" defTabSz="914400" rtl="0" eaLnBrk="1" latinLnBrk="0" hangingPunct="1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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6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8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70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lang="cs-CZ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2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dirty="0"/>
          </a:p>
        </p:txBody>
      </p:sp>
      <p:pic>
        <p:nvPicPr>
          <p:cNvPr id="1026" name="Picture 2" descr="C:\Users\Notebook1\Desktop\hlavička sociální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7509"/>
            <a:ext cx="9144000" cy="1341291"/>
          </a:xfrm>
          <a:prstGeom prst="rect">
            <a:avLst/>
          </a:prstGeom>
          <a:noFill/>
        </p:spPr>
      </p:pic>
      <p:pic>
        <p:nvPicPr>
          <p:cNvPr id="2" name="Picture 2" descr="D:\Dokumenty - Nováková\CLLD_animace_další\Grafický styl projektu CLLD\logo_EU_4_radky_RG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9197" y="5417789"/>
            <a:ext cx="6203163" cy="1035547"/>
          </a:xfrm>
          <a:prstGeom prst="rect">
            <a:avLst/>
          </a:prstGeom>
          <a:noFill/>
        </p:spPr>
      </p:pic>
      <p:sp>
        <p:nvSpPr>
          <p:cNvPr id="8" name="Nadpis 4"/>
          <p:cNvSpPr txBox="1">
            <a:spLocks/>
          </p:cNvSpPr>
          <p:nvPr/>
        </p:nvSpPr>
        <p:spPr>
          <a:xfrm>
            <a:off x="1578430" y="3227175"/>
            <a:ext cx="6264696" cy="648072"/>
          </a:xfrm>
          <a:prstGeom prst="rect">
            <a:avLst/>
          </a:prstGeom>
        </p:spPr>
        <p:txBody>
          <a:bodyPr vert="horz" lIns="36000" tIns="0" rIns="3600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2400" b="1" kern="0" dirty="0">
                <a:solidFill>
                  <a:schemeClr val="accent1"/>
                </a:solidFill>
                <a:ea typeface="+mj-ea"/>
                <a:cs typeface="+mj-cs"/>
              </a:rPr>
              <a:t>v</a:t>
            </a:r>
            <a:r>
              <a:rPr lang="cs-CZ" sz="2400" b="1" kern="0" noProof="0" dirty="0">
                <a:solidFill>
                  <a:schemeClr val="accent1"/>
                </a:solidFill>
                <a:ea typeface="+mj-ea"/>
                <a:cs typeface="+mj-cs"/>
              </a:rPr>
              <a:t> rámci výzvy MAS Pobeskydí – </a:t>
            </a:r>
            <a:r>
              <a:rPr lang="cs-CZ" sz="2400" b="1" kern="0" noProof="0" dirty="0" smtClean="0">
                <a:solidFill>
                  <a:schemeClr val="accent1"/>
                </a:solidFill>
                <a:ea typeface="+mj-ea"/>
                <a:cs typeface="+mj-cs"/>
              </a:rPr>
              <a:t>Přístup </a:t>
            </a:r>
            <a:r>
              <a:rPr lang="cs-CZ" sz="2400" b="1" kern="0" noProof="0" smtClean="0">
                <a:solidFill>
                  <a:schemeClr val="accent1"/>
                </a:solidFill>
                <a:ea typeface="+mj-ea"/>
                <a:cs typeface="+mj-cs"/>
              </a:rPr>
              <a:t>k zaměstnání (</a:t>
            </a:r>
            <a:r>
              <a:rPr lang="cs-CZ" sz="2400" b="1" kern="0" noProof="0" dirty="0" smtClean="0">
                <a:solidFill>
                  <a:schemeClr val="accent1"/>
                </a:solidFill>
                <a:ea typeface="+mj-ea"/>
                <a:cs typeface="+mj-cs"/>
              </a:rPr>
              <a:t>I</a:t>
            </a:r>
            <a:r>
              <a:rPr lang="cs-CZ" sz="2400" b="1" kern="0" noProof="0" dirty="0">
                <a:solidFill>
                  <a:schemeClr val="accent1"/>
                </a:solidFill>
                <a:ea typeface="+mj-ea"/>
                <a:cs typeface="+mj-cs"/>
              </a:rPr>
              <a:t>.)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2400" b="1" i="0" u="none" strike="noStrike" kern="0" spc="0" normalizeH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2400" b="1" kern="0" dirty="0">
                <a:solidFill>
                  <a:schemeClr val="accent1"/>
                </a:solidFill>
                <a:ea typeface="+mj-ea"/>
                <a:cs typeface="+mj-cs"/>
              </a:rPr>
              <a:t>6</a:t>
            </a:r>
            <a:r>
              <a:rPr lang="cs-CZ" sz="2400" b="1" kern="0" noProof="0" dirty="0" smtClean="0">
                <a:solidFill>
                  <a:schemeClr val="accent1"/>
                </a:solidFill>
                <a:ea typeface="+mj-ea"/>
                <a:cs typeface="+mj-cs"/>
              </a:rPr>
              <a:t>. 10. </a:t>
            </a:r>
            <a:r>
              <a:rPr lang="cs-CZ" sz="2400" b="1" kern="0" noProof="0" dirty="0">
                <a:solidFill>
                  <a:schemeClr val="accent1"/>
                </a:solidFill>
                <a:ea typeface="+mj-ea"/>
                <a:cs typeface="+mj-cs"/>
              </a:rPr>
              <a:t>2017, Třanovice</a:t>
            </a:r>
            <a:endParaRPr kumimoji="0" lang="cs-CZ" sz="2400" b="1" i="0" u="none" strike="noStrike" kern="0" spc="0" normalizeH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52024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44744"/>
            <a:ext cx="8424000" cy="1080000"/>
          </a:xfrm>
        </p:spPr>
        <p:txBody>
          <a:bodyPr/>
          <a:lstStyle/>
          <a:p>
            <a:r>
              <a:rPr lang="cs-CZ" dirty="0"/>
              <a:t>Vymezení Oprávněných Partnerů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Partneři s finančním příspěvkem</a:t>
            </a:r>
          </a:p>
          <a:p>
            <a:pPr lvl="1"/>
            <a:r>
              <a:rPr lang="cs-CZ" dirty="0"/>
              <a:t>Omezení specifikovaná u územně samosprávních celků, příspěvkových organizací a jiné zřizované organizace (viz </a:t>
            </a:r>
            <a:r>
              <a:rPr lang="cs-CZ" dirty="0" smtClean="0"/>
              <a:t>dále)</a:t>
            </a:r>
            <a:endParaRPr lang="cs-CZ" dirty="0"/>
          </a:p>
          <a:p>
            <a:r>
              <a:rPr lang="cs-CZ" dirty="0"/>
              <a:t>Partneři bez finančního příspěvku</a:t>
            </a:r>
          </a:p>
          <a:p>
            <a:pPr lvl="1"/>
            <a:r>
              <a:rPr lang="cs-CZ" dirty="0"/>
              <a:t>Podílí se na realizaci věcných aktivit projektu, není mu poskytován žádný finanční příspěvek za účast při realizaci </a:t>
            </a:r>
            <a:r>
              <a:rPr lang="cs-CZ" dirty="0" smtClean="0"/>
              <a:t>projektu</a:t>
            </a:r>
            <a:endParaRPr lang="cs-CZ" dirty="0"/>
          </a:p>
          <a:p>
            <a:r>
              <a:rPr lang="cs-CZ" dirty="0"/>
              <a:t>Partnerem </a:t>
            </a:r>
            <a:r>
              <a:rPr lang="cs-CZ" b="1" dirty="0"/>
              <a:t>není subjekt </a:t>
            </a:r>
            <a:r>
              <a:rPr lang="cs-CZ" dirty="0"/>
              <a:t>v dodavatelském či odběratelském vztahu k příjemci </a:t>
            </a:r>
            <a:r>
              <a:rPr lang="cs-CZ" dirty="0" smtClean="0"/>
              <a:t>dotace</a:t>
            </a:r>
          </a:p>
          <a:p>
            <a:r>
              <a:rPr lang="cs-CZ" dirty="0"/>
              <a:t>Úřad práce ČR </a:t>
            </a:r>
            <a:r>
              <a:rPr lang="cs-CZ" dirty="0" smtClean="0"/>
              <a:t> pouze partner bez finančního příspěvku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06145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44744"/>
            <a:ext cx="8424000" cy="1080000"/>
          </a:xfrm>
        </p:spPr>
        <p:txBody>
          <a:bodyPr/>
          <a:lstStyle/>
          <a:p>
            <a:r>
              <a:rPr lang="cs-CZ" dirty="0"/>
              <a:t>Vymezení Oprávněných </a:t>
            </a:r>
            <a:r>
              <a:rPr lang="cs-CZ" dirty="0" smtClean="0"/>
              <a:t>Partnerů</a:t>
            </a:r>
            <a:br>
              <a:rPr lang="cs-CZ" dirty="0" smtClean="0"/>
            </a:br>
            <a:r>
              <a:rPr lang="cs-CZ" sz="2000" dirty="0"/>
              <a:t>Omezení pro partnerství u územně samosprávných celků a jimi zřizovaných </a:t>
            </a:r>
            <a:r>
              <a:rPr lang="cs-CZ" sz="2000" dirty="0" err="1" smtClean="0"/>
              <a:t>org</a:t>
            </a:r>
            <a:r>
              <a:rPr lang="cs-CZ" sz="2000" dirty="0" smtClean="0"/>
              <a:t>. (obecná část pravidel)</a:t>
            </a:r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064000" cy="4320000"/>
          </a:xfrm>
        </p:spPr>
        <p:txBody>
          <a:bodyPr/>
          <a:lstStyle/>
          <a:p>
            <a:r>
              <a:rPr lang="cs-CZ" sz="2000" dirty="0" smtClean="0"/>
              <a:t>Územní </a:t>
            </a:r>
            <a:r>
              <a:rPr lang="cs-CZ" sz="2000" dirty="0"/>
              <a:t>samosprávné celky a jimi zřizované organizace mohou být partnery s finančním příspěvkem pouze v projektech, </a:t>
            </a:r>
            <a:r>
              <a:rPr lang="cs-CZ" sz="2000" u="sng" dirty="0"/>
              <a:t>kde vzájemný vztah příjemce a daného partnera umožňuje poskytování prostředků z rozpočtu příjemce do rozpočtu partnera </a:t>
            </a:r>
            <a:r>
              <a:rPr lang="cs-CZ" sz="2000" dirty="0"/>
              <a:t>v souladu s platnými právními předpisy, zejména zákonem č. 250/2000 Sb., o rozpočtových pravidlech územních rozpočtů. </a:t>
            </a:r>
          </a:p>
          <a:p>
            <a:r>
              <a:rPr lang="cs-CZ" sz="2000" dirty="0" smtClean="0"/>
              <a:t>Příspěvková </a:t>
            </a:r>
            <a:r>
              <a:rPr lang="cs-CZ" sz="2000" dirty="0"/>
              <a:t>organizace územně samosprávného celku nemůže být partnerem s finančním příspěvkem, pokud by se nejednalo o předmět činnosti definovaný v její zřizovací listině. </a:t>
            </a:r>
          </a:p>
          <a:p>
            <a:r>
              <a:rPr lang="cs-CZ" sz="2000" dirty="0" smtClean="0"/>
              <a:t>Příspěvkové </a:t>
            </a:r>
            <a:r>
              <a:rPr lang="cs-CZ" sz="2000" dirty="0"/>
              <a:t>organizace územně samosprávného celku nemohou mít za partnera s finančním příspěvkem svého zřizovatele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57068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44744"/>
            <a:ext cx="8424000" cy="1080000"/>
          </a:xfrm>
        </p:spPr>
        <p:txBody>
          <a:bodyPr/>
          <a:lstStyle/>
          <a:p>
            <a:r>
              <a:rPr lang="cs-CZ" dirty="0" smtClean="0"/>
              <a:t>Veřejná podpora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Dle obecných pravidel</a:t>
            </a:r>
          </a:p>
          <a:p>
            <a:r>
              <a:rPr lang="cs-CZ" dirty="0"/>
              <a:t>Vyhlašovatel nad rámec pravidel stanovených právními předpisy pro tuto výzvu stanovuje, že prostředky, jež budou naplňovat znaky veřejné podpory, budou příjemci podpory, jeho partnerům, či dalším </a:t>
            </a:r>
            <a:r>
              <a:rPr lang="cs-CZ" dirty="0" smtClean="0"/>
              <a:t>subjektům, </a:t>
            </a:r>
            <a:r>
              <a:rPr lang="cs-CZ" dirty="0"/>
              <a:t>poskytovány v režimu podpory </a:t>
            </a:r>
            <a:r>
              <a:rPr lang="cs-CZ" b="1" dirty="0"/>
              <a:t>de </a:t>
            </a:r>
            <a:r>
              <a:rPr lang="cs-CZ" b="1" dirty="0" err="1" smtClean="0"/>
              <a:t>minimis</a:t>
            </a:r>
            <a:r>
              <a:rPr lang="cs-CZ" dirty="0" smtClean="0"/>
              <a:t>.</a:t>
            </a:r>
          </a:p>
          <a:p>
            <a:pPr lvl="1"/>
            <a:r>
              <a:rPr lang="cs-CZ" dirty="0"/>
              <a:t>Pokud budou v rámci projektu dalším subjektům propláceny např. </a:t>
            </a:r>
            <a:r>
              <a:rPr lang="cs-CZ" b="1" dirty="0"/>
              <a:t>mzdové příspěvky pro umístění osoby z cílové skupiny na pracovní místo</a:t>
            </a:r>
            <a:r>
              <a:rPr lang="cs-CZ" dirty="0"/>
              <a:t>, není možno vyloučit zvýhodnění i těchto subjektů na trhu, a vztahují se na ně tedy pravidla poskytování veřejné podpory. Je tedy pravděpodobné, že v průběhu realizace projektu bude těmto subjektům pro účely využití mzdových příspěvků přidělena veřejná podpora/podpora de </a:t>
            </a:r>
            <a:r>
              <a:rPr lang="cs-CZ" dirty="0" err="1"/>
              <a:t>minimis</a:t>
            </a:r>
            <a:r>
              <a:rPr lang="cs-CZ" dirty="0"/>
              <a:t>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342099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Věcné zaměření - východiska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Vychází ze Strategie komunitně vedeného místního rozvoje MAS Pobeskydí </a:t>
            </a:r>
            <a:endParaRPr lang="cs-CZ" dirty="0" smtClean="0"/>
          </a:p>
          <a:p>
            <a:r>
              <a:rPr lang="cs-CZ" dirty="0" smtClean="0"/>
              <a:t>Cíle: </a:t>
            </a:r>
          </a:p>
          <a:p>
            <a:pPr lvl="1"/>
            <a:r>
              <a:rPr lang="cs-CZ" dirty="0" smtClean="0"/>
              <a:t>přizpůsobit </a:t>
            </a:r>
            <a:r>
              <a:rPr lang="cs-CZ" dirty="0"/>
              <a:t>kvalifikaci, pracovní návyky a další dovednosti potenciálních zaměstnanců aktuální poptávce </a:t>
            </a:r>
            <a:r>
              <a:rPr lang="cs-CZ" dirty="0" smtClean="0"/>
              <a:t>zaměstnavatelů,</a:t>
            </a:r>
          </a:p>
          <a:p>
            <a:pPr lvl="1"/>
            <a:r>
              <a:rPr lang="cs-CZ" dirty="0" smtClean="0"/>
              <a:t>snížit </a:t>
            </a:r>
            <a:r>
              <a:rPr lang="cs-CZ" dirty="0"/>
              <a:t>nezaměstnanost a zvýšit uplatnitelnost na trhu práce specifických skupin nezaměstnaných </a:t>
            </a:r>
            <a:r>
              <a:rPr lang="cs-CZ" dirty="0" smtClean="0"/>
              <a:t>a </a:t>
            </a:r>
            <a:r>
              <a:rPr lang="cs-CZ" dirty="0"/>
              <a:t>neaktivních </a:t>
            </a:r>
            <a:r>
              <a:rPr lang="cs-CZ" dirty="0" smtClean="0"/>
              <a:t>osob a</a:t>
            </a:r>
          </a:p>
          <a:p>
            <a:pPr lvl="1"/>
            <a:r>
              <a:rPr lang="cs-CZ" dirty="0" smtClean="0"/>
              <a:t>posílit </a:t>
            </a:r>
            <a:r>
              <a:rPr lang="cs-CZ" dirty="0"/>
              <a:t>vznik pracovních míst v místě bydliště či blízkém okolí.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13</a:t>
            </a:fld>
            <a:endParaRPr lang="cs-CZ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000" y="260768"/>
            <a:ext cx="8424000" cy="1080000"/>
          </a:xfrm>
        </p:spPr>
        <p:txBody>
          <a:bodyPr/>
          <a:lstStyle/>
          <a:p>
            <a:r>
              <a:rPr lang="cs-CZ" dirty="0"/>
              <a:t>Věcné zaměření  </a:t>
            </a:r>
            <a:r>
              <a:rPr lang="cs-CZ" dirty="0" smtClean="0"/>
              <a:t>- Aktivity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Příprava </a:t>
            </a:r>
            <a:r>
              <a:rPr lang="cs-CZ" dirty="0"/>
              <a:t>osob z cílových skupin ke vstupu či návratu na trh práce </a:t>
            </a:r>
          </a:p>
          <a:p>
            <a:r>
              <a:rPr lang="cs-CZ" dirty="0" smtClean="0"/>
              <a:t>Zvyšování </a:t>
            </a:r>
            <a:r>
              <a:rPr lang="cs-CZ" dirty="0"/>
              <a:t>zaměstnanosti cílových skupin </a:t>
            </a:r>
          </a:p>
          <a:p>
            <a:r>
              <a:rPr lang="cs-CZ" dirty="0" smtClean="0"/>
              <a:t>Podpora </a:t>
            </a:r>
            <a:r>
              <a:rPr lang="cs-CZ" dirty="0"/>
              <a:t>udržitelnosti cílových skupin na trhu práce </a:t>
            </a:r>
          </a:p>
          <a:p>
            <a:r>
              <a:rPr lang="cs-CZ" dirty="0" smtClean="0"/>
              <a:t>Podpora </a:t>
            </a:r>
            <a:r>
              <a:rPr lang="cs-CZ" dirty="0"/>
              <a:t>prostupného </a:t>
            </a:r>
            <a:r>
              <a:rPr lang="cs-CZ" dirty="0" smtClean="0"/>
              <a:t>zaměstnávání</a:t>
            </a:r>
          </a:p>
          <a:p>
            <a:pPr lvl="1"/>
            <a:r>
              <a:rPr lang="cs-CZ" dirty="0" smtClean="0"/>
              <a:t>Blíže přílohy č. 3 výzvy </a:t>
            </a:r>
            <a:endParaRPr lang="cs-CZ" dirty="0"/>
          </a:p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14</a:t>
            </a:fld>
            <a:endParaRPr lang="cs-CZ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000" y="260768"/>
            <a:ext cx="8424000" cy="1080000"/>
          </a:xfrm>
        </p:spPr>
        <p:txBody>
          <a:bodyPr/>
          <a:lstStyle/>
          <a:p>
            <a:r>
              <a:rPr lang="cs-CZ" dirty="0"/>
              <a:t>Věcné zaměření  </a:t>
            </a:r>
            <a:r>
              <a:rPr lang="cs-CZ" dirty="0" smtClean="0"/>
              <a:t>- nepodporuje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</a:t>
            </a:r>
            <a:r>
              <a:rPr lang="cs-CZ" dirty="0" smtClean="0"/>
              <a:t>rojekty </a:t>
            </a:r>
            <a:r>
              <a:rPr lang="cs-CZ" dirty="0"/>
              <a:t>zaměřené výhradně na podporu flexibilních forem </a:t>
            </a:r>
            <a:r>
              <a:rPr lang="cs-CZ" dirty="0" smtClean="0"/>
              <a:t>zaměstnání</a:t>
            </a:r>
            <a:endParaRPr lang="cs-CZ" dirty="0"/>
          </a:p>
          <a:p>
            <a:r>
              <a:rPr lang="cs-CZ" dirty="0" smtClean="0">
                <a:solidFill>
                  <a:srgbClr val="FF0000"/>
                </a:solidFill>
              </a:rPr>
              <a:t>Nepodporované aktivity:</a:t>
            </a:r>
            <a:endParaRPr lang="cs-CZ" dirty="0"/>
          </a:p>
          <a:p>
            <a:pPr lvl="1"/>
            <a:r>
              <a:rPr lang="cs-CZ" dirty="0"/>
              <a:t>Volnočasové aktivity </a:t>
            </a:r>
          </a:p>
          <a:p>
            <a:pPr lvl="1"/>
            <a:r>
              <a:rPr lang="pl-PL" dirty="0" smtClean="0"/>
              <a:t>PC/jazykové </a:t>
            </a:r>
            <a:r>
              <a:rPr lang="pl-PL" dirty="0"/>
              <a:t>kurzy jako samostatný projekt </a:t>
            </a:r>
            <a:endParaRPr lang="pl-PL" dirty="0" smtClean="0"/>
          </a:p>
          <a:p>
            <a:pPr lvl="1"/>
            <a:r>
              <a:rPr lang="cs-CZ" dirty="0" smtClean="0"/>
              <a:t>Osvětová </a:t>
            </a:r>
            <a:r>
              <a:rPr lang="cs-CZ" dirty="0"/>
              <a:t>činnost/kampaně jako samostatný projekt </a:t>
            </a:r>
          </a:p>
          <a:p>
            <a:pPr lvl="1"/>
            <a:r>
              <a:rPr lang="cs-CZ" dirty="0" smtClean="0"/>
              <a:t>Tvorba </a:t>
            </a:r>
            <a:r>
              <a:rPr lang="cs-CZ" dirty="0"/>
              <a:t>komplexních vzdělávacích programů včetně e-</a:t>
            </a:r>
            <a:r>
              <a:rPr lang="cs-CZ" dirty="0" err="1"/>
              <a:t>learningových</a:t>
            </a:r>
            <a:r>
              <a:rPr lang="cs-CZ" dirty="0"/>
              <a:t> kurzů </a:t>
            </a:r>
          </a:p>
          <a:p>
            <a:pPr lvl="1"/>
            <a:r>
              <a:rPr lang="cs-CZ" dirty="0" smtClean="0"/>
              <a:t>Všeobecné </a:t>
            </a:r>
            <a:r>
              <a:rPr lang="cs-CZ" dirty="0"/>
              <a:t>psychologické poradenství, pokud nebude součástí komplexní poradenské práce s účastníkem projektu </a:t>
            </a:r>
          </a:p>
          <a:p>
            <a:pPr lvl="1"/>
            <a:r>
              <a:rPr lang="cs-CZ" dirty="0" smtClean="0"/>
              <a:t>Zahraniční </a:t>
            </a:r>
            <a:r>
              <a:rPr lang="cs-CZ" dirty="0"/>
              <a:t>stáže </a:t>
            </a:r>
          </a:p>
          <a:p>
            <a:pPr lvl="1"/>
            <a:r>
              <a:rPr lang="cs-CZ" dirty="0" smtClean="0"/>
              <a:t>Vzdělávání </a:t>
            </a:r>
            <a:r>
              <a:rPr lang="cs-CZ" dirty="0"/>
              <a:t>členů realizačního týmu </a:t>
            </a:r>
          </a:p>
          <a:p>
            <a:pPr lvl="1"/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02476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000" y="260768"/>
            <a:ext cx="8424000" cy="1080000"/>
          </a:xfrm>
        </p:spPr>
        <p:txBody>
          <a:bodyPr/>
          <a:lstStyle/>
          <a:p>
            <a:r>
              <a:rPr lang="cs-CZ" dirty="0"/>
              <a:t>Věcné zaměření  </a:t>
            </a:r>
            <a:r>
              <a:rPr lang="cs-CZ" dirty="0" smtClean="0"/>
              <a:t>- nepodporuje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0000"/>
                </a:solidFill>
              </a:rPr>
              <a:t>Nepodporované aktivity:</a:t>
            </a:r>
            <a:endParaRPr lang="cs-CZ" dirty="0"/>
          </a:p>
          <a:p>
            <a:pPr lvl="1"/>
            <a:r>
              <a:rPr lang="cs-CZ" dirty="0"/>
              <a:t>Kariérové poradenství pro žáky ZŠ </a:t>
            </a:r>
          </a:p>
          <a:p>
            <a:pPr lvl="1"/>
            <a:r>
              <a:rPr lang="cs-CZ" dirty="0" smtClean="0"/>
              <a:t>Projekty </a:t>
            </a:r>
            <a:r>
              <a:rPr lang="cs-CZ" dirty="0"/>
              <a:t>založené pouze na rekvalifikacích a dalším vzdělávání bez přímé uplatnitelnosti osob z cílových skupin na trhu práce </a:t>
            </a:r>
          </a:p>
          <a:p>
            <a:pPr lvl="1"/>
            <a:r>
              <a:rPr lang="cs-CZ" dirty="0" smtClean="0"/>
              <a:t>Podpora </a:t>
            </a:r>
            <a:r>
              <a:rPr lang="cs-CZ" dirty="0"/>
              <a:t>a poradenství v rozvoji lidských zdrojů v podnicích (rozvoj lidských zdrojů bude podporován z Investiční priority 1.3 OPZ) </a:t>
            </a:r>
          </a:p>
          <a:p>
            <a:pPr lvl="1"/>
            <a:r>
              <a:rPr lang="cs-CZ" dirty="0" smtClean="0"/>
              <a:t>Aktivity </a:t>
            </a:r>
            <a:r>
              <a:rPr lang="cs-CZ" dirty="0"/>
              <a:t>systémového charakteru (např. informační, analytické a monitorovací systémy trhu práce, tvorba systémů dalšího profesního vzdělávání), které jsou podporovány v rámci Investiční priority 1.4 OPZ </a:t>
            </a:r>
          </a:p>
          <a:p>
            <a:pPr lvl="1"/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497890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000" y="260768"/>
            <a:ext cx="8424000" cy="1080000"/>
          </a:xfrm>
        </p:spPr>
        <p:txBody>
          <a:bodyPr/>
          <a:lstStyle/>
          <a:p>
            <a:r>
              <a:rPr lang="cs-CZ" dirty="0"/>
              <a:t>Věcné zaměření  </a:t>
            </a:r>
            <a:r>
              <a:rPr lang="cs-CZ" dirty="0" smtClean="0"/>
              <a:t>- nepodporuje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0000"/>
                </a:solidFill>
              </a:rPr>
              <a:t>Nepodporované aktivity:</a:t>
            </a:r>
            <a:endParaRPr lang="cs-CZ" dirty="0"/>
          </a:p>
          <a:p>
            <a:pPr lvl="1"/>
            <a:r>
              <a:rPr lang="cs-CZ" dirty="0"/>
              <a:t>Mzdové příspěvky na vytvoření pracovních míst v sociálních službách, které jsou hrazeny z vyrovnávací platby (viz Rozhodnutí Komise č. 2012/21/EU) </a:t>
            </a:r>
          </a:p>
          <a:p>
            <a:pPr lvl="1"/>
            <a:r>
              <a:rPr lang="cs-CZ" dirty="0" smtClean="0"/>
              <a:t>Přijetí </a:t>
            </a:r>
            <a:r>
              <a:rPr lang="cs-CZ" dirty="0"/>
              <a:t>předchozích zaměstnanců na uvolněná pracovní místa </a:t>
            </a:r>
          </a:p>
          <a:p>
            <a:pPr lvl="1"/>
            <a:r>
              <a:rPr lang="cs-CZ" dirty="0" smtClean="0"/>
              <a:t>Projekty </a:t>
            </a:r>
            <a:r>
              <a:rPr lang="cs-CZ" dirty="0"/>
              <a:t>založené pouze na systémových aktivitách a projekty zaměřené pouze na lokální burzy </a:t>
            </a:r>
            <a:r>
              <a:rPr lang="cs-CZ" dirty="0" smtClean="0"/>
              <a:t>práce</a:t>
            </a:r>
            <a:endParaRPr lang="cs-CZ" dirty="0"/>
          </a:p>
          <a:p>
            <a:pPr lvl="1"/>
            <a:r>
              <a:rPr lang="cs-CZ" dirty="0"/>
              <a:t>Práce na zkoušku (tzv. „ochutnávky“), při kterých není vyplácena zaměstnanci odměna (nutný soulad s § 109 zákona č. 262/2006 Sb., zákoník práce: </a:t>
            </a:r>
            <a:r>
              <a:rPr lang="cs-CZ" i="1" dirty="0"/>
              <a:t>„Za vykonanou práci přísluší zaměstnanci mzda, plat nebo odměna z dohody.“) </a:t>
            </a:r>
            <a:endParaRPr lang="cs-CZ" dirty="0"/>
          </a:p>
          <a:p>
            <a:pPr lvl="1"/>
            <a:r>
              <a:rPr lang="cs-CZ" dirty="0" smtClean="0"/>
              <a:t>Poskytování </a:t>
            </a:r>
            <a:r>
              <a:rPr lang="cs-CZ" dirty="0"/>
              <a:t>mzdových příspěvků již zaměstnaným či podnikajícím osobám z cílových skupin </a:t>
            </a:r>
          </a:p>
          <a:p>
            <a:pPr lvl="1"/>
            <a:endParaRPr lang="cs-CZ" dirty="0"/>
          </a:p>
          <a:p>
            <a:pPr lvl="1"/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267276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Cílové skupiny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</a:rPr>
              <a:t>Zaměstnanci</a:t>
            </a:r>
          </a:p>
          <a:p>
            <a:r>
              <a:rPr lang="cs-CZ" dirty="0" smtClean="0">
                <a:solidFill>
                  <a:schemeClr val="tx2"/>
                </a:solidFill>
              </a:rPr>
              <a:t>Uchazeči o zaměstnání</a:t>
            </a:r>
          </a:p>
          <a:p>
            <a:r>
              <a:rPr lang="cs-CZ" dirty="0" smtClean="0">
                <a:solidFill>
                  <a:schemeClr val="tx2"/>
                </a:solidFill>
              </a:rPr>
              <a:t>Zájemci o zaměstnání</a:t>
            </a:r>
          </a:p>
          <a:p>
            <a:r>
              <a:rPr lang="cs-CZ" dirty="0" smtClean="0">
                <a:solidFill>
                  <a:schemeClr val="tx2"/>
                </a:solidFill>
              </a:rPr>
              <a:t>Neaktivní osoby</a:t>
            </a:r>
          </a:p>
          <a:p>
            <a:pPr marL="414000" lvl="1" indent="0">
              <a:buNone/>
            </a:pPr>
            <a:r>
              <a:rPr lang="cs-CZ" dirty="0" smtClean="0">
                <a:solidFill>
                  <a:schemeClr val="tx2"/>
                </a:solidFill>
              </a:rPr>
              <a:t>				Více viz text výzvy</a:t>
            </a:r>
            <a:r>
              <a:rPr lang="cs-CZ" dirty="0">
                <a:solidFill>
                  <a:schemeClr val="tx2"/>
                </a:solidFill>
              </a:rPr>
              <a:t>	</a:t>
            </a:r>
          </a:p>
          <a:p>
            <a:pPr lvl="1">
              <a:buNone/>
            </a:pPr>
            <a:endParaRPr lang="cs-CZ" dirty="0">
              <a:solidFill>
                <a:srgbClr val="FF0000"/>
              </a:solidFill>
            </a:endParaRPr>
          </a:p>
          <a:p>
            <a:pPr lvl="1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07320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INDIKÁTORY</a:t>
            </a:r>
            <a:r>
              <a:rPr lang="en-US" dirty="0"/>
              <a:t> – povinné k naplnění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60000 – Celkový počet účastníků (osoby, výstup)</a:t>
            </a:r>
          </a:p>
          <a:p>
            <a:pPr>
              <a:buNone/>
            </a:pPr>
            <a:r>
              <a:rPr lang="cs-CZ" dirty="0"/>
              <a:t>	</a:t>
            </a:r>
            <a:r>
              <a:rPr lang="cs-CZ" sz="2000" dirty="0"/>
              <a:t>Celkový počet osob/účastníků (zaměstnanců, pracovníků implementační struktury, osob cílových skupin apod.), které v rámci projektu získaly jakoukoliv formu podpory, bez ohledu na počet poskytnutých podpor. Každá podpořená osoba se v rámci projektu započítává pouze jednou bez ohledu na to, kolik podpor obdržela. Podpora je jakákoliv aktivita financovaná z rozpočtu projektu, ze které mají cílové skupiny prospěch, podpora může mít formu např. vzdělávacího nebo rekvalifikačního kurzu, stáže, odborné konzultace, poradenství, výcviku, školení, odborné praxe apod. </a:t>
            </a:r>
          </a:p>
          <a:p>
            <a:pPr>
              <a:buNone/>
            </a:pPr>
            <a:r>
              <a:rPr lang="cs-CZ" sz="2000" dirty="0" smtClean="0"/>
              <a:t>	</a:t>
            </a:r>
            <a:r>
              <a:rPr lang="cs-CZ" sz="2000" dirty="0" smtClean="0">
                <a:solidFill>
                  <a:srgbClr val="FF0000"/>
                </a:solidFill>
              </a:rPr>
              <a:t>(sankce při nesplnění cílových hodnot indikátorů viz kap. 18 obecné části pravidel)</a:t>
            </a:r>
            <a:r>
              <a:rPr lang="cs-CZ" sz="2000" dirty="0"/>
              <a:t>	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0732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program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268760"/>
            <a:ext cx="8568952" cy="5472608"/>
          </a:xfrm>
        </p:spPr>
        <p:txBody>
          <a:bodyPr/>
          <a:lstStyle/>
          <a:p>
            <a:r>
              <a:rPr lang="cs-CZ" dirty="0"/>
              <a:t>Podmínky výzvy a hodnocení žádostí</a:t>
            </a:r>
          </a:p>
          <a:p>
            <a:r>
              <a:rPr lang="pl-PL" dirty="0"/>
              <a:t>Žádost o podporu a její přílohy</a:t>
            </a:r>
          </a:p>
          <a:p>
            <a:r>
              <a:rPr lang="cs-CZ" dirty="0"/>
              <a:t>Způsobilé výdaje projektu a související</a:t>
            </a:r>
          </a:p>
          <a:p>
            <a:r>
              <a:rPr lang="cs-CZ" dirty="0"/>
              <a:t>Dotazy a konzultace</a:t>
            </a:r>
            <a:endParaRPr lang="cs-CZ" sz="2800" b="1" u="sng" dirty="0"/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endParaRPr lang="cs-CZ" sz="1200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493726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INDIKÁTORY</a:t>
            </a:r>
            <a:r>
              <a:rPr lang="en-US" dirty="0"/>
              <a:t> – povinně vykazované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844824"/>
            <a:ext cx="8064000" cy="4320000"/>
          </a:xfrm>
        </p:spPr>
        <p:txBody>
          <a:bodyPr/>
          <a:lstStyle/>
          <a:p>
            <a:r>
              <a:rPr lang="en-US" dirty="0" smtClean="0"/>
              <a:t>6</a:t>
            </a:r>
            <a:r>
              <a:rPr lang="cs-CZ" dirty="0" smtClean="0"/>
              <a:t>2500 </a:t>
            </a:r>
            <a:r>
              <a:rPr lang="en-US" dirty="0" smtClean="0"/>
              <a:t>- </a:t>
            </a:r>
            <a:r>
              <a:rPr lang="cs-CZ" dirty="0"/>
              <a:t>Účastníci v procesu vzdělávání/odborné přípravy po ukončení své </a:t>
            </a:r>
            <a:r>
              <a:rPr lang="cs-CZ" dirty="0" smtClean="0"/>
              <a:t>účasti</a:t>
            </a:r>
          </a:p>
          <a:p>
            <a:r>
              <a:rPr lang="cs-CZ" dirty="0" smtClean="0"/>
              <a:t>62600 - </a:t>
            </a:r>
            <a:r>
              <a:rPr lang="cs-CZ" dirty="0"/>
              <a:t>Účastníci, kteří získali kvalifikaci po ukončení své účasti 	</a:t>
            </a:r>
          </a:p>
          <a:p>
            <a:r>
              <a:rPr lang="cs-CZ" dirty="0" smtClean="0"/>
              <a:t>62800 - </a:t>
            </a:r>
            <a:r>
              <a:rPr lang="cs-CZ" dirty="0"/>
              <a:t>Znevýhodnění účastníci, kteří po ukončení své účasti hledají zaměstnání, jsou v procesu vzdělávání/odborné přípravy, rozšiřují si kvalifikaci nebo jsou zaměstnaní, a to i OSVČ 	</a:t>
            </a:r>
          </a:p>
          <a:p>
            <a:pPr>
              <a:buNone/>
            </a:pPr>
            <a:r>
              <a:rPr lang="cs-CZ" sz="2000" dirty="0"/>
              <a:t>	</a:t>
            </a:r>
            <a:r>
              <a:rPr lang="en-US" sz="2000" dirty="0" smtClean="0">
                <a:solidFill>
                  <a:srgbClr val="FF0000"/>
                </a:solidFill>
              </a:rPr>
              <a:t>ŽADATEL </a:t>
            </a:r>
            <a:r>
              <a:rPr lang="en-US" sz="2000" dirty="0">
                <a:solidFill>
                  <a:srgbClr val="FF0000"/>
                </a:solidFill>
              </a:rPr>
              <a:t>UVÁDÍ CÍLOVOU HODNOTU 0</a:t>
            </a:r>
            <a:r>
              <a:rPr lang="en-US" sz="2000" dirty="0" smtClean="0">
                <a:solidFill>
                  <a:srgbClr val="FF0000"/>
                </a:solidFill>
              </a:rPr>
              <a:t>.</a:t>
            </a:r>
            <a:endParaRPr lang="cs-CZ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cs-CZ" sz="2000" dirty="0" smtClean="0"/>
              <a:t>	</a:t>
            </a:r>
            <a:r>
              <a:rPr lang="cs-CZ" sz="1600" dirty="0" smtClean="0"/>
              <a:t>Dosažené </a:t>
            </a:r>
            <a:r>
              <a:rPr lang="cs-CZ" sz="1600" dirty="0"/>
              <a:t>hodnoty </a:t>
            </a:r>
            <a:r>
              <a:rPr lang="cs-CZ" sz="1600" dirty="0" smtClean="0"/>
              <a:t>indikátorů budou </a:t>
            </a:r>
            <a:r>
              <a:rPr lang="cs-CZ" sz="1600" dirty="0"/>
              <a:t>příjemcem vykazovány prostřednictvím Zprávy o realizaci </a:t>
            </a:r>
            <a:r>
              <a:rPr lang="cs-CZ" sz="1600" dirty="0" smtClean="0"/>
              <a:t>projektu. Viz obecná část pravidel pro žadatele a příjemce </a:t>
            </a:r>
            <a:r>
              <a:rPr lang="cs-CZ" sz="1600" dirty="0"/>
              <a:t>v kapitole 18.</a:t>
            </a:r>
          </a:p>
          <a:p>
            <a:pPr>
              <a:buNone/>
            </a:pPr>
            <a:r>
              <a:rPr lang="cs-CZ" sz="2000" dirty="0"/>
              <a:t>	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765945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INDIKÁTORY</a:t>
            </a:r>
            <a:r>
              <a:rPr lang="en-US" dirty="0"/>
              <a:t> – </a:t>
            </a:r>
            <a:r>
              <a:rPr lang="cs-CZ" dirty="0" smtClean="0"/>
              <a:t> obecná část pravidel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844824"/>
            <a:ext cx="8064000" cy="4320000"/>
          </a:xfrm>
        </p:spPr>
        <p:txBody>
          <a:bodyPr/>
          <a:lstStyle/>
          <a:p>
            <a:r>
              <a:rPr lang="cs-CZ" dirty="0" smtClean="0"/>
              <a:t>Kap. 18</a:t>
            </a:r>
          </a:p>
          <a:p>
            <a:r>
              <a:rPr lang="cs-CZ" dirty="0"/>
              <a:t>Definice a popis indikátorů</a:t>
            </a:r>
          </a:p>
          <a:p>
            <a:r>
              <a:rPr lang="cs-CZ" dirty="0"/>
              <a:t>Bagatelní podpora účastníka projektu</a:t>
            </a:r>
          </a:p>
          <a:p>
            <a:r>
              <a:rPr lang="cs-CZ" dirty="0"/>
              <a:t>Pravidla pro zápis údajů do IS ESF </a:t>
            </a:r>
            <a:r>
              <a:rPr lang="cs-CZ" dirty="0" smtClean="0"/>
              <a:t>2014</a:t>
            </a:r>
          </a:p>
          <a:p>
            <a:r>
              <a:rPr lang="cs-CZ" dirty="0" smtClean="0"/>
              <a:t>Sledování parametrů týkajících se podpořených osob</a:t>
            </a:r>
          </a:p>
          <a:p>
            <a:endParaRPr lang="cs-CZ" dirty="0"/>
          </a:p>
          <a:p>
            <a:r>
              <a:rPr lang="cs-CZ" dirty="0" smtClean="0"/>
              <a:t>V Žádosti o podporu se uvádí pouze indikátory uvedené ve výzvě</a:t>
            </a:r>
            <a:r>
              <a:rPr lang="cs-CZ" dirty="0"/>
              <a:t>	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126405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Věcná způsobilost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844824"/>
            <a:ext cx="8064000" cy="4320000"/>
          </a:xfrm>
        </p:spPr>
        <p:txBody>
          <a:bodyPr/>
          <a:lstStyle/>
          <a:p>
            <a:r>
              <a:rPr lang="cs-CZ" b="1" dirty="0" smtClean="0"/>
              <a:t>Specifická část pravidel pro žadatele a příjemce</a:t>
            </a:r>
          </a:p>
          <a:p>
            <a:r>
              <a:rPr lang="cs-CZ" dirty="0"/>
              <a:t>Pokud příjemce čerpá na zaměstnance příspěvek na podporu zaměstnávání osob se zdravotním postižením dle § 78 zákona č. 435/2004 Sb., o zaměstnanosti, ve znění pozdějších předpisů, nebo jiný příspěvek poskytovaný Úřadem práce ČR, jehož výše se stanoví na základě skutečně vynaložených prostředků na osobní náklady zaměstnanců, nemůže současně čerpat podporu v rámci předkládaného projektu na úhradu osobních nákladů zaměstnanců, na které žadatel pobírá tento </a:t>
            </a:r>
            <a:r>
              <a:rPr lang="cs-CZ" dirty="0" smtClean="0"/>
              <a:t>příspěvek 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406362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časová způsobilost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844824"/>
            <a:ext cx="8064000" cy="4320000"/>
          </a:xfrm>
        </p:spPr>
        <p:txBody>
          <a:bodyPr/>
          <a:lstStyle/>
          <a:p>
            <a:r>
              <a:rPr lang="cs-CZ" dirty="0"/>
              <a:t>Časově způsobilé jsou náklady </a:t>
            </a:r>
            <a:r>
              <a:rPr lang="cs-CZ" b="1" dirty="0"/>
              <a:t>vzniklé v době realizace </a:t>
            </a:r>
            <a:r>
              <a:rPr lang="cs-CZ" b="1" dirty="0" smtClean="0"/>
              <a:t>projektu.</a:t>
            </a:r>
          </a:p>
          <a:p>
            <a:r>
              <a:rPr lang="cs-CZ" dirty="0" smtClean="0"/>
              <a:t>Datum </a:t>
            </a:r>
            <a:r>
              <a:rPr lang="cs-CZ" dirty="0"/>
              <a:t>zahájení realizace projektu nesmí předcházet </a:t>
            </a:r>
            <a:r>
              <a:rPr lang="cs-CZ" b="1" dirty="0"/>
              <a:t>datu vyhlášení příslušné výzvy MAS</a:t>
            </a:r>
            <a:r>
              <a:rPr lang="cs-CZ" dirty="0"/>
              <a:t>. </a:t>
            </a:r>
            <a:endParaRPr lang="cs-CZ" dirty="0" smtClean="0"/>
          </a:p>
          <a:p>
            <a:r>
              <a:rPr lang="cs-CZ" dirty="0" smtClean="0"/>
              <a:t>V </a:t>
            </a:r>
            <a:r>
              <a:rPr lang="cs-CZ" dirty="0"/>
              <a:t>případě podpory poskytované v režimu blokové výjimky ze zákazu veřejné podpory může platit omezení, že zahájení realizace projektu musí následovat po termínu předložení žádosti o podporu.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83530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Křížové financování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844824"/>
            <a:ext cx="8064000" cy="4320000"/>
          </a:xfrm>
        </p:spPr>
        <p:txBody>
          <a:bodyPr/>
          <a:lstStyle/>
          <a:p>
            <a:r>
              <a:rPr lang="cs-CZ" dirty="0" smtClean="0"/>
              <a:t>Není v této výzvě umožněno.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761532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Nepřímé náklady do 25 %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25</a:t>
            </a:fld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0990327"/>
              </p:ext>
            </p:extLst>
          </p:nvPr>
        </p:nvGraphicFramePr>
        <p:xfrm>
          <a:off x="539750" y="1800225"/>
          <a:ext cx="8136706" cy="3594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8353"/>
                <a:gridCol w="4068353"/>
              </a:tblGrid>
              <a:tr h="8924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Podíl nákupu služeb na celkových přímých způsobilých nákladech projektu </a:t>
                      </a:r>
                      <a:r>
                        <a:rPr lang="cs-CZ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Snížení podílu nepřímých nákladů oproti výše uvedenému procentu (25%) </a:t>
                      </a:r>
                      <a:r>
                        <a:rPr lang="cs-CZ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</a:tr>
              <a:tr h="8924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 60 % včetně 	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25 % 	</a:t>
                      </a:r>
                    </a:p>
                  </a:txBody>
                  <a:tcPr anchor="ctr"/>
                </a:tc>
              </a:tr>
              <a:tr h="8924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Více než 60 % a méně než 90 %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Snížení na 3/5 (60 %) základního podílu na 15 % 	</a:t>
                      </a:r>
                    </a:p>
                  </a:txBody>
                  <a:tcPr anchor="ctr"/>
                </a:tc>
              </a:tr>
              <a:tr h="8957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90 % a výše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Snížení na 1/5 (20 %) základního podílu, tj. 5 % 	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72242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Pravidla pro žadatele a příjemce a další dokumenty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Výzvy a přílohy (zejména přílohy č. 1 až 3)</a:t>
            </a:r>
            <a:endParaRPr lang="cs-CZ" dirty="0"/>
          </a:p>
          <a:p>
            <a:r>
              <a:rPr lang="cs-CZ" dirty="0"/>
              <a:t>Obecné části pravidel pro žadatele a příjemce v rámci Operačního programu Zaměstnanost </a:t>
            </a:r>
          </a:p>
          <a:p>
            <a:r>
              <a:rPr lang="cs-CZ" dirty="0" smtClean="0"/>
              <a:t>Specifické </a:t>
            </a:r>
            <a:r>
              <a:rPr lang="cs-CZ" dirty="0"/>
              <a:t>části pravidel pro žadatele a příjemce v rámci OPZ pro projekty se skutečně vzniklými výdaji a případně také s nepřímými </a:t>
            </a:r>
            <a:r>
              <a:rPr lang="cs-CZ" dirty="0" smtClean="0"/>
              <a:t>náklady</a:t>
            </a:r>
          </a:p>
          <a:p>
            <a:r>
              <a:rPr lang="cs-CZ" dirty="0" smtClean="0"/>
              <a:t>Obvyklé ceny zařízení a vybavení a obvyklé mzdy/platy pro OP Zaměstnanost</a:t>
            </a:r>
            <a:endParaRPr lang="cs-CZ" dirty="0"/>
          </a:p>
          <a:p>
            <a:r>
              <a:rPr lang="cs-CZ" dirty="0"/>
              <a:t>Vzor rozhodnutí o poskytnutí dotace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042676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9" t="4574" r="23401" b="10360"/>
          <a:stretch/>
        </p:blipFill>
        <p:spPr bwMode="auto">
          <a:xfrm>
            <a:off x="0" y="0"/>
            <a:ext cx="9135019" cy="6222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Šipka doleva 2"/>
          <p:cNvSpPr/>
          <p:nvPr/>
        </p:nvSpPr>
        <p:spPr>
          <a:xfrm>
            <a:off x="2987824" y="2060848"/>
            <a:ext cx="648072" cy="360040"/>
          </a:xfrm>
          <a:prstGeom prst="lef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doleva 4"/>
          <p:cNvSpPr/>
          <p:nvPr/>
        </p:nvSpPr>
        <p:spPr>
          <a:xfrm>
            <a:off x="2987824" y="2573288"/>
            <a:ext cx="648072" cy="360040"/>
          </a:xfrm>
          <a:prstGeom prst="lef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ipka doleva 5"/>
          <p:cNvSpPr/>
          <p:nvPr/>
        </p:nvSpPr>
        <p:spPr>
          <a:xfrm>
            <a:off x="3001746" y="4941168"/>
            <a:ext cx="648072" cy="360040"/>
          </a:xfrm>
          <a:prstGeom prst="lef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086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28</a:t>
            </a:fld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0" t="-15" r="23067" b="6265"/>
          <a:stretch/>
        </p:blipFill>
        <p:spPr bwMode="auto">
          <a:xfrm>
            <a:off x="74719" y="-4924"/>
            <a:ext cx="890649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30450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29</a:t>
            </a:fld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0" t="38767" r="30885" b="19193"/>
          <a:stretch/>
        </p:blipFill>
        <p:spPr bwMode="auto">
          <a:xfrm>
            <a:off x="1259632" y="3789040"/>
            <a:ext cx="7624310" cy="26766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4" t="3641" r="18586" b="51136"/>
          <a:stretch/>
        </p:blipFill>
        <p:spPr bwMode="auto">
          <a:xfrm>
            <a:off x="107504" y="188640"/>
            <a:ext cx="8845526" cy="30050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cxnSp>
        <p:nvCxnSpPr>
          <p:cNvPr id="8" name="Zakřivená spojnice 7"/>
          <p:cNvCxnSpPr/>
          <p:nvPr/>
        </p:nvCxnSpPr>
        <p:spPr>
          <a:xfrm rot="16200000" flipH="1">
            <a:off x="2591779" y="3032955"/>
            <a:ext cx="1440162" cy="1080124"/>
          </a:xfrm>
          <a:prstGeom prst="curvedConnector3">
            <a:avLst/>
          </a:prstGeom>
          <a:ln w="76200">
            <a:solidFill>
              <a:srgbClr val="FFC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6326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0" y="3140968"/>
            <a:ext cx="8963680" cy="648072"/>
          </a:xfrm>
        </p:spPr>
        <p:txBody>
          <a:bodyPr/>
          <a:lstStyle/>
          <a:p>
            <a:pPr algn="ctr"/>
            <a:r>
              <a:rPr lang="cs-CZ" dirty="0"/>
              <a:t>Podmínky výzvy</a:t>
            </a:r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683568" y="3861048"/>
            <a:ext cx="7920432" cy="2664296"/>
          </a:xfrm>
          <a:prstGeom prst="rect">
            <a:avLst/>
          </a:prstGeom>
          <a:ln>
            <a:noFill/>
          </a:ln>
        </p:spPr>
        <p:txBody>
          <a:bodyPr/>
          <a:lstStyle>
            <a:lvl1pPr marL="432000" indent="-432000" algn="l" defTabSz="914400" rtl="0" eaLnBrk="1" latinLnBrk="0" hangingPunct="1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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6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8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70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lang="cs-CZ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2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520245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Obecná část </a:t>
            </a:r>
            <a:r>
              <a:rPr lang="cs-CZ" dirty="0"/>
              <a:t>pravidel pro žadatele a příjemce </a:t>
            </a:r>
            <a:r>
              <a:rPr lang="cs-CZ" dirty="0" smtClean="0"/>
              <a:t>…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Příprava a předkládání žádosti o podporu</a:t>
            </a:r>
          </a:p>
          <a:p>
            <a:r>
              <a:rPr lang="cs-CZ" dirty="0" smtClean="0"/>
              <a:t>Partnerství na úrovni projektu</a:t>
            </a:r>
          </a:p>
          <a:p>
            <a:r>
              <a:rPr lang="cs-CZ" dirty="0" smtClean="0"/>
              <a:t>Monitorování na úrovni projektu</a:t>
            </a:r>
          </a:p>
          <a:p>
            <a:r>
              <a:rPr lang="cs-CZ" dirty="0" smtClean="0"/>
              <a:t>Pravidla pro informování a komunikaci …</a:t>
            </a:r>
          </a:p>
          <a:p>
            <a:r>
              <a:rPr lang="cs-CZ" dirty="0" smtClean="0"/>
              <a:t>Pravidla pro zadávání zakázek</a:t>
            </a:r>
          </a:p>
          <a:p>
            <a:r>
              <a:rPr lang="cs-CZ" dirty="0" smtClean="0"/>
              <a:t>Veřejná podpora a podpora de </a:t>
            </a:r>
            <a:r>
              <a:rPr lang="cs-CZ" dirty="0" err="1" smtClean="0"/>
              <a:t>minimis</a:t>
            </a:r>
            <a:endParaRPr lang="cs-CZ" dirty="0" smtClean="0"/>
          </a:p>
          <a:p>
            <a:r>
              <a:rPr lang="cs-CZ" dirty="0" smtClean="0"/>
              <a:t>Uchovávání dokumentů (10 let od ukončení projektu…)</a:t>
            </a:r>
          </a:p>
          <a:p>
            <a:r>
              <a:rPr lang="cs-CZ" dirty="0" smtClean="0"/>
              <a:t>Horizontální principy</a:t>
            </a:r>
          </a:p>
          <a:p>
            <a:r>
              <a:rPr lang="cs-CZ" dirty="0"/>
              <a:t>a</a:t>
            </a:r>
            <a:r>
              <a:rPr lang="cs-CZ" dirty="0" smtClean="0"/>
              <a:t> další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91186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Specifická část </a:t>
            </a:r>
            <a:r>
              <a:rPr lang="cs-CZ" dirty="0"/>
              <a:t>pravidel pro žadatele a příjemce </a:t>
            </a:r>
            <a:r>
              <a:rPr lang="cs-CZ" dirty="0" smtClean="0"/>
              <a:t>…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Změny projektu</a:t>
            </a:r>
          </a:p>
          <a:p>
            <a:r>
              <a:rPr lang="cs-CZ" dirty="0" smtClean="0"/>
              <a:t>Způsobilé a nezpůsobilé výdaje</a:t>
            </a:r>
          </a:p>
          <a:p>
            <a:r>
              <a:rPr lang="cs-CZ" dirty="0" smtClean="0"/>
              <a:t>Finanční řízení projektu</a:t>
            </a:r>
          </a:p>
          <a:p>
            <a:r>
              <a:rPr lang="cs-CZ" dirty="0"/>
              <a:t>a</a:t>
            </a:r>
            <a:r>
              <a:rPr lang="cs-CZ" dirty="0" smtClean="0"/>
              <a:t> další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881279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000" y="260768"/>
            <a:ext cx="8424000" cy="1080000"/>
          </a:xfrm>
        </p:spPr>
        <p:txBody>
          <a:bodyPr/>
          <a:lstStyle/>
          <a:p>
            <a:r>
              <a:rPr lang="cs-CZ" dirty="0" smtClean="0"/>
              <a:t>Přílohy žádosti o podporu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b="1" dirty="0" smtClean="0"/>
              <a:t>Popis cílové skupiny </a:t>
            </a:r>
            <a:r>
              <a:rPr lang="cs-CZ" sz="2400" dirty="0" smtClean="0"/>
              <a:t>(</a:t>
            </a:r>
            <a:r>
              <a:rPr lang="cs-CZ" sz="2400" dirty="0"/>
              <a:t>vymezení cílové skupiny, její velikost, popis struktury a potřeby cílové skupiny a další relevantní údaje o cílové skupině dle uvážení </a:t>
            </a:r>
            <a:r>
              <a:rPr lang="cs-CZ" sz="2400" dirty="0" smtClean="0"/>
              <a:t>žadatele; doporučený </a:t>
            </a:r>
            <a:r>
              <a:rPr lang="cs-CZ" sz="2400" dirty="0"/>
              <a:t>rozsah 2–5 </a:t>
            </a:r>
            <a:r>
              <a:rPr lang="cs-CZ" sz="2400" dirty="0" smtClean="0"/>
              <a:t>strany)</a:t>
            </a:r>
            <a:endParaRPr lang="cs-CZ" sz="2400" dirty="0">
              <a:solidFill>
                <a:schemeClr val="tx2"/>
              </a:solidFill>
            </a:endParaRPr>
          </a:p>
          <a:p>
            <a:pPr lvl="1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505155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000" y="260768"/>
            <a:ext cx="8424000" cy="1080000"/>
          </a:xfrm>
        </p:spPr>
        <p:txBody>
          <a:bodyPr/>
          <a:lstStyle/>
          <a:p>
            <a:r>
              <a:rPr lang="cs-CZ" dirty="0" smtClean="0"/>
              <a:t>Podklady pro přípravu právního aktu – obecná část pravidel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 smtClean="0"/>
              <a:t>Identifikace bankovního účtu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 smtClean="0">
                <a:solidFill>
                  <a:schemeClr val="tx2"/>
                </a:solidFill>
              </a:rPr>
              <a:t>Údaje z oblasti „Kategorie intervencí“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 smtClean="0">
                <a:solidFill>
                  <a:schemeClr val="tx2"/>
                </a:solidFill>
              </a:rPr>
              <a:t>Data zahájení a ukončení realizace projektu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 smtClean="0">
                <a:solidFill>
                  <a:schemeClr val="tx2"/>
                </a:solidFill>
              </a:rPr>
              <a:t>Prohlášení o bezdlužnosti a bezúhonnosti a vylučující dvojí financování projektu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 smtClean="0">
                <a:solidFill>
                  <a:schemeClr val="tx2"/>
                </a:solidFill>
              </a:rPr>
              <a:t>Dokumenty k veřejné podpoře…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 smtClean="0">
                <a:solidFill>
                  <a:schemeClr val="tx2"/>
                </a:solidFill>
              </a:rPr>
              <a:t>Další úpravy… v návaznosti na podmínky výzvy</a:t>
            </a:r>
            <a:endParaRPr lang="cs-CZ" sz="2400" dirty="0">
              <a:solidFill>
                <a:schemeClr val="tx2"/>
              </a:solidFill>
            </a:endParaRPr>
          </a:p>
          <a:p>
            <a:pPr lvl="1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82995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0" y="3140968"/>
            <a:ext cx="8963680" cy="648072"/>
          </a:xfrm>
        </p:spPr>
        <p:txBody>
          <a:bodyPr/>
          <a:lstStyle/>
          <a:p>
            <a:pPr algn="ctr"/>
            <a:r>
              <a:rPr lang="cs-CZ" dirty="0"/>
              <a:t>Hodnocení projektů</a:t>
            </a:r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683568" y="3861048"/>
            <a:ext cx="7920432" cy="2664296"/>
          </a:xfrm>
          <a:prstGeom prst="rect">
            <a:avLst/>
          </a:prstGeom>
          <a:ln>
            <a:noFill/>
          </a:ln>
        </p:spPr>
        <p:txBody>
          <a:bodyPr/>
          <a:lstStyle>
            <a:lvl1pPr marL="432000" indent="-432000" algn="l" defTabSz="914400" rtl="0" eaLnBrk="1" latinLnBrk="0" hangingPunct="1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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6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8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70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lang="cs-CZ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2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520245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000" y="260768"/>
            <a:ext cx="8424000" cy="1080000"/>
          </a:xfrm>
        </p:spPr>
        <p:txBody>
          <a:bodyPr/>
          <a:lstStyle/>
          <a:p>
            <a:r>
              <a:rPr lang="cs-CZ" dirty="0"/>
              <a:t>Hodnocení projektů (předpoklad)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Hodnocení přijatelnosti a formálních náležitostí  </a:t>
            </a:r>
            <a:r>
              <a:rPr lang="cs-CZ" sz="2400" dirty="0" smtClean="0"/>
              <a:t>(listopad/prosince)</a:t>
            </a:r>
            <a:endParaRPr lang="cs-CZ" sz="2400" dirty="0"/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Věcné hodnocení  a výběr projektů </a:t>
            </a:r>
            <a:r>
              <a:rPr lang="cs-CZ" sz="2400" dirty="0" smtClean="0"/>
              <a:t>(leden/únor)</a:t>
            </a:r>
            <a:endParaRPr lang="cs-CZ" sz="2400" dirty="0"/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Předání projektů na MPSV </a:t>
            </a:r>
            <a:r>
              <a:rPr lang="cs-CZ" sz="2400" dirty="0" smtClean="0"/>
              <a:t>(únor/březen)</a:t>
            </a:r>
            <a:endParaRPr lang="cs-CZ" sz="2400" dirty="0"/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Kontrola na ŘO - závěrečné ověření </a:t>
            </a:r>
            <a:r>
              <a:rPr lang="cs-CZ" sz="2400" dirty="0" smtClean="0"/>
              <a:t>způsobilosti</a:t>
            </a:r>
            <a:endParaRPr lang="cs-CZ" sz="2400" dirty="0">
              <a:solidFill>
                <a:schemeClr val="bg1">
                  <a:lumMod val="65000"/>
                </a:schemeClr>
              </a:solidFill>
            </a:endParaRP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Vydání právního aktu a proplacení </a:t>
            </a:r>
            <a:r>
              <a:rPr lang="cs-CZ" sz="2400" dirty="0" smtClean="0"/>
              <a:t>zálohy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 smtClean="0">
                <a:solidFill>
                  <a:schemeClr val="tx2"/>
                </a:solidFill>
              </a:rPr>
              <a:t>Zahájení realizace projektu po kontrole </a:t>
            </a:r>
            <a:r>
              <a:rPr lang="cs-CZ" sz="2400" dirty="0"/>
              <a:t>ŘO</a:t>
            </a:r>
            <a:r>
              <a:rPr lang="cs-CZ" sz="2400" dirty="0" smtClean="0">
                <a:solidFill>
                  <a:schemeClr val="tx2"/>
                </a:solidFill>
              </a:rPr>
              <a:t> 6-9/2018</a:t>
            </a:r>
            <a:endParaRPr lang="cs-CZ" sz="2400" dirty="0">
              <a:solidFill>
                <a:schemeClr val="tx2"/>
              </a:solidFill>
            </a:endParaRPr>
          </a:p>
          <a:p>
            <a:pPr lvl="1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35</a:t>
            </a:fld>
            <a:endParaRPr lang="cs-CZ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000" y="260768"/>
            <a:ext cx="8424000" cy="1080000"/>
          </a:xfrm>
        </p:spPr>
        <p:txBody>
          <a:bodyPr/>
          <a:lstStyle/>
          <a:p>
            <a:r>
              <a:rPr lang="cs-CZ" dirty="0"/>
              <a:t>Hodnocení </a:t>
            </a:r>
            <a:r>
              <a:rPr lang="cs-CZ" dirty="0" smtClean="0"/>
              <a:t>projektů</a:t>
            </a:r>
            <a:br>
              <a:rPr lang="cs-CZ" dirty="0" smtClean="0"/>
            </a:br>
            <a:r>
              <a:rPr lang="cs-CZ" sz="2800" dirty="0" smtClean="0"/>
              <a:t>přijatelnost a formální náležitosti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Hodnocení přijatelnosti a formálních náležitostí</a:t>
            </a:r>
          </a:p>
          <a:p>
            <a:pPr marL="684000" lvl="2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Provádí zaměstnanci MAS</a:t>
            </a:r>
          </a:p>
          <a:p>
            <a:pPr marL="684000" lvl="2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Do 30 pracovních dnů od ukončení příjmů žádosti</a:t>
            </a:r>
          </a:p>
          <a:p>
            <a:pPr marL="684000" lvl="2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Kritéria přijatelnosti – nenapravitelná</a:t>
            </a:r>
          </a:p>
          <a:p>
            <a:pPr marL="684000" lvl="2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Kritéria formálních náležitostí – napravitelná (1×, do 5 </a:t>
            </a:r>
            <a:r>
              <a:rPr lang="cs-CZ" dirty="0" err="1"/>
              <a:t>pr</a:t>
            </a:r>
            <a:r>
              <a:rPr lang="cs-CZ" dirty="0"/>
              <a:t>. dnů</a:t>
            </a:r>
            <a:r>
              <a:rPr lang="cs-CZ" dirty="0" smtClean="0"/>
              <a:t>)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36</a:t>
            </a:fld>
            <a:endParaRPr lang="cs-CZ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000" y="260768"/>
            <a:ext cx="8424000" cy="1080000"/>
          </a:xfrm>
        </p:spPr>
        <p:txBody>
          <a:bodyPr/>
          <a:lstStyle/>
          <a:p>
            <a:r>
              <a:rPr lang="cs-CZ" dirty="0"/>
              <a:t>Hodnocení </a:t>
            </a:r>
            <a:r>
              <a:rPr lang="cs-CZ" dirty="0" smtClean="0"/>
              <a:t>projektů</a:t>
            </a:r>
            <a:br>
              <a:rPr lang="cs-CZ" dirty="0" smtClean="0"/>
            </a:br>
            <a:r>
              <a:rPr lang="cs-CZ" sz="2800" dirty="0" smtClean="0"/>
              <a:t>přijatelnost a formální náležitosti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cs-CZ" dirty="0"/>
              <a:t> </a:t>
            </a:r>
            <a:r>
              <a:rPr lang="cs-CZ" dirty="0" smtClean="0"/>
              <a:t>      </a:t>
            </a:r>
            <a:r>
              <a:rPr lang="cs-CZ" i="1" dirty="0" smtClean="0"/>
              <a:t>PŘIJATENOST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 smtClean="0"/>
              <a:t>Oprávněnost žadatele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 smtClean="0"/>
              <a:t>Partnerství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 smtClean="0"/>
              <a:t>Cílové skupiny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 smtClean="0"/>
              <a:t>Celkové způsobilé výdaje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 smtClean="0"/>
              <a:t>Aktivity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 smtClean="0"/>
              <a:t>Horizontální principy</a:t>
            </a:r>
            <a:r>
              <a:rPr lang="cs-CZ" dirty="0"/>
              <a:t> </a:t>
            </a:r>
            <a:r>
              <a:rPr lang="cs-CZ" dirty="0" smtClean="0"/>
              <a:t>(Rovnost žen a mužů, nediskriminace, udržitelný rozvoj – vyloučení negativního dopadu)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 smtClean="0"/>
              <a:t>Trestní bezúhonnost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 smtClean="0"/>
              <a:t>Ověření administrativní, finanční a provozní kapacity žadatele (projekty do 2 mil. Kč vždy </a:t>
            </a:r>
            <a:r>
              <a:rPr lang="cs-CZ" dirty="0" err="1" smtClean="0"/>
              <a:t>splnuje</a:t>
            </a:r>
            <a:r>
              <a:rPr lang="cs-CZ" dirty="0" smtClean="0"/>
              <a:t>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749563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000" y="260768"/>
            <a:ext cx="8424000" cy="1080000"/>
          </a:xfrm>
        </p:spPr>
        <p:txBody>
          <a:bodyPr/>
          <a:lstStyle/>
          <a:p>
            <a:r>
              <a:rPr lang="cs-CZ" dirty="0"/>
              <a:t>Hodnocení </a:t>
            </a:r>
            <a:r>
              <a:rPr lang="cs-CZ" dirty="0" smtClean="0"/>
              <a:t>projektů</a:t>
            </a:r>
            <a:br>
              <a:rPr lang="cs-CZ" dirty="0" smtClean="0"/>
            </a:br>
            <a:r>
              <a:rPr lang="cs-CZ" sz="2800" dirty="0" smtClean="0"/>
              <a:t>přijatelnost a formální náležitosti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 smtClean="0"/>
              <a:t>Soulad projektu s CLLD</a:t>
            </a:r>
          </a:p>
          <a:p>
            <a:pPr marL="504000" lvl="3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cs-CZ" dirty="0"/>
              <a:t>Přispívá projekt k naplňování </a:t>
            </a:r>
            <a:r>
              <a:rPr lang="cs-CZ" dirty="0" smtClean="0"/>
              <a:t>min. 1 </a:t>
            </a:r>
            <a:r>
              <a:rPr lang="cs-CZ" dirty="0"/>
              <a:t>specifického cíle strategie? </a:t>
            </a:r>
          </a:p>
          <a:p>
            <a:pPr marL="504000" lvl="3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cs-CZ" dirty="0" smtClean="0"/>
              <a:t>Lze </a:t>
            </a:r>
            <a:r>
              <a:rPr lang="cs-CZ" dirty="0"/>
              <a:t>projekt přiřadit k opatření v programovém rámci? </a:t>
            </a:r>
            <a:endParaRPr lang="cs-CZ" dirty="0" smtClean="0"/>
          </a:p>
          <a:p>
            <a:pPr marL="504000" lvl="3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cs-CZ" dirty="0" smtClean="0"/>
              <a:t>Lze </a:t>
            </a:r>
            <a:r>
              <a:rPr lang="cs-CZ" dirty="0"/>
              <a:t>k projektu přiřadit minimálně jeden indikátor výstupů? </a:t>
            </a:r>
            <a:endParaRPr lang="cs-CZ" dirty="0" smtClean="0"/>
          </a:p>
          <a:p>
            <a:pPr marL="504000" lvl="3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cs-CZ" dirty="0" smtClean="0">
                <a:solidFill>
                  <a:schemeClr val="tx2"/>
                </a:solidFill>
              </a:rPr>
              <a:t>Je </a:t>
            </a:r>
            <a:r>
              <a:rPr lang="cs-CZ" dirty="0">
                <a:solidFill>
                  <a:schemeClr val="tx2"/>
                </a:solidFill>
              </a:rPr>
              <a:t>projekt </a:t>
            </a:r>
            <a:r>
              <a:rPr lang="cs-CZ" u="sng" dirty="0">
                <a:solidFill>
                  <a:schemeClr val="tx2"/>
                </a:solidFill>
              </a:rPr>
              <a:t>realizován nebo má prokazatelný dopad na území Pobeskydí</a:t>
            </a:r>
            <a:r>
              <a:rPr lang="cs-CZ" dirty="0" smtClean="0">
                <a:solidFill>
                  <a:schemeClr val="tx2"/>
                </a:solidFill>
              </a:rPr>
              <a:t>?</a:t>
            </a:r>
          </a:p>
          <a:p>
            <a:pPr marL="504000" lvl="3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cs-CZ" dirty="0" err="1" smtClean="0">
                <a:solidFill>
                  <a:srgbClr val="FF0000"/>
                </a:solidFill>
              </a:rPr>
              <a:t>ŽoP</a:t>
            </a:r>
            <a:r>
              <a:rPr lang="cs-CZ" dirty="0" smtClean="0">
                <a:solidFill>
                  <a:srgbClr val="FF0000"/>
                </a:solidFill>
              </a:rPr>
              <a:t> - popis projektu, příloha popis cílové skupiny</a:t>
            </a:r>
          </a:p>
          <a:p>
            <a:pPr marL="504000" lvl="3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cs-CZ" dirty="0">
                <a:solidFill>
                  <a:srgbClr val="FF0000"/>
                </a:solidFill>
              </a:rPr>
              <a:t>	</a:t>
            </a:r>
            <a:r>
              <a:rPr lang="cs-CZ" dirty="0" smtClean="0">
                <a:solidFill>
                  <a:srgbClr val="FF0000"/>
                </a:solidFill>
              </a:rPr>
              <a:t>dopad – vazba na cílovou skupinu (trvalé bydliště, podnikání)</a:t>
            </a:r>
          </a:p>
          <a:p>
            <a:pPr marL="504000" lvl="3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cs-CZ" dirty="0">
                <a:solidFill>
                  <a:srgbClr val="FF0000"/>
                </a:solidFill>
              </a:rPr>
              <a:t>	</a:t>
            </a:r>
            <a:r>
              <a:rPr lang="cs-CZ" dirty="0" smtClean="0">
                <a:solidFill>
                  <a:srgbClr val="FF0000"/>
                </a:solidFill>
              </a:rPr>
              <a:t> více viz obecná část pravidel kap. 14</a:t>
            </a:r>
          </a:p>
          <a:p>
            <a:endParaRPr lang="cs-CZ" dirty="0"/>
          </a:p>
          <a:p>
            <a:pPr marL="684000" lvl="2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2728867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000" y="260768"/>
            <a:ext cx="8424000" cy="1080000"/>
          </a:xfrm>
        </p:spPr>
        <p:txBody>
          <a:bodyPr/>
          <a:lstStyle/>
          <a:p>
            <a:r>
              <a:rPr lang="cs-CZ" dirty="0"/>
              <a:t>Hodnocení </a:t>
            </a:r>
            <a:r>
              <a:rPr lang="cs-CZ" dirty="0" smtClean="0"/>
              <a:t>projektů</a:t>
            </a:r>
            <a:br>
              <a:rPr lang="cs-CZ" dirty="0" smtClean="0"/>
            </a:br>
            <a:r>
              <a:rPr lang="cs-CZ" sz="2800" dirty="0" smtClean="0"/>
              <a:t>přijatelnost a formální náležitosti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04000" lvl="3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cs-CZ" i="1" dirty="0" smtClean="0">
                <a:solidFill>
                  <a:schemeClr val="tx2"/>
                </a:solidFill>
              </a:rPr>
              <a:t>FORMÁLNÍ NÁLEŽITOSTI </a:t>
            </a:r>
            <a:endParaRPr lang="cs-CZ" i="1" dirty="0">
              <a:solidFill>
                <a:schemeClr val="tx2"/>
              </a:solidFill>
            </a:endParaRP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Úplnost a forma žádosti </a:t>
            </a:r>
            <a:r>
              <a:rPr lang="cs-CZ" dirty="0" smtClean="0"/>
              <a:t> </a:t>
            </a:r>
            <a:r>
              <a:rPr lang="cs-CZ" dirty="0" smtClean="0">
                <a:solidFill>
                  <a:srgbClr val="FF0000"/>
                </a:solidFill>
              </a:rPr>
              <a:t>(Pokyny k vyplnění žádosti IS KP14+ nepřímé náklady...)</a:t>
            </a:r>
            <a:endParaRPr lang="cs-CZ" dirty="0">
              <a:solidFill>
                <a:srgbClr val="FF0000"/>
              </a:solidFill>
            </a:endParaRP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Podpis žádosti </a:t>
            </a:r>
            <a:r>
              <a:rPr lang="cs-CZ" dirty="0" smtClean="0"/>
              <a:t>(statutární zástupce žadatele/oprávněná osoba) – </a:t>
            </a:r>
            <a:r>
              <a:rPr lang="cs-CZ" dirty="0" smtClean="0">
                <a:solidFill>
                  <a:srgbClr val="FF0000"/>
                </a:solidFill>
              </a:rPr>
              <a:t>lze plná moc jako </a:t>
            </a:r>
            <a:r>
              <a:rPr lang="cs-CZ" dirty="0" err="1" smtClean="0">
                <a:solidFill>
                  <a:srgbClr val="FF0000"/>
                </a:solidFill>
              </a:rPr>
              <a:t>sken</a:t>
            </a:r>
            <a:r>
              <a:rPr lang="cs-CZ" dirty="0" smtClean="0">
                <a:solidFill>
                  <a:srgbClr val="FF0000"/>
                </a:solidFill>
              </a:rPr>
              <a:t>, ale žadatel musí mít k dispozici originál.</a:t>
            </a:r>
            <a:endParaRPr lang="cs-CZ" dirty="0">
              <a:solidFill>
                <a:srgbClr val="FF0000"/>
              </a:solidFill>
            </a:endParaRPr>
          </a:p>
          <a:p>
            <a:endParaRPr lang="cs-CZ" dirty="0"/>
          </a:p>
          <a:p>
            <a:pPr marL="684000" lvl="2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39944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INDENTIFIKACE VÝZVY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268760"/>
            <a:ext cx="8568952" cy="5472608"/>
          </a:xfrm>
        </p:spPr>
        <p:txBody>
          <a:bodyPr/>
          <a:lstStyle/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Operační program Zaměstnanost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Výzvy ŘO</a:t>
            </a:r>
          </a:p>
          <a:p>
            <a:pPr marL="1188000" lvl="4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03_16_047</a:t>
            </a:r>
          </a:p>
          <a:p>
            <a:pPr marL="1188000" lvl="4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Výzva pro MAS na podporu strategií komunitně vedeného místního rozvoje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Výzva </a:t>
            </a:r>
            <a:r>
              <a:rPr lang="cs-CZ" dirty="0" smtClean="0"/>
              <a:t>MAS</a:t>
            </a:r>
            <a:r>
              <a:rPr lang="cs-CZ" dirty="0"/>
              <a:t>	</a:t>
            </a:r>
          </a:p>
          <a:p>
            <a:pPr marL="1188000" lvl="4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142/03_16_047/CLLD_15_01_228 </a:t>
            </a:r>
            <a:endParaRPr lang="cs-CZ" dirty="0" smtClean="0"/>
          </a:p>
          <a:p>
            <a:pPr marL="1188000" lvl="4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 smtClean="0"/>
              <a:t>MAS </a:t>
            </a:r>
            <a:r>
              <a:rPr lang="cs-CZ" dirty="0"/>
              <a:t>Pobeskydí – </a:t>
            </a:r>
            <a:r>
              <a:rPr lang="cs-CZ" dirty="0" smtClean="0"/>
              <a:t>Přístup k zaměstnání (I</a:t>
            </a:r>
            <a:r>
              <a:rPr lang="cs-CZ" dirty="0"/>
              <a:t>.)</a:t>
            </a:r>
          </a:p>
          <a:p>
            <a:pPr marL="1188000" lvl="4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Alokace výzvy MAS </a:t>
            </a:r>
            <a:r>
              <a:rPr lang="cs-CZ" dirty="0" smtClean="0"/>
              <a:t>1,987 </a:t>
            </a:r>
            <a:r>
              <a:rPr lang="cs-CZ" dirty="0"/>
              <a:t>mil. Kč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endParaRPr lang="cs-CZ" sz="1600" b="1" u="sng" dirty="0"/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endParaRPr lang="cs-CZ" sz="1200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4937261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000" y="260768"/>
            <a:ext cx="8424000" cy="1080000"/>
          </a:xfrm>
        </p:spPr>
        <p:txBody>
          <a:bodyPr/>
          <a:lstStyle/>
          <a:p>
            <a:r>
              <a:rPr lang="cs-CZ" dirty="0"/>
              <a:t>Hodnocení </a:t>
            </a:r>
            <a:r>
              <a:rPr lang="cs-CZ" dirty="0" smtClean="0"/>
              <a:t>projektů - věcné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Provádí výběrová komise (má k dispozici podpůrné hodnocení </a:t>
            </a:r>
            <a:r>
              <a:rPr lang="cs-CZ" sz="2400" dirty="0" smtClean="0"/>
              <a:t>odborníka) </a:t>
            </a:r>
            <a:r>
              <a:rPr lang="cs-CZ" sz="2400" dirty="0"/>
              <a:t>do 50 </a:t>
            </a:r>
            <a:r>
              <a:rPr lang="cs-CZ" sz="2400" dirty="0" smtClean="0"/>
              <a:t>pracovních </a:t>
            </a:r>
            <a:r>
              <a:rPr lang="cs-CZ" sz="2400" dirty="0"/>
              <a:t>dnů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Hlavní zdroj informací v žádosti o </a:t>
            </a:r>
            <a:r>
              <a:rPr lang="cs-CZ" sz="2400" dirty="0" smtClean="0"/>
              <a:t>podporu a přílohy </a:t>
            </a:r>
            <a:endParaRPr lang="cs-CZ" sz="2400" dirty="0"/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Funkce kritérií – kombinované kritéria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 smtClean="0"/>
              <a:t>deskriptor </a:t>
            </a:r>
            <a:r>
              <a:rPr lang="cs-CZ" sz="2400" dirty="0"/>
              <a:t>4) „Nedostatečně“ je eliminační 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Rozhodující je vždy hlavní otázka u každého z kritérií. Jednotlivé podotázky jsou </a:t>
            </a:r>
            <a:r>
              <a:rPr lang="cs-CZ" sz="2400" dirty="0" smtClean="0"/>
              <a:t>návodné</a:t>
            </a:r>
            <a:r>
              <a:rPr lang="cs-CZ" sz="2400" dirty="0"/>
              <a:t>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40</a:t>
            </a:fld>
            <a:endParaRPr lang="cs-CZ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000" y="260768"/>
            <a:ext cx="8424000" cy="1080000"/>
          </a:xfrm>
        </p:spPr>
        <p:txBody>
          <a:bodyPr/>
          <a:lstStyle/>
          <a:p>
            <a:r>
              <a:rPr lang="cs-CZ" dirty="0"/>
              <a:t>Hodnocení </a:t>
            </a:r>
            <a:r>
              <a:rPr lang="cs-CZ" dirty="0" smtClean="0"/>
              <a:t>projektů - věcné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 smtClean="0"/>
              <a:t>4 </a:t>
            </a:r>
            <a:r>
              <a:rPr lang="cs-CZ" sz="2400" dirty="0"/>
              <a:t>oblasti: Potřebnost, Účelnost, Efektivnost a hospodárnost, Proveditelnost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Maximální počet bodů 100. Minimální počet bodů 50.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Pro hodnocení se využívá 4 </a:t>
            </a:r>
            <a:r>
              <a:rPr lang="cs-CZ" sz="2400" dirty="0" err="1"/>
              <a:t>desktriptory</a:t>
            </a:r>
            <a:r>
              <a:rPr lang="cs-CZ" sz="2400" dirty="0"/>
              <a:t>: Velmi dobře (100 %), Dobře (75 %), Dostatečně (50 %), Nedostatečně (25</a:t>
            </a:r>
            <a:r>
              <a:rPr lang="cs-CZ" sz="2400" dirty="0" smtClean="0"/>
              <a:t>%)</a:t>
            </a:r>
            <a:endParaRPr lang="en-US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41</a:t>
            </a:fld>
            <a:endParaRPr lang="cs-CZ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000" y="260768"/>
            <a:ext cx="8424000" cy="1080000"/>
          </a:xfrm>
        </p:spPr>
        <p:txBody>
          <a:bodyPr/>
          <a:lstStyle/>
          <a:p>
            <a:r>
              <a:rPr lang="cs-CZ" dirty="0"/>
              <a:t>Hodnocení </a:t>
            </a:r>
            <a:r>
              <a:rPr lang="cs-CZ" dirty="0" smtClean="0"/>
              <a:t>projektů - věcné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 smtClean="0"/>
              <a:t>Potřebnost</a:t>
            </a:r>
            <a:endParaRPr lang="cs-CZ" sz="2400" dirty="0"/>
          </a:p>
          <a:p>
            <a:pPr marL="684000" lvl="2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 smtClean="0"/>
              <a:t>Zaměřuje se </a:t>
            </a:r>
            <a:r>
              <a:rPr lang="cs-CZ" sz="2400" dirty="0"/>
              <a:t>projekt na problém/nedostatky, který/které je skutečně potřebné řešit s ohledem na cíle strategie CLLD a je cílová skupina adekvátní náplni projektu</a:t>
            </a:r>
            <a:r>
              <a:rPr lang="cs-CZ" sz="2400" dirty="0" smtClean="0"/>
              <a:t>? </a:t>
            </a:r>
          </a:p>
          <a:p>
            <a:pPr marL="1188000" lvl="4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 err="1" smtClean="0"/>
              <a:t>ŽoP</a:t>
            </a:r>
            <a:r>
              <a:rPr lang="cs-CZ" dirty="0" smtClean="0"/>
              <a:t> popis projektu – problém, příčiny problému, dosavadní řešení problémů, analýza problému a lokality, cílová skupina, příloha popis cílové skupiny)</a:t>
            </a:r>
          </a:p>
          <a:p>
            <a:pPr marL="1188000" lvl="4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 smtClean="0"/>
              <a:t>viz příloha č. 1 podotázky</a:t>
            </a:r>
            <a:endParaRPr lang="cs-CZ" dirty="0"/>
          </a:p>
          <a:p>
            <a:pPr marL="684000" lvl="2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0718014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000" y="260768"/>
            <a:ext cx="8424000" cy="1080000"/>
          </a:xfrm>
        </p:spPr>
        <p:txBody>
          <a:bodyPr/>
          <a:lstStyle/>
          <a:p>
            <a:r>
              <a:rPr lang="cs-CZ" dirty="0"/>
              <a:t>Hodnocení </a:t>
            </a:r>
            <a:r>
              <a:rPr lang="cs-CZ" dirty="0" smtClean="0"/>
              <a:t>projektů - věcné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 smtClean="0"/>
              <a:t>Účelnost</a:t>
            </a:r>
            <a:endParaRPr lang="cs-CZ" sz="2400" dirty="0"/>
          </a:p>
          <a:p>
            <a:pPr marL="684000" lvl="2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Je cíl projektu nastaven správně a povedou zvolené klíčové aktivity a jejich výstupy k jeho splnění? </a:t>
            </a:r>
            <a:endParaRPr lang="cs-CZ" sz="2400" dirty="0" smtClean="0"/>
          </a:p>
          <a:p>
            <a:pPr marL="684000" lvl="2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Jak vhodný způsob pro ověření dosažení cíle žadatel v projektu nastavil? 	</a:t>
            </a:r>
          </a:p>
          <a:p>
            <a:pPr marL="1188000" lvl="4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 err="1"/>
              <a:t>ŽoP</a:t>
            </a:r>
            <a:r>
              <a:rPr lang="cs-CZ" dirty="0"/>
              <a:t> popis </a:t>
            </a:r>
            <a:r>
              <a:rPr lang="cs-CZ" dirty="0" smtClean="0"/>
              <a:t>projektu: cíle (měřitelnost, ověřitelnost), klíčové aktivity (potřeby cílové skupiny), indikátory</a:t>
            </a:r>
            <a:endParaRPr lang="cs-CZ" dirty="0"/>
          </a:p>
          <a:p>
            <a:pPr marL="1188000" lvl="4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viz příloha č. 1 podotázky</a:t>
            </a:r>
          </a:p>
          <a:p>
            <a:pPr marL="684000" lvl="2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1329294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000" y="260768"/>
            <a:ext cx="8424000" cy="1080000"/>
          </a:xfrm>
        </p:spPr>
        <p:txBody>
          <a:bodyPr/>
          <a:lstStyle/>
          <a:p>
            <a:r>
              <a:rPr lang="cs-CZ" dirty="0"/>
              <a:t>Hodnocení </a:t>
            </a:r>
            <a:r>
              <a:rPr lang="cs-CZ" dirty="0" smtClean="0"/>
              <a:t>projektů - věcné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Efektivnost </a:t>
            </a:r>
            <a:r>
              <a:rPr lang="cs-CZ" dirty="0"/>
              <a:t>a hospodárnost 	</a:t>
            </a:r>
          </a:p>
          <a:p>
            <a:pPr marL="684000" lvl="2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S ohledem na plánované a potřebné výstupy je navrženo efektivní a hospodárné použití zdrojů? 	</a:t>
            </a:r>
          </a:p>
          <a:p>
            <a:pPr marL="684000" lvl="2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Jak jsou nastaveny cílové hodnoty indikátorů? 	</a:t>
            </a:r>
          </a:p>
          <a:p>
            <a:pPr marL="1188000" lvl="4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 err="1" smtClean="0"/>
              <a:t>ŽoP</a:t>
            </a:r>
            <a:r>
              <a:rPr lang="cs-CZ" dirty="0" smtClean="0"/>
              <a:t> rozpočet, klíčové aktivity (výdaje na aktivity), ceny/mzdy obvyklé, indikátory vazba na klíčové aktivity</a:t>
            </a:r>
          </a:p>
          <a:p>
            <a:pPr marL="1188000" lvl="4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 smtClean="0"/>
              <a:t>viz </a:t>
            </a:r>
            <a:r>
              <a:rPr lang="cs-CZ" dirty="0"/>
              <a:t>příloha č. 1 podotázky</a:t>
            </a:r>
          </a:p>
          <a:p>
            <a:pPr marL="684000" lvl="2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4115426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000" y="260768"/>
            <a:ext cx="8424000" cy="1080000"/>
          </a:xfrm>
        </p:spPr>
        <p:txBody>
          <a:bodyPr/>
          <a:lstStyle/>
          <a:p>
            <a:r>
              <a:rPr lang="cs-CZ" dirty="0"/>
              <a:t>Hodnocení </a:t>
            </a:r>
            <a:r>
              <a:rPr lang="cs-CZ" dirty="0" smtClean="0"/>
              <a:t>projektů - věcné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Proveditelnost</a:t>
            </a:r>
            <a:r>
              <a:rPr lang="cs-CZ" dirty="0"/>
              <a:t>	</a:t>
            </a:r>
          </a:p>
          <a:p>
            <a:pPr marL="684000" lvl="2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Jak vhodně byl zvolen způsob realizace aktivit a jejich vzájemná návaznost? 	</a:t>
            </a:r>
          </a:p>
          <a:p>
            <a:pPr marL="684000" lvl="2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Jak </a:t>
            </a:r>
            <a:r>
              <a:rPr lang="pl-PL" sz="2400" dirty="0"/>
              <a:t>adekvátně je cílová skupina zapojena v průběhu projektu</a:t>
            </a:r>
            <a:r>
              <a:rPr lang="pl-PL" sz="2400" dirty="0" smtClean="0"/>
              <a:t>?</a:t>
            </a:r>
            <a:endParaRPr lang="cs-CZ" sz="2400" dirty="0"/>
          </a:p>
          <a:p>
            <a:pPr marL="1188000" lvl="4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 err="1" smtClean="0"/>
              <a:t>ŽoP</a:t>
            </a:r>
            <a:r>
              <a:rPr lang="cs-CZ" dirty="0" smtClean="0"/>
              <a:t> klíčové aktivity (</a:t>
            </a:r>
            <a:r>
              <a:rPr lang="cs-CZ" dirty="0" err="1" smtClean="0"/>
              <a:t>zrozumitelnost</a:t>
            </a:r>
            <a:r>
              <a:rPr lang="cs-CZ" dirty="0" smtClean="0"/>
              <a:t>, výstupy, časová a obsahová návaznost), </a:t>
            </a:r>
            <a:r>
              <a:rPr lang="cs-CZ" dirty="0" err="1"/>
              <a:t>ŽoP</a:t>
            </a:r>
            <a:r>
              <a:rPr lang="cs-CZ" dirty="0"/>
              <a:t> </a:t>
            </a:r>
            <a:r>
              <a:rPr lang="cs-CZ" dirty="0" smtClean="0"/>
              <a:t>a příloha popis cílové skupiny (zapojení do aktivit, zájem, motivace a způsob práce)</a:t>
            </a:r>
          </a:p>
          <a:p>
            <a:pPr marL="1188000" lvl="4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 smtClean="0"/>
              <a:t>viz </a:t>
            </a:r>
            <a:r>
              <a:rPr lang="cs-CZ" dirty="0"/>
              <a:t>příloha č. 1 podotázky</a:t>
            </a:r>
          </a:p>
          <a:p>
            <a:pPr marL="684000" lvl="2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8768787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000" y="260768"/>
            <a:ext cx="8424000" cy="1080000"/>
          </a:xfrm>
        </p:spPr>
        <p:txBody>
          <a:bodyPr/>
          <a:lstStyle/>
          <a:p>
            <a:r>
              <a:rPr lang="cs-CZ" dirty="0"/>
              <a:t>Hodnocení projektů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Výběr projektů</a:t>
            </a:r>
            <a:endParaRPr lang="cs-CZ" dirty="0"/>
          </a:p>
          <a:p>
            <a:pPr marL="684000" lvl="2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Provádí programový výbor (do 30 pracovních dnů)</a:t>
            </a:r>
          </a:p>
          <a:p>
            <a:pPr marL="936000" lvl="3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Pořadí projektů nelze měnit jiným způsobem než nedoporučením projektu k podpoře</a:t>
            </a:r>
          </a:p>
          <a:p>
            <a:pPr marL="1188000" lvl="4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Bylo předloženo </a:t>
            </a:r>
            <a:r>
              <a:rPr lang="cs-CZ" b="1" dirty="0"/>
              <a:t>více projektů zaměřených </a:t>
            </a:r>
            <a:r>
              <a:rPr lang="cs-CZ" dirty="0"/>
              <a:t>na realizaci obdobných aktivit pro stejnou cílovou skupinu ve stejném regionu</a:t>
            </a:r>
          </a:p>
          <a:p>
            <a:pPr marL="1188000" lvl="4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Překryv projektu </a:t>
            </a:r>
            <a:r>
              <a:rPr lang="cs-CZ" b="1" dirty="0"/>
              <a:t>s jiným již běžícím projektem</a:t>
            </a:r>
            <a:r>
              <a:rPr lang="cs-CZ" dirty="0"/>
              <a:t>, který má shodné klíčové aktivity, stejnou cílovou skupinu i stejné území dopadu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46</a:t>
            </a:fld>
            <a:endParaRPr lang="cs-CZ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000" y="260768"/>
            <a:ext cx="8424000" cy="1080000"/>
          </a:xfrm>
        </p:spPr>
        <p:txBody>
          <a:bodyPr/>
          <a:lstStyle/>
          <a:p>
            <a:r>
              <a:rPr lang="cs-CZ" dirty="0"/>
              <a:t>Přezkum negativního rozhodnutí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Lhůta – 15 kalendářních dnů ode dne doručení informace o negativním výsledku</a:t>
            </a:r>
          </a:p>
          <a:p>
            <a:pPr marL="684000" lvl="2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Přezkum hodnocení přijatelnosti a formálních náležitostí</a:t>
            </a:r>
          </a:p>
          <a:p>
            <a:pPr marL="684000" lvl="2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Přezkum věcného hodnocení</a:t>
            </a:r>
          </a:p>
          <a:p>
            <a:pPr marL="684000" lvl="2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Přezkum rozhodnutí rozhodovacího orgánu MAS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47</a:t>
            </a:fld>
            <a:endParaRPr lang="cs-CZ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000" y="260768"/>
            <a:ext cx="8424000" cy="1080000"/>
          </a:xfrm>
        </p:spPr>
        <p:txBody>
          <a:bodyPr/>
          <a:lstStyle/>
          <a:p>
            <a:r>
              <a:rPr lang="cs-CZ" dirty="0"/>
              <a:t>Hodnocení projektů a postup ŘO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Závěrečné ověření způsobilosti na ŘO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Vydání právního aktu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Proplacení zálohy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48</a:t>
            </a:fld>
            <a:endParaRPr lang="cs-CZ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KONZULTACE S </a:t>
            </a:r>
            <a:r>
              <a:rPr lang="cs-CZ" dirty="0"/>
              <a:t>ÚP ČR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 důvodu koordinace a efektivnosti intervencí na podporu zaměstnanosti, doporučujeme žadatelům vždy předem konzultovat projektové záměry v oblasti zaměstnanosti s územně příslušnými kontaktními pracovišti ÚP ČR</a:t>
            </a:r>
            <a:r>
              <a:rPr lang="cs-CZ" dirty="0" smtClean="0"/>
              <a:t>.</a:t>
            </a:r>
          </a:p>
          <a:p>
            <a:r>
              <a:rPr lang="cs-CZ" dirty="0" smtClean="0"/>
              <a:t>Výzva byla s </a:t>
            </a:r>
            <a:r>
              <a:rPr lang="cs-CZ" dirty="0"/>
              <a:t>ÚP </a:t>
            </a:r>
            <a:r>
              <a:rPr lang="cs-CZ" dirty="0" smtClean="0"/>
              <a:t>ČR konzultována a doporučení jsou zveřejněna na webu MAS</a:t>
            </a:r>
          </a:p>
          <a:p>
            <a:pPr marL="414000" lvl="1" indent="0">
              <a:buNone/>
            </a:pPr>
            <a:r>
              <a:rPr lang="cs-CZ" dirty="0" smtClean="0">
                <a:hlinkClick r:id="rId2"/>
              </a:rPr>
              <a:t>http</a:t>
            </a:r>
            <a:r>
              <a:rPr lang="cs-CZ" dirty="0">
                <a:hlinkClick r:id="rId2"/>
              </a:rPr>
              <a:t>://www.pobeskydi.cz/clanek/avizo-vyzvy-pristup-k-zamestnani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pPr marL="414000" lvl="1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86284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 txBox="1">
            <a:spLocks/>
          </p:cNvSpPr>
          <p:nvPr/>
        </p:nvSpPr>
        <p:spPr>
          <a:xfrm>
            <a:off x="683568" y="3861048"/>
            <a:ext cx="7920432" cy="2664296"/>
          </a:xfrm>
          <a:prstGeom prst="rect">
            <a:avLst/>
          </a:prstGeom>
          <a:ln>
            <a:noFill/>
          </a:ln>
        </p:spPr>
        <p:txBody>
          <a:bodyPr/>
          <a:lstStyle>
            <a:lvl1pPr marL="432000" indent="-432000" algn="l" defTabSz="914400" rtl="0" eaLnBrk="1" latinLnBrk="0" hangingPunct="1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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6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8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70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lang="cs-CZ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2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dirty="0"/>
          </a:p>
        </p:txBody>
      </p:sp>
      <p:pic>
        <p:nvPicPr>
          <p:cNvPr id="7" name="Obrázek 6" descr="C:\Users\Notebook1\Desktop\Pobeskydí - vymezení území.jpg"/>
          <p:cNvPicPr>
            <a:picLocks noChangeAspect="1"/>
          </p:cNvPicPr>
          <p:nvPr/>
        </p:nvPicPr>
        <p:blipFill>
          <a:blip r:embed="rId2" cstate="print"/>
          <a:srcRect l="1269" t="12125" r="1269" b="15748"/>
          <a:stretch>
            <a:fillRect/>
          </a:stretch>
        </p:blipFill>
        <p:spPr bwMode="auto">
          <a:xfrm>
            <a:off x="2356476" y="188640"/>
            <a:ext cx="6175964" cy="657221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0" y="476672"/>
            <a:ext cx="2267744" cy="1224136"/>
          </a:xfrm>
        </p:spPr>
        <p:txBody>
          <a:bodyPr/>
          <a:lstStyle/>
          <a:p>
            <a:pPr algn="ctr"/>
            <a:r>
              <a:rPr lang="cs-CZ" sz="2000" dirty="0" smtClean="0"/>
              <a:t>Územní působnost výzvy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75202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algn="ctr" eaLnBrk="1" hangingPunct="1"/>
            <a:r>
              <a:rPr lang="cs-CZ" altLang="cs-CZ" sz="4000" b="1" dirty="0"/>
              <a:t>děkuji za pozornost</a:t>
            </a:r>
          </a:p>
        </p:txBody>
      </p:sp>
      <p:sp>
        <p:nvSpPr>
          <p:cNvPr id="48131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cs-CZ" altLang="cs-CZ" sz="2400" dirty="0"/>
              <a:t>Krystyna Nováková</a:t>
            </a:r>
          </a:p>
          <a:p>
            <a:pPr eaLnBrk="1" hangingPunct="1"/>
            <a:r>
              <a:rPr lang="cs-CZ" altLang="cs-CZ" sz="2400" dirty="0"/>
              <a:t>MAS Pobeskydí, z. s.</a:t>
            </a:r>
          </a:p>
          <a:p>
            <a:pPr eaLnBrk="1" hangingPunct="1"/>
            <a:r>
              <a:rPr lang="cs-CZ" altLang="cs-CZ" sz="2400" dirty="0" err="1">
                <a:solidFill>
                  <a:schemeClr val="bg2"/>
                </a:solidFill>
                <a:hlinkClick r:id="rId2"/>
              </a:rPr>
              <a:t>novakova</a:t>
            </a:r>
            <a:r>
              <a:rPr lang="cs-CZ" altLang="cs-CZ" sz="2400" dirty="0">
                <a:solidFill>
                  <a:schemeClr val="bg2"/>
                </a:solidFill>
                <a:hlinkClick r:id="rId2"/>
              </a:rPr>
              <a:t>@</a:t>
            </a:r>
            <a:r>
              <a:rPr lang="cs-CZ" altLang="cs-CZ" sz="2400" dirty="0" err="1">
                <a:solidFill>
                  <a:schemeClr val="bg2"/>
                </a:solidFill>
                <a:hlinkClick r:id="rId2"/>
              </a:rPr>
              <a:t>pobeskydi.cz</a:t>
            </a:r>
            <a:endParaRPr lang="cs-CZ" altLang="cs-CZ" sz="2400" dirty="0">
              <a:solidFill>
                <a:schemeClr val="bg2"/>
              </a:solidFill>
            </a:endParaRPr>
          </a:p>
          <a:p>
            <a:pPr eaLnBrk="1" hangingPunct="1"/>
            <a:r>
              <a:rPr lang="cs-CZ" altLang="cs-CZ" sz="2400" dirty="0">
                <a:solidFill>
                  <a:schemeClr val="bg2"/>
                </a:solidFill>
                <a:hlinkClick r:id="rId3"/>
              </a:rPr>
              <a:t>www.</a:t>
            </a:r>
            <a:r>
              <a:rPr lang="cs-CZ" altLang="cs-CZ" sz="2400" dirty="0" err="1">
                <a:solidFill>
                  <a:schemeClr val="bg2"/>
                </a:solidFill>
                <a:hlinkClick r:id="rId3"/>
              </a:rPr>
              <a:t>pobeskydi.cz</a:t>
            </a:r>
            <a:r>
              <a:rPr lang="cs-CZ" altLang="cs-CZ" sz="2400" dirty="0">
                <a:solidFill>
                  <a:schemeClr val="bg2"/>
                </a:solidFill>
              </a:rPr>
              <a:t> </a:t>
            </a:r>
          </a:p>
        </p:txBody>
      </p:sp>
      <p:pic>
        <p:nvPicPr>
          <p:cNvPr id="4" name="Picture 2" descr="C:\Users\Notebook1\Desktop\hlavička sociální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87509"/>
            <a:ext cx="9144000" cy="1341291"/>
          </a:xfrm>
          <a:prstGeom prst="rect">
            <a:avLst/>
          </a:prstGeom>
          <a:noFill/>
        </p:spPr>
      </p:pic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ČASOVÉ NASTAVENÍ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268760"/>
            <a:ext cx="8568952" cy="5472608"/>
          </a:xfrm>
        </p:spPr>
        <p:txBody>
          <a:bodyPr/>
          <a:lstStyle/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Vyhlášení výzvy MAS – 20. </a:t>
            </a:r>
            <a:r>
              <a:rPr lang="cs-CZ" dirty="0" smtClean="0"/>
              <a:t>9. </a:t>
            </a:r>
            <a:r>
              <a:rPr lang="cs-CZ" dirty="0"/>
              <a:t>2017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Datum zahájení příjmu žádostí o podporu – 20. </a:t>
            </a:r>
            <a:r>
              <a:rPr lang="cs-CZ" dirty="0" smtClean="0"/>
              <a:t>9. </a:t>
            </a:r>
            <a:r>
              <a:rPr lang="cs-CZ" dirty="0"/>
              <a:t>2017 </a:t>
            </a:r>
            <a:r>
              <a:rPr lang="cs-CZ" dirty="0" smtClean="0"/>
              <a:t>(4:00 </a:t>
            </a:r>
            <a:r>
              <a:rPr lang="cs-CZ" dirty="0"/>
              <a:t>hod.)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Datum ukončení příjmu žádostí o podporu – </a:t>
            </a:r>
            <a:r>
              <a:rPr lang="cs-CZ" dirty="0" smtClean="0"/>
              <a:t>31. 10. </a:t>
            </a:r>
            <a:r>
              <a:rPr lang="cs-CZ" dirty="0"/>
              <a:t>2017 (12:00 hod.)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Maximální délka realizace projektu – 36 měsíců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Nejzazší datum ukončení fyzické realizace projektu – 31. 12. 2021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endParaRPr lang="cs-CZ" dirty="0"/>
          </a:p>
          <a:p>
            <a:pPr marL="684000" lvl="2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endParaRPr lang="cs-CZ" dirty="0"/>
          </a:p>
          <a:p>
            <a:pPr marL="684000" lvl="2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endParaRPr lang="cs-CZ" dirty="0"/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endParaRPr lang="cs-CZ" dirty="0"/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endParaRPr lang="cs-CZ" sz="1600" b="1" u="sng" dirty="0"/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endParaRPr lang="cs-CZ" sz="1200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4937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44744"/>
            <a:ext cx="8424000" cy="1080000"/>
          </a:xfrm>
        </p:spPr>
        <p:txBody>
          <a:bodyPr/>
          <a:lstStyle/>
          <a:p>
            <a:r>
              <a:rPr lang="cs-CZ" dirty="0"/>
              <a:t>Míra podpory - zjednodušeně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Neziskové organizace 100 %</a:t>
            </a:r>
          </a:p>
          <a:p>
            <a:r>
              <a:rPr lang="cs-CZ" dirty="0"/>
              <a:t>Školy a školská zařízení 100 %</a:t>
            </a:r>
          </a:p>
          <a:p>
            <a:r>
              <a:rPr lang="cs-CZ" dirty="0"/>
              <a:t>Obce a příspěvkové organizace zřizované obcemi, dobrovolné svazky obcí 95 %</a:t>
            </a:r>
          </a:p>
          <a:p>
            <a:r>
              <a:rPr lang="cs-CZ" dirty="0"/>
              <a:t>Ostatní subjekty 85 %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0614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Celkové způsobilé výdaje projektu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Minimální výše celkových způsobilých výdajů projektu: 400.000,-- Kč</a:t>
            </a:r>
          </a:p>
          <a:p>
            <a:r>
              <a:rPr lang="cs-CZ" dirty="0"/>
              <a:t>Maximální výše celkových způsobilých výdajů projektu: </a:t>
            </a:r>
            <a:r>
              <a:rPr lang="cs-CZ" dirty="0" smtClean="0"/>
              <a:t>1.987.000</a:t>
            </a:r>
            <a:r>
              <a:rPr lang="cs-CZ" dirty="0"/>
              <a:t>,-- </a:t>
            </a:r>
            <a:r>
              <a:rPr lang="cs-CZ" dirty="0" smtClean="0"/>
              <a:t>Kč</a:t>
            </a:r>
          </a:p>
          <a:p>
            <a:endParaRPr lang="cs-CZ" dirty="0"/>
          </a:p>
          <a:p>
            <a:endParaRPr lang="cs-CZ" dirty="0" smtClean="0"/>
          </a:p>
          <a:p>
            <a:r>
              <a:rPr lang="cs-CZ" dirty="0"/>
              <a:t>Ex ante / Ex post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8</a:t>
            </a:fld>
            <a:endParaRPr lang="cs-CZ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395536" y="3645024"/>
            <a:ext cx="8424000" cy="1080000"/>
          </a:xfrm>
          <a:prstGeom prst="rect">
            <a:avLst/>
          </a:prstGeom>
        </p:spPr>
        <p:txBody>
          <a:bodyPr vert="horz" lIns="36000" tIns="0" rIns="3600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kern="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 smtClean="0"/>
              <a:t>Forma financování</a:t>
            </a:r>
            <a:endParaRPr lang="cs-C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44744"/>
            <a:ext cx="8424000" cy="1080000"/>
          </a:xfrm>
        </p:spPr>
        <p:txBody>
          <a:bodyPr/>
          <a:lstStyle/>
          <a:p>
            <a:r>
              <a:rPr lang="cs-CZ" dirty="0"/>
              <a:t>Vymezení Oprávněných žadatelů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osoba – registrovaný subjekt v ČR</a:t>
            </a:r>
          </a:p>
          <a:p>
            <a:r>
              <a:rPr lang="cs-CZ" dirty="0"/>
              <a:t>osoba, která má aktivní datovou schránku </a:t>
            </a:r>
          </a:p>
          <a:p>
            <a:r>
              <a:rPr lang="cs-CZ" dirty="0"/>
              <a:t>osoba, která nepatří mezi subjekty, které se nemohou výzvy účastnit z důvodů insolvence, pokut, dluhu…</a:t>
            </a:r>
          </a:p>
          <a:p>
            <a:r>
              <a:rPr lang="cs-CZ" dirty="0"/>
              <a:t>Místní akční skupina; Obce; Dobrovolné svazky obcí; Organizace zřizované obcemi; Příspěvkové organizace; Nestátní neziskové organizace; Obchodní korporace; OSVČ; Poradenské a vzdělávací instituce; Poskytovatelé sociálních služeb; Školy a školská zařízení.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0614553"/>
      </p:ext>
    </p:extLst>
  </p:cSld>
  <p:clrMapOvr>
    <a:masterClrMapping/>
  </p:clrMapOvr>
</p:sld>
</file>

<file path=ppt/theme/theme1.xml><?xml version="1.0" encoding="utf-8"?>
<a:theme xmlns:a="http://schemas.openxmlformats.org/drawingml/2006/main" name="prezentace">
  <a:themeElements>
    <a:clrScheme name="Vlastní 2">
      <a:dk1>
        <a:srgbClr val="003B77"/>
      </a:dk1>
      <a:lt1>
        <a:sysClr val="window" lastClr="FFFFFF"/>
      </a:lt1>
      <a:dk2>
        <a:srgbClr val="003B77"/>
      </a:dk2>
      <a:lt2>
        <a:srgbClr val="DDE9EC"/>
      </a:lt2>
      <a:accent1>
        <a:srgbClr val="003B77"/>
      </a:accent1>
      <a:accent2>
        <a:srgbClr val="FF9933"/>
      </a:accent2>
      <a:accent3>
        <a:srgbClr val="FFFF00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</Template>
  <TotalTime>7144</TotalTime>
  <Words>2104</Words>
  <Application>Microsoft Office PowerPoint</Application>
  <PresentationFormat>Předvádění na obrazovce (4:3)</PresentationFormat>
  <Paragraphs>324</Paragraphs>
  <Slides>50</Slides>
  <Notes>11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50</vt:i4>
      </vt:variant>
    </vt:vector>
  </HeadingPairs>
  <TitlesOfParts>
    <vt:vector size="51" baseType="lpstr">
      <vt:lpstr>prezentace</vt:lpstr>
      <vt:lpstr>Seminář pro žadatele</vt:lpstr>
      <vt:lpstr>program</vt:lpstr>
      <vt:lpstr>Podmínky výzvy</vt:lpstr>
      <vt:lpstr>INDENTIFIKACE VÝZVY</vt:lpstr>
      <vt:lpstr>Územní působnost výzvy</vt:lpstr>
      <vt:lpstr>ČASOVÉ NASTAVENÍ</vt:lpstr>
      <vt:lpstr>Míra podpory - zjednodušeně</vt:lpstr>
      <vt:lpstr>Celkové způsobilé výdaje projektu</vt:lpstr>
      <vt:lpstr>Vymezení Oprávněných žadatelů</vt:lpstr>
      <vt:lpstr>Vymezení Oprávněných Partnerů</vt:lpstr>
      <vt:lpstr>Vymezení Oprávněných Partnerů Omezení pro partnerství u územně samosprávných celků a jimi zřizovaných org. (obecná část pravidel)</vt:lpstr>
      <vt:lpstr>Veřejná podpora</vt:lpstr>
      <vt:lpstr>Věcné zaměření - východiska</vt:lpstr>
      <vt:lpstr>Věcné zaměření  - Aktivity</vt:lpstr>
      <vt:lpstr>Věcné zaměření  - nepodporuje</vt:lpstr>
      <vt:lpstr>Věcné zaměření  - nepodporuje</vt:lpstr>
      <vt:lpstr>Věcné zaměření  - nepodporuje</vt:lpstr>
      <vt:lpstr>Cílové skupiny</vt:lpstr>
      <vt:lpstr>INDIKÁTORY – povinné k naplnění</vt:lpstr>
      <vt:lpstr>INDIKÁTORY – povinně vykazované</vt:lpstr>
      <vt:lpstr>INDIKÁTORY –  obecná část pravidel</vt:lpstr>
      <vt:lpstr>Věcná způsobilost</vt:lpstr>
      <vt:lpstr> časová způsobilost</vt:lpstr>
      <vt:lpstr> Křížové financování</vt:lpstr>
      <vt:lpstr> Nepřímé náklady do 25 %</vt:lpstr>
      <vt:lpstr>Pravidla pro žadatele a příjemce a další dokumenty</vt:lpstr>
      <vt:lpstr>Prezentace aplikace PowerPoint</vt:lpstr>
      <vt:lpstr>Prezentace aplikace PowerPoint</vt:lpstr>
      <vt:lpstr>Prezentace aplikace PowerPoint</vt:lpstr>
      <vt:lpstr>Obecná část pravidel pro žadatele a příjemce …</vt:lpstr>
      <vt:lpstr>Specifická část pravidel pro žadatele a příjemce …</vt:lpstr>
      <vt:lpstr>Přílohy žádosti o podporu</vt:lpstr>
      <vt:lpstr>Podklady pro přípravu právního aktu – obecná část pravidel</vt:lpstr>
      <vt:lpstr>Hodnocení projektů</vt:lpstr>
      <vt:lpstr>Hodnocení projektů (předpoklad)</vt:lpstr>
      <vt:lpstr>Hodnocení projektů přijatelnost a formální náležitosti</vt:lpstr>
      <vt:lpstr>Hodnocení projektů přijatelnost a formální náležitosti</vt:lpstr>
      <vt:lpstr>Hodnocení projektů přijatelnost a formální náležitosti</vt:lpstr>
      <vt:lpstr>Hodnocení projektů přijatelnost a formální náležitosti</vt:lpstr>
      <vt:lpstr>Hodnocení projektů - věcné</vt:lpstr>
      <vt:lpstr>Hodnocení projektů - věcné</vt:lpstr>
      <vt:lpstr>Hodnocení projektů - věcné</vt:lpstr>
      <vt:lpstr>Hodnocení projektů - věcné</vt:lpstr>
      <vt:lpstr>Hodnocení projektů - věcné</vt:lpstr>
      <vt:lpstr>Hodnocení projektů - věcné</vt:lpstr>
      <vt:lpstr>Hodnocení projektů</vt:lpstr>
      <vt:lpstr>Přezkum negativního rozhodnutí</vt:lpstr>
      <vt:lpstr>Hodnocení projektů a postup ŘO</vt:lpstr>
      <vt:lpstr>KONZULTACE S ÚP ČR</vt:lpstr>
      <vt:lpstr>děkuji za pozornost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ROZLOŽENÍ SNÍMKŮ A TISK PREZENTACÍ</dc:title>
  <dc:creator>Murlová Kateřina Mgr. (MPSV)</dc:creator>
  <cp:lastModifiedBy>Basia</cp:lastModifiedBy>
  <cp:revision>510</cp:revision>
  <cp:lastPrinted>2017-02-10T16:02:53Z</cp:lastPrinted>
  <dcterms:created xsi:type="dcterms:W3CDTF">2015-02-20T08:23:15Z</dcterms:created>
  <dcterms:modified xsi:type="dcterms:W3CDTF">2017-09-29T12:36:18Z</dcterms:modified>
</cp:coreProperties>
</file>