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1" r:id="rId1"/>
  </p:sldMasterIdLst>
  <p:notesMasterIdLst>
    <p:notesMasterId r:id="rId23"/>
  </p:notesMasterIdLst>
  <p:handoutMasterIdLst>
    <p:handoutMasterId r:id="rId24"/>
  </p:handoutMasterIdLst>
  <p:sldIdLst>
    <p:sldId id="462" r:id="rId2"/>
    <p:sldId id="366" r:id="rId3"/>
    <p:sldId id="534" r:id="rId4"/>
    <p:sldId id="535" r:id="rId5"/>
    <p:sldId id="367" r:id="rId6"/>
    <p:sldId id="368" r:id="rId7"/>
    <p:sldId id="369" r:id="rId8"/>
    <p:sldId id="370" r:id="rId9"/>
    <p:sldId id="371" r:id="rId10"/>
    <p:sldId id="372" r:id="rId11"/>
    <p:sldId id="536" r:id="rId12"/>
    <p:sldId id="374" r:id="rId13"/>
    <p:sldId id="375" r:id="rId14"/>
    <p:sldId id="537" r:id="rId15"/>
    <p:sldId id="379" r:id="rId16"/>
    <p:sldId id="380" r:id="rId17"/>
    <p:sldId id="538" r:id="rId18"/>
    <p:sldId id="381" r:id="rId19"/>
    <p:sldId id="533" r:id="rId20"/>
    <p:sldId id="539" r:id="rId21"/>
    <p:sldId id="532" r:id="rId22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CBFF"/>
    <a:srgbClr val="0071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7CE84F3-28C3-443E-9E96-99CF82512B78}" styleName="Tmavý styl 1 – zvýraznění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Střední styl 1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82" autoAdjust="0"/>
    <p:restoredTop sz="78588" autoAdjust="0"/>
  </p:normalViewPr>
  <p:slideViewPr>
    <p:cSldViewPr showGuides="1">
      <p:cViewPr>
        <p:scale>
          <a:sx n="80" d="100"/>
          <a:sy n="80" d="100"/>
        </p:scale>
        <p:origin x="-1356" y="162"/>
      </p:cViewPr>
      <p:guideLst>
        <p:guide orient="horz" pos="913"/>
        <p:guide orient="horz" pos="3884"/>
        <p:guide pos="5420"/>
        <p:guide pos="3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F838C8-DDE3-416C-8D96-B17DB27981F3}" type="datetimeFigureOut">
              <a:rPr lang="cs-CZ" smtClean="0"/>
              <a:pPr/>
              <a:t>29.9.2017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BB40A2-CA55-434D-AC0F-0AE141699B4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49247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3916EA-B297-4F0B-851D-BD5704B201B7}" type="datetimeFigureOut">
              <a:rPr lang="cs-CZ" smtClean="0"/>
              <a:pPr/>
              <a:t>29.9.2017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B31FA-E905-4016-9D4B-970DF0C7EE08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61834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06757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00187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00187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33617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33617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65311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17975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17975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>
                <a:solidFill>
                  <a:prstClr val="black"/>
                </a:solidFill>
              </a:rPr>
              <a:pPr/>
              <a:t>18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531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0675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Obecná část pravidel – kapitola 12</a:t>
            </a:r>
            <a:r>
              <a:rPr lang="cs-CZ" baseline="0" dirty="0" smtClean="0"/>
              <a:t> Příprava a vydání právního aktu o poskytnutí podpory</a:t>
            </a:r>
          </a:p>
          <a:p>
            <a:endParaRPr lang="cs-CZ" baseline="0" dirty="0" smtClean="0"/>
          </a:p>
          <a:p>
            <a:r>
              <a:rPr lang="cs-CZ" baseline="0" dirty="0" smtClean="0"/>
              <a:t>- Datum zahájení realizace projektu nesmí předcházet datu vyhlášení výzvy (ve výzvě ŘO upřesněno, že  jde o výzvu MAS)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V případě, že má být podpora poskytnutí v režimu blokové výjimky – zahájení realizace musí následovat po termínu předložení žádosti o podporu v ISKP 14+.</a:t>
            </a:r>
          </a:p>
          <a:p>
            <a:pPr marL="0" indent="0">
              <a:buFontTx/>
              <a:buNone/>
            </a:pPr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16480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06757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44292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44292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44292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00187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0018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Obdélník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>
          <a:xfrm>
            <a:off x="1512000" y="2610000"/>
            <a:ext cx="7272000" cy="1224000"/>
          </a:xfrm>
        </p:spPr>
        <p:txBody>
          <a:bodyPr anchor="t" anchorCtr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sz="quarter" idx="13" hasCustomPrompt="1"/>
          </p:nvPr>
        </p:nvSpPr>
        <p:spPr>
          <a:xfrm>
            <a:off x="1511299" y="4089600"/>
            <a:ext cx="7272000" cy="540000"/>
          </a:xfrm>
        </p:spPr>
        <p:txBody>
          <a:bodyPr lIns="36000" tIns="0" rIns="3600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0" smtClean="0"/>
              <a:t>Kliknutím vložíte jméno</a:t>
            </a:r>
          </a:p>
        </p:txBody>
      </p:sp>
      <p:sp>
        <p:nvSpPr>
          <p:cNvPr id="15" name="Zástupný symbol pro text 14"/>
          <p:cNvSpPr>
            <a:spLocks noGrp="1"/>
          </p:cNvSpPr>
          <p:nvPr>
            <p:ph type="body" sz="quarter" idx="14" hasCustomPrompt="1"/>
          </p:nvPr>
        </p:nvSpPr>
        <p:spPr>
          <a:xfrm>
            <a:off x="1512000" y="4885200"/>
            <a:ext cx="7272000" cy="540000"/>
          </a:xfrm>
        </p:spPr>
        <p:txBody>
          <a:bodyPr lIns="36000" tIns="0" rIns="3600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0" smtClean="0"/>
              <a:t>Kliknutím vložíte datum a místo</a:t>
            </a:r>
          </a:p>
        </p:txBody>
      </p:sp>
      <p:sp>
        <p:nvSpPr>
          <p:cNvPr id="5" name="Zástupný symbol pro obrázek 4"/>
          <p:cNvSpPr>
            <a:spLocks noGrp="1" noChangeAspect="1"/>
          </p:cNvSpPr>
          <p:nvPr>
            <p:ph type="pic" sz="quarter" idx="15"/>
          </p:nvPr>
        </p:nvSpPr>
        <p:spPr>
          <a:xfrm>
            <a:off x="846000" y="2636837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dirty="0" smtClean="0"/>
              <a:t>Kliknutím na ikonu přidáte obrázek.</a:t>
            </a:r>
            <a:endParaRPr lang="cs-CZ" dirty="0"/>
          </a:p>
        </p:txBody>
      </p:sp>
      <p:sp>
        <p:nvSpPr>
          <p:cNvPr id="14" name="Zástupný symbol pro obrázek 4"/>
          <p:cNvSpPr>
            <a:spLocks noGrp="1" noChangeAspect="1"/>
          </p:cNvSpPr>
          <p:nvPr>
            <p:ph type="pic" sz="quarter" idx="16"/>
          </p:nvPr>
        </p:nvSpPr>
        <p:spPr>
          <a:xfrm>
            <a:off x="846000" y="4089600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dirty="0" smtClean="0"/>
              <a:t>Kliknutím na ikonu přidáte obrázek.</a:t>
            </a:r>
            <a:endParaRPr lang="cs-CZ" dirty="0"/>
          </a:p>
        </p:txBody>
      </p:sp>
      <p:sp>
        <p:nvSpPr>
          <p:cNvPr id="16" name="Zástupný symbol pro obrázek 4"/>
          <p:cNvSpPr>
            <a:spLocks noGrp="1" noChangeAspect="1"/>
          </p:cNvSpPr>
          <p:nvPr>
            <p:ph type="pic" sz="quarter" idx="17"/>
          </p:nvPr>
        </p:nvSpPr>
        <p:spPr>
          <a:xfrm>
            <a:off x="846000" y="4885200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dirty="0" smtClean="0"/>
              <a:t>Kliknutím na ikonu přidáte obrázek.</a:t>
            </a:r>
            <a:endParaRPr lang="cs-CZ" dirty="0"/>
          </a:p>
        </p:txBody>
      </p:sp>
      <p:sp>
        <p:nvSpPr>
          <p:cNvPr id="20" name="Obdélník 19"/>
          <p:cNvSpPr/>
          <p:nvPr userDrawn="1"/>
        </p:nvSpPr>
        <p:spPr>
          <a:xfrm>
            <a:off x="0" y="0"/>
            <a:ext cx="9144000" cy="133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202406"/>
            <a:ext cx="3952627" cy="792957"/>
          </a:xfrm>
          <a:prstGeom prst="rect">
            <a:avLst/>
          </a:prstGeom>
        </p:spPr>
      </p:pic>
      <p:cxnSp>
        <p:nvCxnSpPr>
          <p:cNvPr id="18" name="Přímá spojnice 17"/>
          <p:cNvCxnSpPr/>
          <p:nvPr userDrawn="1"/>
        </p:nvCxnSpPr>
        <p:spPr>
          <a:xfrm>
            <a:off x="395536" y="1137600"/>
            <a:ext cx="835292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8818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ulka nebo graf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2412000"/>
            <a:ext cx="8064000" cy="3744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text 5"/>
          <p:cNvSpPr>
            <a:spLocks noGrp="1"/>
          </p:cNvSpPr>
          <p:nvPr>
            <p:ph type="body" sz="quarter" idx="13"/>
          </p:nvPr>
        </p:nvSpPr>
        <p:spPr>
          <a:xfrm>
            <a:off x="540000" y="1440000"/>
            <a:ext cx="8064000" cy="3600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Zástupný symbol pro text 5"/>
          <p:cNvSpPr>
            <a:spLocks noGrp="1"/>
          </p:cNvSpPr>
          <p:nvPr>
            <p:ph type="body" sz="quarter" idx="14"/>
          </p:nvPr>
        </p:nvSpPr>
        <p:spPr>
          <a:xfrm>
            <a:off x="540000" y="1836000"/>
            <a:ext cx="8064000" cy="432000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479379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3926C-A75F-451F-BF1A-A50252FF36C3}" type="datetimeFigureOut">
              <a:rPr lang="cs-CZ"/>
              <a:pPr>
                <a:defRPr/>
              </a:pPr>
              <a:t>29.9.2017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FC8E2B-90E5-49AA-BD61-10BC7CA3BE8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Jeden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12855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3960000" cy="4320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44000" y="1800000"/>
            <a:ext cx="3960000" cy="4320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13621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va obsahy nad seb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2088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540000" y="4032000"/>
            <a:ext cx="8064000" cy="2088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93027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ulka nebo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540000" y="2412000"/>
            <a:ext cx="8064000" cy="3744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1"/>
          </p:nvPr>
        </p:nvSpPr>
        <p:spPr>
          <a:xfrm>
            <a:off x="540000" y="1440000"/>
            <a:ext cx="8064000" cy="3600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Zástupný symbol pro text 5"/>
          <p:cNvSpPr>
            <a:spLocks noGrp="1"/>
          </p:cNvSpPr>
          <p:nvPr>
            <p:ph type="body" sz="quarter" idx="12"/>
          </p:nvPr>
        </p:nvSpPr>
        <p:spPr>
          <a:xfrm>
            <a:off x="540000" y="1836000"/>
            <a:ext cx="8064000" cy="432000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49879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ředě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0" y="0"/>
            <a:ext cx="9144000" cy="67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>
          <a:xfrm>
            <a:off x="1512000" y="2610000"/>
            <a:ext cx="7272000" cy="3240000"/>
          </a:xfrm>
        </p:spPr>
        <p:txBody>
          <a:bodyPr anchor="t" anchorCtr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9" name="Zástupný symbol pro obrázek 4"/>
          <p:cNvSpPr>
            <a:spLocks noGrp="1" noChangeAspect="1"/>
          </p:cNvSpPr>
          <p:nvPr>
            <p:ph type="pic" sz="quarter" idx="15"/>
          </p:nvPr>
        </p:nvSpPr>
        <p:spPr>
          <a:xfrm>
            <a:off x="846000" y="2636837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dirty="0" smtClean="0"/>
              <a:t>Kliknutím na ikonu přidáte obrázek.</a:t>
            </a:r>
            <a:endParaRPr lang="cs-CZ" dirty="0"/>
          </a:p>
        </p:txBody>
      </p:sp>
      <p:sp>
        <p:nvSpPr>
          <p:cNvPr id="7" name="Obdélník 6"/>
          <p:cNvSpPr/>
          <p:nvPr userDrawn="1"/>
        </p:nvSpPr>
        <p:spPr>
          <a:xfrm>
            <a:off x="0" y="0"/>
            <a:ext cx="9144000" cy="133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202406"/>
            <a:ext cx="3952627" cy="792957"/>
          </a:xfrm>
          <a:prstGeom prst="rect">
            <a:avLst/>
          </a:prstGeom>
        </p:spPr>
      </p:pic>
      <p:cxnSp>
        <p:nvCxnSpPr>
          <p:cNvPr id="12" name="Přímá spojnice 11"/>
          <p:cNvCxnSpPr/>
          <p:nvPr userDrawn="1"/>
        </p:nvCxnSpPr>
        <p:spPr>
          <a:xfrm>
            <a:off x="395536" y="1137600"/>
            <a:ext cx="835292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253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Jeden obsah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53853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va obsahy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3960000" cy="4320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obsah 2"/>
          <p:cNvSpPr>
            <a:spLocks noGrp="1"/>
          </p:cNvSpPr>
          <p:nvPr>
            <p:ph idx="13"/>
          </p:nvPr>
        </p:nvSpPr>
        <p:spPr>
          <a:xfrm>
            <a:off x="4644000" y="1800000"/>
            <a:ext cx="3960000" cy="4320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01346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va obsahy nad sebou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2088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8" name="Zástupný symbol pro obsah 2"/>
          <p:cNvSpPr>
            <a:spLocks noGrp="1"/>
          </p:cNvSpPr>
          <p:nvPr>
            <p:ph idx="13"/>
          </p:nvPr>
        </p:nvSpPr>
        <p:spPr>
          <a:xfrm>
            <a:off x="540000" y="4032000"/>
            <a:ext cx="8064000" cy="2088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61415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/>
          <p:cNvSpPr/>
          <p:nvPr/>
        </p:nvSpPr>
        <p:spPr>
          <a:xfrm>
            <a:off x="0" y="1080000"/>
            <a:ext cx="9144000" cy="12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2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9144000" cy="10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60000" y="0"/>
            <a:ext cx="8424000" cy="1080000"/>
          </a:xfrm>
          <a:prstGeom prst="rect">
            <a:avLst/>
          </a:prstGeom>
        </p:spPr>
        <p:txBody>
          <a:bodyPr vert="horz" lIns="36000" tIns="0" rIns="36000" bIns="0" rtlCol="0" anchor="ctr" anchorCtr="0">
            <a:no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40000" y="1800000"/>
            <a:ext cx="8064000" cy="43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540000" y="6516000"/>
            <a:ext cx="1116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692000" y="6516000"/>
            <a:ext cx="6912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40000" y="6516000"/>
            <a:ext cx="468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50" b="1">
                <a:solidFill>
                  <a:schemeClr val="tx1"/>
                </a:solidFill>
              </a:defRPr>
            </a:lvl1pPr>
          </a:lstStyle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8" name="Obdélník 17"/>
          <p:cNvSpPr/>
          <p:nvPr/>
        </p:nvSpPr>
        <p:spPr>
          <a:xfrm>
            <a:off x="0" y="6732000"/>
            <a:ext cx="9144000" cy="12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257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5" r:id="rId2"/>
    <p:sldLayoutId id="2147483676" r:id="rId3"/>
    <p:sldLayoutId id="2147483677" r:id="rId4"/>
    <p:sldLayoutId id="2147483678" r:id="rId5"/>
    <p:sldLayoutId id="2147483673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kern="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32000" indent="-432000" algn="l" defTabSz="914400" rtl="0" eaLnBrk="1" latinLnBrk="0" hangingPunct="1">
        <a:lnSpc>
          <a:spcPts val="2880"/>
        </a:lnSpc>
        <a:spcBef>
          <a:spcPts val="600"/>
        </a:spcBef>
        <a:spcAft>
          <a:spcPts val="600"/>
        </a:spcAft>
        <a:buClr>
          <a:schemeClr val="accent2"/>
        </a:buClr>
        <a:buSzPct val="100000"/>
        <a:buFont typeface="Wingdings" panose="05000000000000000000" pitchFamily="2" charset="2"/>
        <a:buChar char=""/>
        <a:defRPr sz="2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666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8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70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lang="cs-CZ" sz="20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422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beskydi.cz/" TargetMode="External"/><Relationship Id="rId2" Type="http://schemas.openxmlformats.org/officeDocument/2006/relationships/hyperlink" Target="mailto:novakova@pobeskydi.cz" TargetMode="Externa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psv.cz/ISPV.php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sfcr.cz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136904" cy="648072"/>
          </a:xfrm>
        </p:spPr>
        <p:txBody>
          <a:bodyPr/>
          <a:lstStyle/>
          <a:p>
            <a:pPr algn="ctr"/>
            <a:r>
              <a:rPr lang="cs-CZ" dirty="0" smtClean="0"/>
              <a:t>Způsobilé výdaje projektu a související</a:t>
            </a:r>
            <a:endParaRPr lang="cs-CZ" dirty="0"/>
          </a:p>
        </p:txBody>
      </p:sp>
      <p:sp>
        <p:nvSpPr>
          <p:cNvPr id="4" name="Zástupný symbol pro obsah 2"/>
          <p:cNvSpPr txBox="1">
            <a:spLocks/>
          </p:cNvSpPr>
          <p:nvPr/>
        </p:nvSpPr>
        <p:spPr>
          <a:xfrm>
            <a:off x="683568" y="3861048"/>
            <a:ext cx="7920432" cy="2664296"/>
          </a:xfrm>
          <a:prstGeom prst="rect">
            <a:avLst/>
          </a:prstGeom>
          <a:ln>
            <a:noFill/>
          </a:ln>
        </p:spPr>
        <p:txBody>
          <a:bodyPr/>
          <a:lstStyle>
            <a:lvl1pPr marL="432000" indent="-432000" algn="l" defTabSz="914400" rtl="0" eaLnBrk="1" latinLnBrk="0" hangingPunct="1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"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6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8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70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lang="cs-CZ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2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dirty="0"/>
          </a:p>
        </p:txBody>
      </p:sp>
      <p:pic>
        <p:nvPicPr>
          <p:cNvPr id="1026" name="Picture 2" descr="C:\Users\Notebook1\Desktop\hlavička sociální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7509"/>
            <a:ext cx="9144000" cy="1341291"/>
          </a:xfrm>
          <a:prstGeom prst="rect">
            <a:avLst/>
          </a:prstGeom>
          <a:noFill/>
        </p:spPr>
      </p:pic>
      <p:pic>
        <p:nvPicPr>
          <p:cNvPr id="2" name="Picture 2" descr="D:\Dokumenty - Nováková\CLLD_animace_další\Grafický styl projektu CLLD\logo_EU_4_radky_RG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9197" y="5417789"/>
            <a:ext cx="6203163" cy="10355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5202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Věcná </a:t>
            </a:r>
            <a:r>
              <a:rPr lang="cs-CZ" dirty="0"/>
              <a:t>způsobilost výdajů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96752"/>
            <a:ext cx="8568952" cy="5400600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altLang="cs-CZ" sz="1200" dirty="0"/>
          </a:p>
          <a:p>
            <a:pPr marL="0" indent="0">
              <a:buNone/>
              <a:defRPr/>
            </a:pPr>
            <a:r>
              <a:rPr lang="cs-CZ" sz="2000" b="1" dirty="0" smtClean="0"/>
              <a:t>3.  Nákup zařízení </a:t>
            </a:r>
            <a:r>
              <a:rPr lang="cs-CZ" sz="2000" b="1" dirty="0"/>
              <a:t>a </a:t>
            </a:r>
            <a:r>
              <a:rPr lang="cs-CZ" sz="2000" b="1" dirty="0" smtClean="0"/>
              <a:t>vybavení a spotřebního materiálu </a:t>
            </a:r>
            <a:r>
              <a:rPr lang="cs-CZ" sz="2000" dirty="0" smtClean="0"/>
              <a:t>(</a:t>
            </a:r>
            <a:r>
              <a:rPr lang="cs-CZ" sz="2000" dirty="0"/>
              <a:t>kap. </a:t>
            </a:r>
            <a:r>
              <a:rPr lang="cs-CZ" sz="2000" dirty="0" smtClean="0"/>
              <a:t>6.4.3 </a:t>
            </a:r>
            <a:r>
              <a:rPr lang="cs-CZ" sz="2000" dirty="0"/>
              <a:t>specifická část pravidel</a:t>
            </a:r>
            <a:r>
              <a:rPr lang="cs-CZ" sz="2000" dirty="0" smtClean="0"/>
              <a:t>)</a:t>
            </a:r>
            <a:endParaRPr lang="cs-CZ" sz="2000" b="1" dirty="0" smtClean="0"/>
          </a:p>
          <a:p>
            <a:pPr>
              <a:lnSpc>
                <a:spcPct val="80000"/>
              </a:lnSpc>
              <a:defRPr/>
            </a:pPr>
            <a:r>
              <a:rPr lang="cs-CZ" altLang="cs-CZ" sz="1800" b="1" dirty="0" smtClean="0"/>
              <a:t>Investiční a neinvestiční výdaje</a:t>
            </a:r>
          </a:p>
          <a:p>
            <a:pPr>
              <a:lnSpc>
                <a:spcPct val="80000"/>
              </a:lnSpc>
              <a:defRPr/>
            </a:pPr>
            <a:r>
              <a:rPr lang="cs-CZ" altLang="cs-CZ" sz="1800" b="1" dirty="0" smtClean="0"/>
              <a:t>Zařízení </a:t>
            </a:r>
            <a:r>
              <a:rPr lang="cs-CZ" altLang="cs-CZ" sz="1800" b="1" dirty="0"/>
              <a:t>a vybavení pro členy </a:t>
            </a:r>
            <a:r>
              <a:rPr lang="cs-CZ" altLang="cs-CZ" sz="1800" b="1" dirty="0" smtClean="0"/>
              <a:t>RT</a:t>
            </a:r>
            <a:r>
              <a:rPr lang="cs-CZ" altLang="cs-CZ" sz="1800" dirty="0" smtClean="0"/>
              <a:t>, </a:t>
            </a:r>
            <a:r>
              <a:rPr lang="cs-CZ" altLang="cs-CZ" sz="1800" dirty="0"/>
              <a:t>kteří přímo pracují s </a:t>
            </a:r>
            <a:r>
              <a:rPr lang="cs-CZ" altLang="cs-CZ" sz="1800" dirty="0" smtClean="0"/>
              <a:t>CS </a:t>
            </a:r>
            <a:r>
              <a:rPr lang="cs-CZ" altLang="cs-CZ" sz="1800" dirty="0"/>
              <a:t>nebo zajišťují </a:t>
            </a:r>
            <a:r>
              <a:rPr lang="cs-CZ" altLang="cs-CZ" sz="1800" dirty="0" smtClean="0"/>
              <a:t>výstup k </a:t>
            </a:r>
            <a:r>
              <a:rPr lang="cs-CZ" altLang="cs-CZ" sz="1800" dirty="0"/>
              <a:t>přímému </a:t>
            </a:r>
            <a:r>
              <a:rPr lang="cs-CZ" altLang="cs-CZ" sz="1800" dirty="0" smtClean="0"/>
              <a:t>využití CS</a:t>
            </a:r>
          </a:p>
          <a:p>
            <a:pPr>
              <a:lnSpc>
                <a:spcPct val="80000"/>
              </a:lnSpc>
              <a:defRPr/>
            </a:pPr>
            <a:r>
              <a:rPr lang="cs-CZ" altLang="cs-CZ" sz="1800" b="1" dirty="0" smtClean="0"/>
              <a:t>Nákup vybavení </a:t>
            </a:r>
            <a:r>
              <a:rPr lang="cs-CZ" altLang="cs-CZ" sz="1800" b="1" dirty="0"/>
              <a:t>pro </a:t>
            </a:r>
            <a:r>
              <a:rPr lang="cs-CZ" altLang="cs-CZ" sz="1800" b="1" dirty="0" smtClean="0"/>
              <a:t>RT</a:t>
            </a:r>
            <a:r>
              <a:rPr lang="cs-CZ" altLang="cs-CZ" sz="1800" dirty="0" smtClean="0"/>
              <a:t>, </a:t>
            </a:r>
            <a:r>
              <a:rPr lang="cs-CZ" altLang="cs-CZ" sz="1800" dirty="0"/>
              <a:t>např.  n</a:t>
            </a:r>
            <a:r>
              <a:rPr lang="cs-CZ" altLang="cs-CZ" sz="1800" dirty="0" smtClean="0"/>
              <a:t>ákup výpočetní techniky - pro </a:t>
            </a:r>
            <a:r>
              <a:rPr lang="cs-CZ" altLang="cs-CZ" sz="1800" dirty="0"/>
              <a:t>pracovníky RT lze pořídit pouze takový počet  kusů zařízení a vybavení, který odpovídá výši úvazku členů </a:t>
            </a:r>
            <a:r>
              <a:rPr lang="cs-CZ" altLang="cs-CZ" sz="1800" dirty="0" smtClean="0"/>
              <a:t>RT = </a:t>
            </a:r>
            <a:r>
              <a:rPr lang="cs-CZ" altLang="cs-CZ" sz="1800" dirty="0"/>
              <a:t>1 ks </a:t>
            </a:r>
            <a:r>
              <a:rPr lang="cs-CZ" altLang="cs-CZ" sz="1800" dirty="0" smtClean="0"/>
              <a:t>na </a:t>
            </a:r>
            <a:r>
              <a:rPr lang="cs-CZ" altLang="cs-CZ" sz="1800" dirty="0"/>
              <a:t>1 </a:t>
            </a:r>
            <a:r>
              <a:rPr lang="cs-CZ" altLang="cs-CZ" sz="1800" dirty="0" smtClean="0"/>
              <a:t>úvazek; pokud </a:t>
            </a:r>
            <a:r>
              <a:rPr lang="cs-CZ" altLang="cs-CZ" sz="1800" dirty="0"/>
              <a:t>je úvazek nižší, lze uplatnit pouze část pořizovací </a:t>
            </a:r>
            <a:r>
              <a:rPr lang="cs-CZ" altLang="cs-CZ" sz="1800" dirty="0" smtClean="0"/>
              <a:t>ceny, </a:t>
            </a:r>
            <a:r>
              <a:rPr lang="cs-CZ" altLang="cs-CZ" sz="1800" dirty="0"/>
              <a:t>vztahující se k danému </a:t>
            </a:r>
            <a:r>
              <a:rPr lang="cs-CZ" altLang="cs-CZ" sz="1800" dirty="0" smtClean="0"/>
              <a:t>úvazku (0,5 </a:t>
            </a:r>
            <a:r>
              <a:rPr lang="cs-CZ" altLang="cs-CZ" sz="1800" dirty="0"/>
              <a:t>úvazek = </a:t>
            </a:r>
            <a:r>
              <a:rPr lang="cs-CZ" altLang="cs-CZ" sz="1800" dirty="0" smtClean="0"/>
              <a:t>0,5 </a:t>
            </a:r>
            <a:r>
              <a:rPr lang="cs-CZ" altLang="cs-CZ" sz="1800" dirty="0"/>
              <a:t>ceny </a:t>
            </a:r>
            <a:r>
              <a:rPr lang="cs-CZ" altLang="cs-CZ" sz="1800" dirty="0" smtClean="0"/>
              <a:t>výpočetní techniky), úvazky jednotlivých členů RT je možné sčítat</a:t>
            </a:r>
          </a:p>
          <a:p>
            <a:pPr>
              <a:lnSpc>
                <a:spcPct val="80000"/>
              </a:lnSpc>
              <a:defRPr/>
            </a:pPr>
            <a:r>
              <a:rPr lang="cs-CZ" sz="1800" dirty="0" smtClean="0"/>
              <a:t>Nově </a:t>
            </a:r>
            <a:r>
              <a:rPr lang="cs-CZ" sz="1800" dirty="0"/>
              <a:t>zařazen do této skupiny výdajů i </a:t>
            </a:r>
            <a:r>
              <a:rPr lang="cs-CZ" sz="1800" b="1" dirty="0"/>
              <a:t>nábytek</a:t>
            </a:r>
            <a:r>
              <a:rPr lang="cs-CZ" sz="1800" dirty="0"/>
              <a:t> (rozdíl oproti OP LZZ</a:t>
            </a:r>
            <a:r>
              <a:rPr lang="cs-CZ" sz="1800" dirty="0" smtClean="0"/>
              <a:t>)</a:t>
            </a:r>
          </a:p>
          <a:p>
            <a:pPr>
              <a:lnSpc>
                <a:spcPct val="80000"/>
              </a:lnSpc>
              <a:defRPr/>
            </a:pPr>
            <a:r>
              <a:rPr lang="cs-CZ" sz="1800" dirty="0" smtClean="0"/>
              <a:t>Pokud </a:t>
            </a:r>
            <a:r>
              <a:rPr lang="cs-CZ" sz="1800" dirty="0"/>
              <a:t>jakýkoliv nákup zařízení a vybavení patří na základě vymezení nepřímých nákladů (dle kapitoly 6.4.16) mezi nepřímé náklady, nelze tyto výdaje řadit mezi přímé způsobilé  </a:t>
            </a:r>
            <a:r>
              <a:rPr lang="cs-CZ" sz="1800" dirty="0" smtClean="0"/>
              <a:t>náklady</a:t>
            </a:r>
            <a:endParaRPr lang="cs-CZ" sz="1800" b="1" dirty="0"/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cs-CZ" altLang="cs-CZ" sz="1200" dirty="0" smtClean="0"/>
          </a:p>
          <a:p>
            <a:pPr marL="0" inden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cs-CZ" altLang="cs-CZ" sz="1200" dirty="0" smtClean="0"/>
          </a:p>
          <a:p>
            <a:pPr marL="0" indent="0">
              <a:buNone/>
              <a:defRPr/>
            </a:pPr>
            <a:endParaRPr lang="cs-CZ" sz="1200" b="1" dirty="0"/>
          </a:p>
          <a:p>
            <a:pPr>
              <a:lnSpc>
                <a:spcPct val="80000"/>
              </a:lnSpc>
              <a:defRPr/>
            </a:pPr>
            <a:endParaRPr lang="cs-CZ" altLang="cs-CZ" sz="1200" dirty="0"/>
          </a:p>
          <a:p>
            <a:pPr>
              <a:lnSpc>
                <a:spcPct val="80000"/>
              </a:lnSpc>
            </a:pPr>
            <a:endParaRPr lang="cs-CZ" altLang="cs-CZ" dirty="0" smtClean="0"/>
          </a:p>
          <a:p>
            <a:pPr>
              <a:lnSpc>
                <a:spcPct val="80000"/>
              </a:lnSpc>
            </a:pPr>
            <a:endParaRPr lang="cs-CZ" alt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8486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Věcná způsobilost výdajů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96752"/>
            <a:ext cx="8568952" cy="5400600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altLang="cs-CZ" sz="1200" dirty="0"/>
          </a:p>
          <a:p>
            <a:pPr marL="0" indent="0">
              <a:buNone/>
              <a:defRPr/>
            </a:pPr>
            <a:r>
              <a:rPr lang="cs-CZ" sz="2000" b="1" dirty="0"/>
              <a:t>4</a:t>
            </a:r>
            <a:r>
              <a:rPr lang="cs-CZ" sz="2000" b="1" dirty="0" smtClean="0"/>
              <a:t>.  Nájem a leasing zařízení a vybavení, budov </a:t>
            </a:r>
            <a:r>
              <a:rPr lang="cs-CZ" sz="2000" dirty="0" smtClean="0"/>
              <a:t>(kap. 6.4.4 specifická část pravidel)</a:t>
            </a:r>
            <a:endParaRPr lang="cs-CZ" sz="2000" dirty="0"/>
          </a:p>
          <a:p>
            <a:pPr>
              <a:lnSpc>
                <a:spcPct val="80000"/>
              </a:lnSpc>
              <a:defRPr/>
            </a:pPr>
            <a:r>
              <a:rPr lang="cs-CZ" altLang="cs-CZ" sz="1800" dirty="0" smtClean="0"/>
              <a:t>Specifická část pravidel stanovuje předpoklady pro uznání způsobilosti</a:t>
            </a:r>
          </a:p>
          <a:p>
            <a:pPr>
              <a:lnSpc>
                <a:spcPct val="80000"/>
              </a:lnSpc>
              <a:defRPr/>
            </a:pPr>
            <a:endParaRPr lang="cs-CZ" altLang="cs-CZ" sz="1800" dirty="0"/>
          </a:p>
          <a:p>
            <a:pPr marL="0" indent="0">
              <a:buNone/>
              <a:defRPr/>
            </a:pPr>
            <a:r>
              <a:rPr lang="cs-CZ" sz="2000" b="1" dirty="0"/>
              <a:t> </a:t>
            </a:r>
            <a:r>
              <a:rPr lang="cs-CZ" sz="2000" b="1" dirty="0" smtClean="0"/>
              <a:t>5. Odpisy </a:t>
            </a:r>
            <a:r>
              <a:rPr lang="cs-CZ" sz="2000" dirty="0" smtClean="0"/>
              <a:t>(kap</a:t>
            </a:r>
            <a:r>
              <a:rPr lang="cs-CZ" sz="2000" dirty="0"/>
              <a:t>. </a:t>
            </a:r>
            <a:r>
              <a:rPr lang="cs-CZ" sz="2000" dirty="0" smtClean="0"/>
              <a:t>6.4.5 specifická </a:t>
            </a:r>
            <a:r>
              <a:rPr lang="cs-CZ" sz="2000" dirty="0"/>
              <a:t>část pravidel)</a:t>
            </a:r>
          </a:p>
          <a:p>
            <a:pPr>
              <a:lnSpc>
                <a:spcPct val="80000"/>
              </a:lnSpc>
              <a:defRPr/>
            </a:pPr>
            <a:r>
              <a:rPr lang="cs-CZ" altLang="cs-CZ" sz="1800" dirty="0" smtClean="0"/>
              <a:t>Majetek používaných pro účely projektu</a:t>
            </a:r>
          </a:p>
          <a:p>
            <a:pPr>
              <a:lnSpc>
                <a:spcPct val="80000"/>
              </a:lnSpc>
              <a:defRPr/>
            </a:pPr>
            <a:r>
              <a:rPr lang="cs-CZ" altLang="cs-CZ" sz="1800" dirty="0" smtClean="0"/>
              <a:t>Způsobilý výdaje po dobu trvání projektu</a:t>
            </a:r>
          </a:p>
          <a:p>
            <a:pPr>
              <a:lnSpc>
                <a:spcPct val="80000"/>
              </a:lnSpc>
              <a:defRPr/>
            </a:pPr>
            <a:r>
              <a:rPr lang="cs-CZ" altLang="cs-CZ" sz="1800" dirty="0" smtClean="0"/>
              <a:t>Danové odpisy</a:t>
            </a:r>
          </a:p>
          <a:p>
            <a:pPr>
              <a:lnSpc>
                <a:spcPct val="80000"/>
              </a:lnSpc>
              <a:defRPr/>
            </a:pPr>
            <a:r>
              <a:rPr lang="cs-CZ" altLang="cs-CZ" sz="1800" dirty="0" smtClean="0"/>
              <a:t>Nepřímé náklady</a:t>
            </a:r>
          </a:p>
          <a:p>
            <a:pPr>
              <a:lnSpc>
                <a:spcPct val="80000"/>
              </a:lnSpc>
              <a:defRPr/>
            </a:pPr>
            <a:endParaRPr lang="cs-CZ" altLang="cs-CZ" sz="1800" dirty="0"/>
          </a:p>
          <a:p>
            <a:pPr marL="0" indent="0">
              <a:buNone/>
              <a:defRPr/>
            </a:pPr>
            <a:r>
              <a:rPr lang="cs-CZ" sz="1800" b="1" dirty="0"/>
              <a:t> </a:t>
            </a:r>
            <a:r>
              <a:rPr lang="cs-CZ" sz="1800" b="1" dirty="0" smtClean="0"/>
              <a:t>6. Drobné stavební úpravy </a:t>
            </a:r>
            <a:r>
              <a:rPr lang="cs-CZ" sz="1800" dirty="0"/>
              <a:t>(kap. </a:t>
            </a:r>
            <a:r>
              <a:rPr lang="cs-CZ" sz="1800" dirty="0" smtClean="0"/>
              <a:t>6.4.6 </a:t>
            </a:r>
            <a:r>
              <a:rPr lang="cs-CZ" sz="1800" dirty="0"/>
              <a:t>specifická část pravidel)</a:t>
            </a:r>
          </a:p>
          <a:p>
            <a:pPr>
              <a:lnSpc>
                <a:spcPct val="80000"/>
              </a:lnSpc>
              <a:defRPr/>
            </a:pPr>
            <a:r>
              <a:rPr lang="cs-CZ" altLang="cs-CZ" sz="1800" dirty="0" smtClean="0"/>
              <a:t>Cena všech dokončených stavebních úprav v jednom </a:t>
            </a:r>
            <a:r>
              <a:rPr lang="cs-CZ" altLang="cs-CZ" sz="1800" dirty="0" err="1" smtClean="0"/>
              <a:t>zdanovacím</a:t>
            </a:r>
            <a:r>
              <a:rPr lang="cs-CZ" altLang="cs-CZ" sz="1800" dirty="0" smtClean="0"/>
              <a:t> období nepřesáhne v úhrnu 40.000 Kč na každou účetní položku majetku</a:t>
            </a:r>
          </a:p>
          <a:p>
            <a:pPr marL="0" indent="0">
              <a:lnSpc>
                <a:spcPct val="80000"/>
              </a:lnSpc>
              <a:buNone/>
              <a:defRPr/>
            </a:pPr>
            <a:endParaRPr lang="cs-CZ" altLang="cs-CZ" sz="1800" dirty="0"/>
          </a:p>
          <a:p>
            <a:pPr marL="0" indent="0">
              <a:lnSpc>
                <a:spcPct val="80000"/>
              </a:lnSpc>
              <a:buNone/>
              <a:defRPr/>
            </a:pPr>
            <a:endParaRPr lang="cs-CZ" altLang="cs-CZ" sz="1200" dirty="0" smtClean="0"/>
          </a:p>
          <a:p>
            <a:pPr marL="0" inden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cs-CZ" altLang="cs-CZ" sz="1200" dirty="0" smtClean="0"/>
          </a:p>
          <a:p>
            <a:pPr marL="0" indent="0">
              <a:buNone/>
              <a:defRPr/>
            </a:pPr>
            <a:endParaRPr lang="cs-CZ" sz="1200" b="1" dirty="0"/>
          </a:p>
          <a:p>
            <a:pPr>
              <a:lnSpc>
                <a:spcPct val="80000"/>
              </a:lnSpc>
              <a:defRPr/>
            </a:pPr>
            <a:endParaRPr lang="cs-CZ" altLang="cs-CZ" sz="1200" dirty="0"/>
          </a:p>
          <a:p>
            <a:pPr>
              <a:lnSpc>
                <a:spcPct val="80000"/>
              </a:lnSpc>
            </a:pPr>
            <a:endParaRPr lang="cs-CZ" altLang="cs-CZ" dirty="0" smtClean="0"/>
          </a:p>
          <a:p>
            <a:pPr>
              <a:lnSpc>
                <a:spcPct val="80000"/>
              </a:lnSpc>
            </a:pPr>
            <a:endParaRPr lang="cs-CZ" alt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1532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Věcná způsobilost výdajů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340768"/>
            <a:ext cx="8568952" cy="5256584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cs-CZ" sz="2000" b="1" dirty="0" smtClean="0"/>
              <a:t>7.  </a:t>
            </a:r>
            <a:r>
              <a:rPr lang="cs-CZ" sz="2000" b="1" dirty="0" smtClean="0"/>
              <a:t>Nákup </a:t>
            </a:r>
            <a:r>
              <a:rPr lang="cs-CZ" sz="2000" b="1" dirty="0" smtClean="0"/>
              <a:t>služeb </a:t>
            </a:r>
            <a:r>
              <a:rPr lang="cs-CZ" sz="2000" dirty="0" smtClean="0"/>
              <a:t>(</a:t>
            </a:r>
            <a:r>
              <a:rPr lang="cs-CZ" sz="2000" dirty="0"/>
              <a:t>kap. </a:t>
            </a:r>
            <a:r>
              <a:rPr lang="cs-CZ" sz="2000" dirty="0" smtClean="0"/>
              <a:t>6.4.7 </a:t>
            </a:r>
            <a:r>
              <a:rPr lang="cs-CZ" sz="2000" dirty="0"/>
              <a:t>specifická část pravidel</a:t>
            </a:r>
            <a:r>
              <a:rPr lang="cs-CZ" sz="2000" dirty="0" smtClean="0"/>
              <a:t>)</a:t>
            </a:r>
            <a:endParaRPr lang="cs-CZ" sz="20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altLang="cs-CZ" sz="2000" dirty="0" smtClean="0"/>
              <a:t>Dodání </a:t>
            </a:r>
            <a:r>
              <a:rPr lang="cs-CZ" altLang="cs-CZ" sz="2000" dirty="0"/>
              <a:t>služby musí být nezbytné k realizaci projektu a musí vytvářet novou </a:t>
            </a:r>
            <a:r>
              <a:rPr lang="cs-CZ" altLang="cs-CZ" sz="2000" dirty="0" smtClean="0"/>
              <a:t>hodnotu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000" dirty="0" smtClean="0"/>
              <a:t>zpracování </a:t>
            </a:r>
            <a:r>
              <a:rPr lang="cs-CZ" sz="2000" dirty="0"/>
              <a:t>analýz, průzkumů, </a:t>
            </a:r>
            <a:r>
              <a:rPr lang="cs-CZ" sz="2000" dirty="0" smtClean="0"/>
              <a:t>studií</a:t>
            </a:r>
            <a:endParaRPr lang="cs-CZ" sz="20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000" dirty="0" smtClean="0"/>
              <a:t>lektorské služby</a:t>
            </a:r>
            <a:endParaRPr lang="cs-CZ" sz="20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000" dirty="0" smtClean="0"/>
              <a:t>školení </a:t>
            </a:r>
            <a:r>
              <a:rPr lang="cs-CZ" sz="2000" dirty="0"/>
              <a:t>a </a:t>
            </a:r>
            <a:r>
              <a:rPr lang="cs-CZ" sz="2000" dirty="0" smtClean="0"/>
              <a:t>kurzy</a:t>
            </a:r>
            <a:endParaRPr lang="cs-CZ" sz="20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000" dirty="0" smtClean="0"/>
              <a:t>vytvoření </a:t>
            </a:r>
            <a:r>
              <a:rPr lang="cs-CZ" sz="2000" dirty="0"/>
              <a:t>nových publikací, školicích materiálů nebo manuálů, </a:t>
            </a:r>
            <a:r>
              <a:rPr lang="cs-CZ" sz="2000" dirty="0" smtClean="0"/>
              <a:t>CD/DVD…</a:t>
            </a:r>
            <a:endParaRPr lang="cs-CZ" sz="20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000" dirty="0" smtClean="0"/>
              <a:t>pronájem </a:t>
            </a:r>
            <a:r>
              <a:rPr lang="cs-CZ" sz="2000" dirty="0"/>
              <a:t>prostor pro práci s </a:t>
            </a:r>
            <a:r>
              <a:rPr lang="cs-CZ" sz="2000" dirty="0" smtClean="0"/>
              <a:t>cílovou skupinou </a:t>
            </a:r>
            <a:r>
              <a:rPr lang="cs-CZ" sz="2000" dirty="0"/>
              <a:t>(např. pronájem </a:t>
            </a:r>
            <a:r>
              <a:rPr lang="cs-CZ" sz="2000" dirty="0" smtClean="0"/>
              <a:t>učebny</a:t>
            </a:r>
            <a:r>
              <a:rPr lang="cs-CZ" sz="2000" dirty="0" smtClean="0"/>
              <a:t>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cs-CZ" sz="2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b="1" dirty="0" smtClean="0"/>
              <a:t>Nelze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000" dirty="0" smtClean="0"/>
              <a:t>Výdaje na nákup lektorských/školení/kurzů, na které má příjemce či partner platnou akreditaci</a:t>
            </a:r>
            <a:endParaRPr lang="cs-CZ" sz="20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2000" dirty="0"/>
          </a:p>
          <a:p>
            <a:pPr marL="0" indent="0">
              <a:buNone/>
              <a:defRPr/>
            </a:pPr>
            <a:endParaRPr lang="cs-CZ" sz="1600" b="1" dirty="0"/>
          </a:p>
          <a:p>
            <a:pPr>
              <a:lnSpc>
                <a:spcPct val="80000"/>
              </a:lnSpc>
              <a:defRPr/>
            </a:pPr>
            <a:endParaRPr lang="cs-CZ" altLang="cs-CZ" sz="1200" dirty="0"/>
          </a:p>
          <a:p>
            <a:pPr>
              <a:lnSpc>
                <a:spcPct val="80000"/>
              </a:lnSpc>
            </a:pPr>
            <a:endParaRPr lang="cs-CZ" altLang="cs-CZ" dirty="0" smtClean="0"/>
          </a:p>
          <a:p>
            <a:pPr>
              <a:lnSpc>
                <a:spcPct val="80000"/>
              </a:lnSpc>
            </a:pPr>
            <a:endParaRPr lang="cs-CZ" alt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8295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Věcná způsobilost výdajů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340768"/>
            <a:ext cx="8640960" cy="5328592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b="1" dirty="0" smtClean="0"/>
              <a:t>8.</a:t>
            </a:r>
            <a:r>
              <a:rPr lang="cs-CZ" sz="1800" b="1" dirty="0" smtClean="0"/>
              <a:t> </a:t>
            </a:r>
            <a:r>
              <a:rPr lang="cs-CZ" sz="1800" b="1" dirty="0" smtClean="0"/>
              <a:t>Přímá </a:t>
            </a:r>
            <a:r>
              <a:rPr lang="cs-CZ" sz="1800" b="1" dirty="0"/>
              <a:t>podpora </a:t>
            </a:r>
            <a:r>
              <a:rPr lang="cs-CZ" sz="1800" b="1" dirty="0" smtClean="0"/>
              <a:t>cílové skupiny </a:t>
            </a:r>
            <a:r>
              <a:rPr lang="cs-CZ" sz="1800" dirty="0" smtClean="0"/>
              <a:t>(kap. 6.4.8 specifická část pravidel)</a:t>
            </a:r>
            <a:endParaRPr lang="cs-CZ" sz="1800" dirty="0" smtClean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800" b="1" dirty="0" smtClean="0"/>
              <a:t>Mzdové příspěvky </a:t>
            </a:r>
            <a:endParaRPr lang="cs-CZ" sz="1800" dirty="0"/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800" dirty="0" smtClean="0"/>
              <a:t>Výdaje v souvislosti s umístěním osoby z cílové skupiny projektu na trh 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800" dirty="0" smtClean="0"/>
              <a:t>Mzdové náklady za dobu účasti zaměstnance na dalším vzdělávání</a:t>
            </a:r>
            <a:endParaRPr lang="cs-CZ" sz="1800" dirty="0"/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800" dirty="0"/>
              <a:t>a</a:t>
            </a:r>
            <a:r>
              <a:rPr lang="cs-CZ" sz="1800" dirty="0" smtClean="0"/>
              <a:t>ž do výše 100 % skutečně vzniklých mzdových nákladů, platí ovšem max</a:t>
            </a:r>
            <a:r>
              <a:rPr lang="cs-CZ" sz="1800" dirty="0" smtClean="0"/>
              <a:t>. </a:t>
            </a:r>
            <a:r>
              <a:rPr lang="cs-CZ" sz="1800" dirty="0"/>
              <a:t>limit </a:t>
            </a:r>
            <a:r>
              <a:rPr lang="cs-CZ" sz="1800" dirty="0" smtClean="0"/>
              <a:t> ve výši trojnásobku minimální mzdy (více viz specifická část pravidel)</a:t>
            </a:r>
            <a:endParaRPr lang="cs-CZ" sz="1800" dirty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800" b="1" dirty="0" smtClean="0"/>
              <a:t>cestovné</a:t>
            </a:r>
            <a:r>
              <a:rPr lang="cs-CZ" sz="1800" b="1" dirty="0"/>
              <a:t>, </a:t>
            </a:r>
            <a:r>
              <a:rPr lang="cs-CZ" sz="1800" b="1" dirty="0" smtClean="0"/>
              <a:t>ubytování a stravné </a:t>
            </a:r>
            <a:r>
              <a:rPr lang="cs-CZ" sz="1800" dirty="0" smtClean="0"/>
              <a:t>účastníků projektu, tj. cílové skupiny (více viz specifická část pravidel)</a:t>
            </a:r>
            <a:endParaRPr lang="cs-CZ" sz="1800" dirty="0" smtClean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800" b="1" dirty="0"/>
              <a:t>p</a:t>
            </a:r>
            <a:r>
              <a:rPr lang="cs-CZ" sz="1800" b="1" dirty="0" smtClean="0"/>
              <a:t>říspěvek na péči o dítě a další závislé osoby </a:t>
            </a:r>
            <a:r>
              <a:rPr lang="cs-CZ" sz="1800" dirty="0" smtClean="0"/>
              <a:t>– poskytuje se po dobu trvání školení nebo při nástupu </a:t>
            </a:r>
            <a:r>
              <a:rPr lang="cs-CZ" sz="1800" dirty="0" smtClean="0"/>
              <a:t>dosud nezaměstnané </a:t>
            </a:r>
            <a:r>
              <a:rPr lang="cs-CZ" sz="1800" dirty="0" smtClean="0"/>
              <a:t>osoby do nového zaměstnání </a:t>
            </a:r>
            <a:r>
              <a:rPr lang="cs-CZ" sz="1800" dirty="0" smtClean="0"/>
              <a:t>(po </a:t>
            </a:r>
            <a:r>
              <a:rPr lang="cs-CZ" sz="1800" dirty="0" smtClean="0"/>
              <a:t>dobu max. 6 </a:t>
            </a:r>
            <a:r>
              <a:rPr lang="cs-CZ" sz="1800" dirty="0" err="1" smtClean="0"/>
              <a:t>měs</a:t>
            </a:r>
            <a:r>
              <a:rPr lang="cs-CZ" sz="1800" dirty="0" smtClean="0"/>
              <a:t>.)</a:t>
            </a:r>
            <a:endParaRPr lang="cs-CZ" sz="1200" dirty="0" smtClean="0"/>
          </a:p>
          <a:p>
            <a:endParaRPr lang="cs-CZ" altLang="cs-CZ" sz="1200" dirty="0"/>
          </a:p>
          <a:p>
            <a:endParaRPr lang="cs-CZ" alt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71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Věcná způsobilost výdajů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340768"/>
            <a:ext cx="8640960" cy="5328592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b="1" dirty="0" smtClean="0"/>
              <a:t>8.</a:t>
            </a:r>
            <a:r>
              <a:rPr lang="cs-CZ" sz="1800" b="1" dirty="0" smtClean="0"/>
              <a:t> </a:t>
            </a:r>
            <a:r>
              <a:rPr lang="cs-CZ" sz="1800" b="1" dirty="0" smtClean="0"/>
              <a:t>Přímá </a:t>
            </a:r>
            <a:r>
              <a:rPr lang="cs-CZ" sz="1800" b="1" dirty="0"/>
              <a:t>podpora </a:t>
            </a:r>
            <a:r>
              <a:rPr lang="cs-CZ" sz="1800" b="1" dirty="0" smtClean="0"/>
              <a:t>cílové skupiny </a:t>
            </a:r>
            <a:r>
              <a:rPr lang="cs-CZ" sz="1800" dirty="0" smtClean="0"/>
              <a:t>(kap. 6.4.8 specifická část pravidel)</a:t>
            </a:r>
            <a:endParaRPr lang="cs-CZ" sz="1800" dirty="0" smtClean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800" b="1" dirty="0"/>
              <a:t>P</a:t>
            </a:r>
            <a:r>
              <a:rPr lang="cs-CZ" sz="1800" b="1" dirty="0" smtClean="0"/>
              <a:t>říspěvek na zapracování </a:t>
            </a:r>
            <a:r>
              <a:rPr lang="cs-CZ" sz="1800" dirty="0" smtClean="0"/>
              <a:t>(dle zákona č. 435/2004 Sb., zákon o zaměstnanosti) – poskytuje se po dobu max. 3 měs</a:t>
            </a:r>
            <a:r>
              <a:rPr lang="cs-CZ" sz="1800" dirty="0" smtClean="0"/>
              <a:t>íců</a:t>
            </a:r>
            <a:r>
              <a:rPr lang="cs-CZ" sz="1800" dirty="0" smtClean="0"/>
              <a:t>, nejvýše do poloviny minimální mzdy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800" b="1" dirty="0" smtClean="0"/>
              <a:t>jiné nezbytné náklady </a:t>
            </a:r>
            <a:r>
              <a:rPr lang="cs-CZ" sz="1800" dirty="0" smtClean="0"/>
              <a:t>pro CS pro realizování jejich aktivit (prohlídka zdravotní způsobilosti pro výkon práce, výpis z rejstříku trestů)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cs-CZ" sz="1800"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cs-CZ" sz="1800" b="1" dirty="0" smtClean="0"/>
              <a:t>DALŠÍ ZPŮSOBILÉ VÝDAJE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800" dirty="0" smtClean="0"/>
              <a:t>Plátce × neplátce DPH =&gt; </a:t>
            </a:r>
            <a:r>
              <a:rPr lang="cs-CZ" sz="1800" b="1" dirty="0" smtClean="0"/>
              <a:t>způsobilost DPH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800" b="1" dirty="0"/>
              <a:t>Finanční výdaje, správní a jiné poplatky</a:t>
            </a:r>
            <a:r>
              <a:rPr lang="cs-CZ" sz="1800" dirty="0"/>
              <a:t>: </a:t>
            </a:r>
            <a:r>
              <a:rPr lang="cs-CZ" sz="1800" dirty="0"/>
              <a:t>n</a:t>
            </a:r>
            <a:r>
              <a:rPr lang="cs-CZ" sz="1800" dirty="0"/>
              <a:t>evyhnutelnost a přímá vazba na projekt; úroky z dlužných částek, pokuty a penále – vždy nezpůsobilý </a:t>
            </a:r>
            <a:r>
              <a:rPr lang="cs-CZ" sz="1800" dirty="0" smtClean="0"/>
              <a:t>výdaj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800" b="1" dirty="0" smtClean="0"/>
              <a:t>Věcné plnění </a:t>
            </a:r>
            <a:r>
              <a:rPr lang="cs-CZ" sz="1800" dirty="0" smtClean="0"/>
              <a:t>– poskytnutí neplacené dobrovolné činnosti, způsobilé pouze do výše spolufinancování projektu příjemcem</a:t>
            </a:r>
            <a:endParaRPr lang="cs-CZ" sz="1800"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cs-CZ" sz="18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cs-CZ" sz="1200" dirty="0" smtClean="0"/>
          </a:p>
          <a:p>
            <a:endParaRPr lang="cs-CZ" altLang="cs-CZ" sz="1200" dirty="0"/>
          </a:p>
          <a:p>
            <a:endParaRPr lang="cs-CZ" alt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5163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Věcná způsobilost </a:t>
            </a:r>
            <a:r>
              <a:rPr lang="cs-CZ" dirty="0" smtClean="0"/>
              <a:t>výdajů</a:t>
            </a:r>
            <a:br>
              <a:rPr lang="cs-CZ" dirty="0" smtClean="0"/>
            </a:br>
            <a:r>
              <a:rPr lang="cs-CZ" sz="2800" dirty="0" smtClean="0"/>
              <a:t>nepřímé výdaje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268760"/>
            <a:ext cx="8064000" cy="456320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altLang="cs-CZ" sz="1800" b="1" dirty="0" smtClean="0"/>
              <a:t>Max</a:t>
            </a:r>
            <a:r>
              <a:rPr lang="cs-CZ" altLang="cs-CZ" sz="1800" b="1" dirty="0" smtClean="0"/>
              <a:t>. 25</a:t>
            </a:r>
            <a:r>
              <a:rPr lang="cs-CZ" altLang="cs-CZ" sz="1800" b="1" dirty="0"/>
              <a:t>% přímých způsobilých nákladů </a:t>
            </a:r>
            <a:r>
              <a:rPr lang="cs-CZ" altLang="cs-CZ" sz="1800" b="1" dirty="0" smtClean="0"/>
              <a:t>projektu</a:t>
            </a:r>
            <a:endParaRPr lang="cs-CZ" altLang="cs-CZ" sz="1800" b="1" dirty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1800" dirty="0"/>
              <a:t>administrativa, řízení projektu (včetně finančního), účetnictví, personalistika komunikační </a:t>
            </a:r>
            <a:r>
              <a:rPr lang="cs-CZ" sz="1800" dirty="0" smtClean="0"/>
              <a:t>a </a:t>
            </a:r>
            <a:r>
              <a:rPr lang="cs-CZ" sz="1800" dirty="0"/>
              <a:t>informační opatření, </a:t>
            </a:r>
            <a:r>
              <a:rPr lang="cs-CZ" sz="1800" u="sng" dirty="0"/>
              <a:t>občerstvení a stravování </a:t>
            </a:r>
            <a:r>
              <a:rPr lang="cs-CZ" sz="1800" dirty="0"/>
              <a:t>a podpůrné </a:t>
            </a:r>
            <a:r>
              <a:rPr lang="cs-CZ" sz="1800" dirty="0" smtClean="0"/>
              <a:t>procesy </a:t>
            </a:r>
            <a:r>
              <a:rPr lang="cs-CZ" sz="1800" dirty="0"/>
              <a:t>pro provoz </a:t>
            </a:r>
            <a:r>
              <a:rPr lang="cs-CZ" sz="1800" dirty="0" smtClean="0"/>
              <a:t>projektu</a:t>
            </a:r>
            <a:endParaRPr lang="cs-CZ" sz="1800" dirty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1800" u="sng" dirty="0"/>
              <a:t>cestovní náhrady spojené s pracovními cestami </a:t>
            </a:r>
            <a:r>
              <a:rPr lang="cs-CZ" sz="1800" u="sng" dirty="0" smtClean="0"/>
              <a:t>RT</a:t>
            </a:r>
            <a:endParaRPr lang="cs-CZ" sz="1800" u="sng" dirty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1800" dirty="0"/>
              <a:t>spotřební materiál, zařízení a vybavení </a:t>
            </a:r>
            <a:r>
              <a:rPr lang="cs-CZ" sz="1800" dirty="0" smtClean="0"/>
              <a:t>(</a:t>
            </a:r>
            <a:r>
              <a:rPr lang="cs-CZ" sz="1800" dirty="0" smtClean="0"/>
              <a:t>nákup papíru, nosičů dat, psací potřeby apod. + další spotřební a kancelářský materiál/pomůcky určené pro administraci projektu</a:t>
            </a:r>
            <a:r>
              <a:rPr lang="cs-CZ" sz="1800" dirty="0" smtClean="0"/>
              <a:t>)</a:t>
            </a:r>
            <a:endParaRPr lang="cs-CZ" sz="1800" dirty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1800" u="sng" dirty="0"/>
              <a:t>prostory pro realizaci </a:t>
            </a:r>
            <a:r>
              <a:rPr lang="cs-CZ" sz="1800" u="sng" dirty="0" smtClean="0"/>
              <a:t>projektu (odpisy, </a:t>
            </a:r>
            <a:r>
              <a:rPr lang="cs-CZ" sz="1800" u="sng" dirty="0"/>
              <a:t>vodné, stočné, </a:t>
            </a:r>
            <a:r>
              <a:rPr lang="cs-CZ" sz="1800" u="sng" dirty="0" smtClean="0"/>
              <a:t>energie…)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 smtClean="0"/>
              <a:t>Nájem za prostory využívané k administraci projektu tj. nikoli k práci s </a:t>
            </a:r>
            <a:r>
              <a:rPr lang="cs-CZ" sz="1600" dirty="0" smtClean="0"/>
              <a:t>CS</a:t>
            </a:r>
            <a:endParaRPr lang="cs-CZ" sz="1600" dirty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1800" dirty="0"/>
              <a:t>ostatní provozní výdaje (internet, poštovné, telefon</a:t>
            </a:r>
            <a:r>
              <a:rPr lang="cs-CZ" sz="1800" dirty="0" smtClean="0"/>
              <a:t>…)</a:t>
            </a:r>
            <a:endParaRPr lang="cs-CZ" sz="1800" dirty="0"/>
          </a:p>
          <a:p>
            <a:r>
              <a:rPr lang="cs-CZ" sz="1800" dirty="0"/>
              <a:t> </a:t>
            </a:r>
            <a:r>
              <a:rPr lang="cs-CZ" sz="1800" b="1" dirty="0"/>
              <a:t>POMŮCKA K IDENTIFIKACI PŘÍMÝCH A NEPŘÍMÝCH NÁKLADŮ </a:t>
            </a:r>
            <a:endParaRPr lang="cs-CZ" sz="18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18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cs-CZ" altLang="cs-CZ" sz="16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cs-CZ" altLang="cs-CZ" sz="1600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cs-CZ" altLang="cs-CZ" sz="16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3901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Věcná </a:t>
            </a:r>
            <a:r>
              <a:rPr lang="cs-CZ" dirty="0" smtClean="0"/>
              <a:t>způsobilost výdajů</a:t>
            </a:r>
            <a:br>
              <a:rPr lang="cs-CZ" dirty="0" smtClean="0"/>
            </a:br>
            <a:r>
              <a:rPr lang="cs-CZ" sz="2800" dirty="0" smtClean="0"/>
              <a:t>Nezpůsobilé výdaje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412776"/>
            <a:ext cx="8064000" cy="525658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dirty="0" smtClean="0"/>
              <a:t>Pro </a:t>
            </a:r>
            <a:r>
              <a:rPr lang="cs-CZ" dirty="0" smtClean="0"/>
              <a:t>potřeby OPZ se v žádosti o podporu </a:t>
            </a:r>
            <a:r>
              <a:rPr lang="cs-CZ" dirty="0" smtClean="0"/>
              <a:t>nevyplňují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dirty="0" smtClean="0"/>
              <a:t>Vždy nezpůsobilé jsou: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dirty="0" smtClean="0"/>
              <a:t>Úroky z dlužných částek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dirty="0" smtClean="0"/>
              <a:t>Pokuty a penále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dirty="0" smtClean="0"/>
              <a:t>Pro danou výzvu infrastruktura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dirty="0" smtClean="0"/>
              <a:t>DPH, kromě případů, kdy je podle vnitrostátních právních předpisů neodpočitatelná</a:t>
            </a:r>
          </a:p>
          <a:p>
            <a:pPr marL="414000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9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cs-CZ" altLang="cs-CZ" sz="32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altLang="cs-CZ" sz="1800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6788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Přímé a nepřímé výdaje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412776"/>
            <a:ext cx="8064000" cy="525658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dirty="0" smtClean="0"/>
              <a:t>Viz kap. 6.5 specifické části pravidel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dirty="0" smtClean="0"/>
              <a:t>Pracovní výkazy</a:t>
            </a:r>
            <a:endParaRPr lang="cs-CZ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9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cs-CZ" altLang="cs-CZ" sz="32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altLang="cs-CZ" sz="1800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6528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cs-CZ" dirty="0"/>
              <a:t>PŘÍJMY PROJEKTU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196752"/>
            <a:ext cx="8064000" cy="5184576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1800" b="1" dirty="0" smtClean="0"/>
              <a:t>Příjmem </a:t>
            </a:r>
            <a:r>
              <a:rPr lang="cs-CZ" sz="1800" b="1" dirty="0"/>
              <a:t>projektu se </a:t>
            </a:r>
            <a:r>
              <a:rPr lang="cs-CZ" sz="1800" b="1" dirty="0" smtClean="0"/>
              <a:t>rozumí </a:t>
            </a:r>
            <a:r>
              <a:rPr lang="cs-CZ" sz="1800" dirty="0"/>
              <a:t>příjmy vygenerované projektem v době </a:t>
            </a:r>
            <a:r>
              <a:rPr lang="cs-CZ" sz="1800" dirty="0" smtClean="0"/>
              <a:t>realizace projektu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1800" dirty="0" smtClean="0"/>
              <a:t>Mezi </a:t>
            </a:r>
            <a:r>
              <a:rPr lang="cs-CZ" sz="1800" dirty="0"/>
              <a:t>příjmy projektu </a:t>
            </a:r>
            <a:r>
              <a:rPr lang="cs-CZ" sz="1800" b="1" dirty="0" smtClean="0"/>
              <a:t>patří</a:t>
            </a:r>
            <a:r>
              <a:rPr lang="cs-CZ" sz="1800" dirty="0"/>
              <a:t> </a:t>
            </a:r>
            <a:r>
              <a:rPr lang="cs-CZ" sz="1800" dirty="0" smtClean="0"/>
              <a:t>např. příjmy za poskytované služby (</a:t>
            </a:r>
            <a:r>
              <a:rPr lang="cs-CZ" sz="1800" dirty="0"/>
              <a:t>konferenční poplatky, poplatky za školení </a:t>
            </a:r>
            <a:r>
              <a:rPr lang="cs-CZ" sz="1800" dirty="0" smtClean="0"/>
              <a:t>apod.), příjmy za prodej výrobků, které vznikly v rámci projektu </a:t>
            </a:r>
            <a:r>
              <a:rPr lang="cs-CZ" sz="1800" dirty="0"/>
              <a:t>(tj. výrobků, na jejichž vznik byly vynaloženy výdaje projektu); </a:t>
            </a:r>
            <a:r>
              <a:rPr lang="cs-CZ" sz="1800" dirty="0" smtClean="0"/>
              <a:t>pronájem prostor, zařízení, softwaru atd. financovaných v rámci projektu atd.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1800" dirty="0" smtClean="0"/>
              <a:t>Příjmem projektu nikdy </a:t>
            </a:r>
            <a:r>
              <a:rPr lang="cs-CZ" sz="1800" b="1" dirty="0" smtClean="0"/>
              <a:t>nejsou</a:t>
            </a:r>
            <a:r>
              <a:rPr lang="cs-CZ" sz="1800" dirty="0" smtClean="0"/>
              <a:t> úroky z bankovního účtu, obdržené platby                      ze smluvních pokut, peněžní jistota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1800" b="1" dirty="0" smtClean="0"/>
              <a:t>Do žádosti o podporu </a:t>
            </a:r>
            <a:r>
              <a:rPr lang="cs-CZ" sz="1800" dirty="0" smtClean="0"/>
              <a:t>se uvádí pouze „</a:t>
            </a:r>
            <a:r>
              <a:rPr lang="cs-CZ" sz="1800" b="1" dirty="0" smtClean="0"/>
              <a:t>předpokládané čisté příjmy</a:t>
            </a:r>
            <a:r>
              <a:rPr lang="cs-CZ" sz="1800" dirty="0" smtClean="0"/>
              <a:t>“ do řádku „</a:t>
            </a:r>
            <a:r>
              <a:rPr lang="cs-CZ" sz="1800" b="1" dirty="0" smtClean="0"/>
              <a:t>Jiné peněžní příjmy</a:t>
            </a:r>
            <a:r>
              <a:rPr lang="cs-CZ" sz="1800" dirty="0" smtClean="0"/>
              <a:t>“ (v případě vyrovnávací platby vypočtené na listu ISKP přílohy 11A) – </a:t>
            </a:r>
            <a:r>
              <a:rPr lang="cs-CZ" sz="1800" b="1" dirty="0" smtClean="0">
                <a:solidFill>
                  <a:srgbClr val="FF0000"/>
                </a:solidFill>
              </a:rPr>
              <a:t>o tyto příjmy bude vždy snížena poskytnutá podpora ŘO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1800" b="1" dirty="0"/>
              <a:t>Čistým příjmem </a:t>
            </a:r>
            <a:r>
              <a:rPr lang="cs-CZ" sz="1800" dirty="0" smtClean="0"/>
              <a:t>se nevykazují v režimu veřejné podpory či podpory de </a:t>
            </a:r>
            <a:r>
              <a:rPr lang="cs-CZ" sz="1800" dirty="0" err="1" smtClean="0"/>
              <a:t>minimis</a:t>
            </a:r>
            <a:endParaRPr lang="cs-CZ" sz="18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1800" b="1" dirty="0" smtClean="0"/>
              <a:t>Nepředpokládané i předpokládané čisté příjmy </a:t>
            </a:r>
            <a:r>
              <a:rPr lang="cs-CZ" sz="1800" dirty="0" smtClean="0"/>
              <a:t>se budou reportovat průběžně ve Zprávách o realizaci projektu (ZOR)</a:t>
            </a:r>
          </a:p>
          <a:p>
            <a:pPr marL="0" indent="0">
              <a:lnSpc>
                <a:spcPct val="100000"/>
              </a:lnSpc>
              <a:buNone/>
            </a:pPr>
            <a:endParaRPr lang="cs-CZ" sz="16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18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cs-CZ" altLang="cs-CZ" sz="16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cs-CZ" altLang="cs-CZ" sz="1600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cs-CZ" altLang="cs-CZ" sz="16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18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4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0000" y="404784"/>
            <a:ext cx="8424000" cy="1080000"/>
          </a:xfrm>
        </p:spPr>
        <p:txBody>
          <a:bodyPr/>
          <a:lstStyle/>
          <a:p>
            <a:r>
              <a:rPr lang="cs-CZ" dirty="0" smtClean="0"/>
              <a:t>Zkušenosti s předešlé výzvy </a:t>
            </a:r>
            <a:br>
              <a:rPr lang="cs-CZ" dirty="0" smtClean="0"/>
            </a:br>
            <a:r>
              <a:rPr lang="cs-CZ" dirty="0" smtClean="0"/>
              <a:t>důvody úprav rozpočtu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Překročení limitu obvyklých mezd</a:t>
            </a:r>
          </a:p>
          <a:p>
            <a:r>
              <a:rPr lang="cs-CZ" dirty="0" smtClean="0"/>
              <a:t>Zahrnutí do přímých výdajů zaměstnanců, kteří nepracují přímo s cílovou skupinou</a:t>
            </a:r>
          </a:p>
          <a:p>
            <a:r>
              <a:rPr lang="cs-CZ" dirty="0" smtClean="0"/>
              <a:t>Pracovní pozice ve všech klíčových aktivitách není v rozpočtu rozdělen dle jednotlivých klíčových aktivit</a:t>
            </a:r>
          </a:p>
          <a:p>
            <a:r>
              <a:rPr lang="cs-CZ" dirty="0" smtClean="0"/>
              <a:t>Kancelářský materiál pro CS – nákup papíru, spojení/vazba, nosiče dat, nákup psacích potřeb chybně zahrnuto přímých výdajů</a:t>
            </a:r>
          </a:p>
          <a:p>
            <a:r>
              <a:rPr lang="cs-CZ" dirty="0" smtClean="0"/>
              <a:t>V náplní práce pracovníků pracujících s cílovou skupinou (přímé výdajů) zařazeno zajištění zpracování podkladů pro monitorovací zprávy (patří do nepřímých)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3510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Způsobilý výdaj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268760"/>
            <a:ext cx="8568952" cy="5472608"/>
          </a:xfrm>
        </p:spPr>
        <p:txBody>
          <a:bodyPr/>
          <a:lstStyle/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 smtClean="0"/>
              <a:t>je </a:t>
            </a:r>
            <a:r>
              <a:rPr lang="cs-CZ" dirty="0"/>
              <a:t>v souladu s právními předpisy (zejména legislativou EU a ČR</a:t>
            </a:r>
            <a:r>
              <a:rPr lang="cs-CZ" dirty="0" smtClean="0"/>
              <a:t>) </a:t>
            </a:r>
            <a:endParaRPr lang="cs-CZ" dirty="0"/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pl-PL" dirty="0"/>
              <a:t>je v souladu s pravidly programu a s podmínkami poskytnutí </a:t>
            </a:r>
            <a:r>
              <a:rPr lang="pl-PL" dirty="0" smtClean="0"/>
              <a:t>podpory </a:t>
            </a:r>
            <a:endParaRPr lang="pl-PL" dirty="0"/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je přiměřený (viz </a:t>
            </a:r>
            <a:r>
              <a:rPr lang="cs-CZ" b="1" dirty="0"/>
              <a:t>kapitola 6.1 Specifické části pravidel pro žadatele a příjemce</a:t>
            </a:r>
            <a:r>
              <a:rPr lang="cs-CZ" dirty="0" smtClean="0"/>
              <a:t>)</a:t>
            </a:r>
            <a:endParaRPr lang="cs-CZ" dirty="0"/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 smtClean="0"/>
              <a:t>vzniknul </a:t>
            </a:r>
            <a:r>
              <a:rPr lang="cs-CZ" dirty="0"/>
              <a:t>v době realizace projektu a byl uhrazen nejpozději do okamžiku ukončení administrace závěrečné </a:t>
            </a:r>
            <a:r>
              <a:rPr lang="cs-CZ" dirty="0" smtClean="0"/>
              <a:t>zprávy o </a:t>
            </a:r>
            <a:r>
              <a:rPr lang="cs-CZ" dirty="0"/>
              <a:t>realizaci </a:t>
            </a:r>
            <a:r>
              <a:rPr lang="cs-CZ" dirty="0" smtClean="0"/>
              <a:t>projektu, resp. </a:t>
            </a:r>
            <a:r>
              <a:rPr lang="cs-CZ" dirty="0"/>
              <a:t>z</a:t>
            </a:r>
            <a:r>
              <a:rPr lang="cs-CZ" dirty="0" smtClean="0"/>
              <a:t>ávěrečné žádosti o platbu</a:t>
            </a:r>
            <a:endParaRPr lang="cs-CZ" dirty="0"/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 smtClean="0"/>
              <a:t>váže se na aktivity projektu, které jsou územně způsobilé</a:t>
            </a:r>
            <a:endParaRPr lang="cs-CZ" dirty="0"/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je řádně </a:t>
            </a:r>
            <a:r>
              <a:rPr lang="cs-CZ" b="1" dirty="0"/>
              <a:t>identifikovatelný, prokazatelný a </a:t>
            </a:r>
            <a:r>
              <a:rPr lang="cs-CZ" b="1" dirty="0" smtClean="0"/>
              <a:t>doložitelný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j</a:t>
            </a:r>
            <a:r>
              <a:rPr lang="cs-CZ" dirty="0" smtClean="0"/>
              <a:t>e nezbytný pro dosažení cílů projektu</a:t>
            </a:r>
            <a:endParaRPr lang="cs-CZ" dirty="0" smtClean="0"/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endParaRPr lang="cs-CZ" sz="1600" b="1" u="sng" dirty="0" smtClean="0"/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endParaRPr lang="cs-CZ" sz="1200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4937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0000" y="404784"/>
            <a:ext cx="8424000" cy="1080000"/>
          </a:xfrm>
        </p:spPr>
        <p:txBody>
          <a:bodyPr/>
          <a:lstStyle/>
          <a:p>
            <a:r>
              <a:rPr lang="cs-CZ" dirty="0" smtClean="0"/>
              <a:t>Zkušenosti s předešlé výzvy </a:t>
            </a:r>
            <a:br>
              <a:rPr lang="cs-CZ" dirty="0" smtClean="0"/>
            </a:br>
            <a:r>
              <a:rPr lang="cs-CZ" dirty="0" smtClean="0"/>
              <a:t>důvody úprav rozpočtu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Hygienické prostředky, papírové utěrky, toaletní papír, mýdla chybně zařazeny do přímých náklady</a:t>
            </a:r>
          </a:p>
          <a:p>
            <a:r>
              <a:rPr lang="cs-CZ" dirty="0" smtClean="0"/>
              <a:t>Cena vybavení převyšuje limity cen obvyklých zařízení a vybavení</a:t>
            </a:r>
          </a:p>
          <a:p>
            <a:r>
              <a:rPr lang="cs-CZ" dirty="0" smtClean="0"/>
              <a:t>Publicita projektu (zpravodaj projektu) chybně zahrnuto do přímých výdajů.</a:t>
            </a:r>
          </a:p>
          <a:p>
            <a:r>
              <a:rPr lang="cs-CZ" dirty="0" smtClean="0"/>
              <a:t>Správa internovaných či obdobných stránek projektu,  aktualizace a opravy nefunkčnosti apod. chybně zařazeno do přímých nákladů. </a:t>
            </a:r>
            <a:r>
              <a:rPr lang="cs-CZ" sz="2000" dirty="0" smtClean="0"/>
              <a:t>(</a:t>
            </a:r>
            <a:r>
              <a:rPr lang="cs-CZ" sz="2000" dirty="0" smtClean="0"/>
              <a:t>Návrhu struktury a vzhled internetových  či obdobných stránek, návrh grafického zpracování vč. náplně jsou přímé náklady.)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7707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algn="ctr" eaLnBrk="1" hangingPunct="1"/>
            <a:r>
              <a:rPr lang="cs-CZ" altLang="cs-CZ" sz="4000" b="1" dirty="0" smtClean="0"/>
              <a:t>děkuji za pozornost</a:t>
            </a:r>
          </a:p>
        </p:txBody>
      </p:sp>
      <p:sp>
        <p:nvSpPr>
          <p:cNvPr id="48131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cs-CZ" altLang="cs-CZ" sz="2400" dirty="0" smtClean="0"/>
              <a:t>Krystyna Nováková</a:t>
            </a:r>
          </a:p>
          <a:p>
            <a:pPr eaLnBrk="1" hangingPunct="1"/>
            <a:r>
              <a:rPr lang="cs-CZ" altLang="cs-CZ" sz="2400" dirty="0" smtClean="0"/>
              <a:t>MAS Pobeskydí, z. s.</a:t>
            </a:r>
          </a:p>
          <a:p>
            <a:pPr eaLnBrk="1" hangingPunct="1"/>
            <a:r>
              <a:rPr lang="cs-CZ" altLang="cs-CZ" sz="2400" dirty="0" err="1" smtClean="0">
                <a:solidFill>
                  <a:schemeClr val="bg2"/>
                </a:solidFill>
                <a:hlinkClick r:id="rId2"/>
              </a:rPr>
              <a:t>novakova</a:t>
            </a:r>
            <a:r>
              <a:rPr lang="cs-CZ" altLang="cs-CZ" sz="2400" dirty="0" smtClean="0">
                <a:solidFill>
                  <a:schemeClr val="bg2"/>
                </a:solidFill>
                <a:hlinkClick r:id="rId2"/>
              </a:rPr>
              <a:t>@</a:t>
            </a:r>
            <a:r>
              <a:rPr lang="cs-CZ" altLang="cs-CZ" sz="2400" dirty="0" err="1" smtClean="0">
                <a:solidFill>
                  <a:schemeClr val="bg2"/>
                </a:solidFill>
                <a:hlinkClick r:id="rId2"/>
              </a:rPr>
              <a:t>pobeskydi.cz</a:t>
            </a:r>
            <a:endParaRPr lang="cs-CZ" altLang="cs-CZ" sz="2400" dirty="0" smtClean="0">
              <a:solidFill>
                <a:schemeClr val="bg2"/>
              </a:solidFill>
            </a:endParaRPr>
          </a:p>
          <a:p>
            <a:pPr eaLnBrk="1" hangingPunct="1"/>
            <a:r>
              <a:rPr lang="cs-CZ" altLang="cs-CZ" sz="2400" dirty="0" smtClean="0">
                <a:solidFill>
                  <a:schemeClr val="bg2"/>
                </a:solidFill>
                <a:hlinkClick r:id="rId3"/>
              </a:rPr>
              <a:t>www.</a:t>
            </a:r>
            <a:r>
              <a:rPr lang="cs-CZ" altLang="cs-CZ" sz="2400" dirty="0" err="1" smtClean="0">
                <a:solidFill>
                  <a:schemeClr val="bg2"/>
                </a:solidFill>
                <a:hlinkClick r:id="rId3"/>
              </a:rPr>
              <a:t>pobeskydi.cz</a:t>
            </a:r>
            <a:r>
              <a:rPr lang="cs-CZ" altLang="cs-CZ" sz="2400" dirty="0" smtClean="0">
                <a:solidFill>
                  <a:schemeClr val="bg2"/>
                </a:solidFill>
              </a:rPr>
              <a:t> </a:t>
            </a:r>
          </a:p>
        </p:txBody>
      </p:sp>
      <p:pic>
        <p:nvPicPr>
          <p:cNvPr id="4" name="Picture 2" descr="C:\Users\Notebook1\Desktop\hlavička sociální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87509"/>
            <a:ext cx="9144000" cy="1341291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Investiční výdaje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268760"/>
            <a:ext cx="8568952" cy="5472608"/>
          </a:xfrm>
        </p:spPr>
        <p:txBody>
          <a:bodyPr/>
          <a:lstStyle/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 smtClean="0"/>
              <a:t>Výdaje na pořízení nehmotného majetku v pořizovací ceně nad 60 tis. Kč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/>
              <a:t>Výdaje na pořízení </a:t>
            </a:r>
            <a:r>
              <a:rPr lang="cs-CZ" sz="2400" dirty="0" smtClean="0"/>
              <a:t>hmotného majetku </a:t>
            </a:r>
            <a:r>
              <a:rPr lang="cs-CZ" sz="2400" dirty="0"/>
              <a:t>v pořizovací ceně nad 40 tis. </a:t>
            </a:r>
            <a:r>
              <a:rPr lang="cs-CZ" sz="2400" dirty="0" smtClean="0"/>
              <a:t>Kč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 smtClean="0"/>
              <a:t>Investiční výdaje nesmí být vyšší než 50 % celkových způsobilých výdajů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 smtClean="0"/>
              <a:t>Křížové financování není pro danou výzvu umožněno </a:t>
            </a:r>
            <a:r>
              <a:rPr lang="cs-CZ" dirty="0" smtClean="0"/>
              <a:t>(</a:t>
            </a:r>
            <a:r>
              <a:rPr lang="cs-CZ" dirty="0"/>
              <a:t>infrastruktura - </a:t>
            </a:r>
            <a:r>
              <a:rPr lang="cs-CZ" dirty="0"/>
              <a:t>budovy, stavby, pozemky a technická zařízení nezbytná pro fungování budov a staveb, s nemovitostmi pevně spojená (vodovod, kanalizace, energetické, komunikační vedení apod.)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endParaRPr lang="cs-CZ" sz="2400" dirty="0"/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endParaRPr lang="cs-CZ" sz="2400" b="1" u="sng" dirty="0" smtClean="0"/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endParaRPr lang="cs-CZ" sz="1200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8889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cs-CZ" dirty="0" smtClean="0"/>
              <a:t>časová </a:t>
            </a:r>
            <a:r>
              <a:rPr lang="cs-CZ" dirty="0" smtClean="0"/>
              <a:t>způsobilost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Náklady vzniklé v době realizace </a:t>
            </a:r>
            <a:r>
              <a:rPr lang="cs-CZ" dirty="0" smtClean="0"/>
              <a:t>projektu</a:t>
            </a:r>
            <a:endParaRPr lang="cs-CZ" dirty="0"/>
          </a:p>
          <a:p>
            <a:r>
              <a:rPr lang="cs-CZ" dirty="0" smtClean="0"/>
              <a:t>Omezení </a:t>
            </a:r>
            <a:r>
              <a:rPr lang="cs-CZ" dirty="0"/>
              <a:t>v režimu podpory blokové </a:t>
            </a:r>
            <a:r>
              <a:rPr lang="cs-CZ" dirty="0" smtClean="0"/>
              <a:t>výjimky</a:t>
            </a:r>
            <a:endParaRPr lang="cs-CZ" dirty="0"/>
          </a:p>
          <a:p>
            <a:r>
              <a:rPr lang="cs-CZ" dirty="0" smtClean="0"/>
              <a:t>Zahájení realizace projektu nejdříve datum vyhlášení výzvy: </a:t>
            </a:r>
            <a:r>
              <a:rPr lang="cs-CZ" b="1" dirty="0" smtClean="0"/>
              <a:t>20. </a:t>
            </a:r>
            <a:r>
              <a:rPr lang="cs-CZ" b="1" dirty="0" smtClean="0"/>
              <a:t>9. </a:t>
            </a:r>
            <a:r>
              <a:rPr lang="cs-CZ" b="1" dirty="0" smtClean="0"/>
              <a:t>2017</a:t>
            </a:r>
          </a:p>
          <a:p>
            <a:r>
              <a:rPr lang="cs-CZ" dirty="0" smtClean="0"/>
              <a:t>Nejzazší </a:t>
            </a:r>
            <a:r>
              <a:rPr lang="cs-CZ" dirty="0"/>
              <a:t>termín ukončení realizace </a:t>
            </a:r>
            <a:r>
              <a:rPr lang="cs-CZ" dirty="0" smtClean="0"/>
              <a:t>projektů: </a:t>
            </a:r>
            <a:r>
              <a:rPr lang="cs-CZ" b="1" dirty="0" smtClean="0"/>
              <a:t>31. 12. </a:t>
            </a:r>
            <a:r>
              <a:rPr lang="cs-CZ" b="1" dirty="0" smtClean="0"/>
              <a:t>2021</a:t>
            </a:r>
          </a:p>
          <a:p>
            <a:r>
              <a:rPr lang="cs-CZ" dirty="0" smtClean="0"/>
              <a:t>Výdaje musí být skutečně uhrazeny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3284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Věcná způsobilost výdajů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268760"/>
            <a:ext cx="8568952" cy="5472608"/>
          </a:xfrm>
        </p:spPr>
        <p:txBody>
          <a:bodyPr/>
          <a:lstStyle/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endParaRPr lang="cs-CZ" sz="1600" b="1" u="sng" dirty="0" smtClean="0"/>
          </a:p>
          <a:p>
            <a:pPr marL="0" lvl="1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cs-CZ" b="1" dirty="0" smtClean="0"/>
              <a:t>Kategorie </a:t>
            </a:r>
            <a:r>
              <a:rPr lang="cs-CZ" b="1" dirty="0"/>
              <a:t>způsobilých výdajů OPZ</a:t>
            </a:r>
          </a:p>
          <a:p>
            <a: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endParaRPr lang="cs-CZ" b="1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s-CZ" altLang="cs-CZ" sz="2000" b="1" dirty="0"/>
              <a:t>1. </a:t>
            </a:r>
            <a:r>
              <a:rPr lang="cs-CZ" altLang="cs-CZ" sz="2000" b="1" dirty="0" smtClean="0"/>
              <a:t>Způsobilé výdaje</a:t>
            </a:r>
            <a:r>
              <a:rPr lang="cs-CZ" altLang="cs-CZ" dirty="0"/>
              <a:t>		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cs-CZ" altLang="cs-CZ" dirty="0" smtClean="0"/>
              <a:t>1.</a:t>
            </a:r>
            <a:r>
              <a:rPr lang="cs-CZ" altLang="cs-CZ" dirty="0" smtClean="0"/>
              <a:t> </a:t>
            </a:r>
            <a:r>
              <a:rPr lang="cs-CZ" altLang="cs-CZ" dirty="0"/>
              <a:t>Osobní náklady  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cs-CZ" altLang="cs-CZ" dirty="0" smtClean="0"/>
              <a:t>2. Cestovné</a:t>
            </a:r>
            <a:endParaRPr lang="cs-CZ" altLang="cs-CZ" dirty="0"/>
          </a:p>
          <a:p>
            <a:pPr lvl="2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cs-CZ" altLang="cs-CZ" dirty="0" smtClean="0"/>
              <a:t>3.  Nákup zařízení a vybavení a spotřebního materiálu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cs-CZ" altLang="cs-CZ" dirty="0" smtClean="0"/>
              <a:t>4. Nájem či leasing zařízení a vybavení, budov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cs-CZ" altLang="cs-CZ" dirty="0" smtClean="0"/>
              <a:t>6. Drobné stavební úpravy</a:t>
            </a:r>
            <a:endParaRPr lang="cs-CZ" altLang="cs-CZ" dirty="0"/>
          </a:p>
          <a:p>
            <a:pPr lvl="2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cs-CZ" altLang="cs-CZ" dirty="0" smtClean="0"/>
              <a:t>7</a:t>
            </a:r>
            <a:r>
              <a:rPr lang="cs-CZ" altLang="cs-CZ" dirty="0" smtClean="0"/>
              <a:t>.  </a:t>
            </a:r>
            <a:r>
              <a:rPr lang="cs-CZ" altLang="cs-CZ" dirty="0"/>
              <a:t>Nákup služeb 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cs-CZ" altLang="cs-CZ" dirty="0" smtClean="0"/>
              <a:t>6.  </a:t>
            </a:r>
            <a:r>
              <a:rPr lang="cs-CZ" altLang="cs-CZ" dirty="0"/>
              <a:t>Přímá podpora </a:t>
            </a:r>
            <a:r>
              <a:rPr lang="cs-CZ" altLang="cs-CZ" dirty="0" smtClean="0"/>
              <a:t>cílové skupiny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Ø"/>
              <a:defRPr/>
            </a:pPr>
            <a:endParaRPr lang="cs-CZ" altLang="cs-CZ" dirty="0" smtClean="0"/>
          </a:p>
          <a:p>
            <a:pPr marL="666000" lvl="2" indent="0">
              <a:lnSpc>
                <a:spcPct val="80000"/>
              </a:lnSpc>
              <a:buNone/>
              <a:defRPr/>
            </a:pPr>
            <a:r>
              <a:rPr lang="cs-CZ" altLang="cs-CZ" dirty="0" smtClean="0"/>
              <a:t> Přímé × nepřímé výdaje</a:t>
            </a:r>
          </a:p>
          <a:p>
            <a:pPr marL="666000" lvl="2" indent="0">
              <a:lnSpc>
                <a:spcPct val="80000"/>
              </a:lnSpc>
              <a:buNone/>
              <a:defRPr/>
            </a:pPr>
            <a:endParaRPr lang="cs-CZ" sz="2000" b="1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s-CZ" sz="2000" b="1" dirty="0"/>
              <a:t>2. </a:t>
            </a:r>
            <a:r>
              <a:rPr lang="cs-CZ" sz="2000" b="1" dirty="0"/>
              <a:t>N</a:t>
            </a:r>
            <a:r>
              <a:rPr lang="cs-CZ" sz="2000" b="1" dirty="0" smtClean="0"/>
              <a:t>ezpůsobilé </a:t>
            </a:r>
            <a:r>
              <a:rPr lang="cs-CZ" sz="2000" b="1" dirty="0"/>
              <a:t>výdaje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endParaRPr lang="cs-CZ" sz="1200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9973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cs-CZ" dirty="0" smtClean="0"/>
              <a:t>Věcná způsobilost výdajů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268760"/>
            <a:ext cx="8568952" cy="5472608"/>
          </a:xfrm>
        </p:spPr>
        <p:txBody>
          <a:bodyPr/>
          <a:lstStyle/>
          <a:p>
            <a:pPr marL="0" lvl="1" indent="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None/>
              <a:defRPr/>
            </a:pPr>
            <a:r>
              <a:rPr lang="cs-CZ" altLang="cs-CZ" b="1" dirty="0" smtClean="0"/>
              <a:t>1. </a:t>
            </a:r>
            <a:r>
              <a:rPr lang="cs-CZ" b="1" dirty="0" smtClean="0"/>
              <a:t> </a:t>
            </a:r>
            <a:r>
              <a:rPr lang="cs-CZ" b="1" dirty="0" smtClean="0"/>
              <a:t>Osobní </a:t>
            </a:r>
            <a:r>
              <a:rPr lang="cs-CZ" b="1" dirty="0" smtClean="0"/>
              <a:t>náklady </a:t>
            </a:r>
            <a:r>
              <a:rPr lang="cs-CZ" dirty="0" smtClean="0"/>
              <a:t>(kap. 6.4.1 specifická část pravidel)</a:t>
            </a:r>
            <a:endParaRPr lang="cs-CZ" altLang="cs-CZ" dirty="0"/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dirty="0"/>
              <a:t>m</a:t>
            </a:r>
            <a:r>
              <a:rPr lang="cs-CZ" altLang="cs-CZ" dirty="0" smtClean="0"/>
              <a:t>zdy a platy pracovníků zaměstnaní výhradně pro projekt</a:t>
            </a:r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dirty="0" smtClean="0"/>
              <a:t>příslušná část mezd nebo platů zaměstnanců, kteří se na realizaci projektu podílejí pouze částí svého úvazku</a:t>
            </a:r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dirty="0" smtClean="0"/>
              <a:t>ostatní osobní náklady na zaměstnance, kteří jsou zaměstnáni na DPČ nebo DPP</a:t>
            </a:r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dirty="0"/>
              <a:t>v</a:t>
            </a:r>
            <a:r>
              <a:rPr lang="cs-CZ" altLang="cs-CZ" dirty="0" smtClean="0"/>
              <a:t>ýdaje na </a:t>
            </a:r>
            <a:r>
              <a:rPr lang="cs-CZ" altLang="cs-CZ" dirty="0" smtClean="0"/>
              <a:t>odměny (u </a:t>
            </a:r>
            <a:r>
              <a:rPr lang="cs-CZ" altLang="cs-CZ" dirty="0"/>
              <a:t>příjemců/partnerů </a:t>
            </a:r>
            <a:r>
              <a:rPr lang="cs-CZ" altLang="cs-CZ" dirty="0" smtClean="0"/>
              <a:t>OSVČ)</a:t>
            </a:r>
            <a:endParaRPr lang="cs-CZ" altLang="cs-CZ" dirty="0" smtClean="0"/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/>
            </a:pPr>
            <a:endParaRPr lang="cs-CZ" altLang="cs-CZ" dirty="0"/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b="1" dirty="0"/>
              <a:t>Nesmí přesáhnout obvyklou výši v daném místě, čase a oboru! </a:t>
            </a:r>
            <a:r>
              <a:rPr lang="cs-CZ" altLang="cs-CZ" dirty="0"/>
              <a:t>Pro porovnání osobních výdajů lze využít </a:t>
            </a:r>
            <a:r>
              <a:rPr lang="cs-CZ" altLang="cs-CZ" dirty="0" smtClean="0"/>
              <a:t>Informační </a:t>
            </a:r>
            <a:r>
              <a:rPr lang="cs-CZ" altLang="cs-CZ" dirty="0"/>
              <a:t>systém o průměrném výdělku (ISPV) dostupný </a:t>
            </a:r>
            <a:r>
              <a:rPr lang="cs-CZ" altLang="cs-CZ" dirty="0" smtClean="0"/>
              <a:t> na </a:t>
            </a:r>
            <a:r>
              <a:rPr lang="cs-CZ" altLang="cs-CZ" b="1" dirty="0" smtClean="0">
                <a:hlinkClick r:id="rId3"/>
              </a:rPr>
              <a:t>www.mpsv.cz/ISPV.php</a:t>
            </a:r>
            <a:endParaRPr lang="cs-CZ" altLang="cs-CZ" b="1" dirty="0" smtClean="0"/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endParaRPr lang="cs-CZ" altLang="cs-CZ" b="1" dirty="0" smtClean="0"/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dirty="0"/>
              <a:t>ŘO zveřejňuje </a:t>
            </a:r>
            <a:r>
              <a:rPr lang="cs-CZ" altLang="cs-CZ" b="1" dirty="0"/>
              <a:t>přehled obvyklých výší mezd a platů</a:t>
            </a:r>
            <a:r>
              <a:rPr lang="cs-CZ" altLang="cs-CZ" dirty="0"/>
              <a:t> pro nejčastější pozice v rámci projektů podpořených z OPZ na portálu </a:t>
            </a:r>
            <a:r>
              <a:rPr lang="cs-CZ" altLang="cs-CZ" b="1" dirty="0" smtClean="0">
                <a:hlinkClick r:id="rId4"/>
              </a:rPr>
              <a:t>www.esfcr.cz</a:t>
            </a:r>
            <a:endParaRPr lang="cs-CZ" altLang="cs-CZ" b="1" dirty="0" smtClean="0"/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/>
            </a:pPr>
            <a:endParaRPr lang="cs-CZ" altLang="cs-CZ" b="1" dirty="0" smtClean="0"/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endParaRPr lang="cs-CZ" altLang="cs-CZ" sz="1600" b="1" dirty="0"/>
          </a:p>
          <a:p>
            <a:pPr marL="171450" lvl="1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  <a:defRPr/>
            </a:pPr>
            <a:endParaRPr lang="cs-CZ" sz="1000" b="1" dirty="0"/>
          </a:p>
          <a:p>
            <a:pPr lvl="1">
              <a:buFont typeface="Arial" panose="020B0604020202020204" pitchFamily="34" charset="0"/>
              <a:buChar char="•"/>
              <a:defRPr/>
            </a:pPr>
            <a:endParaRPr lang="cs-CZ" altLang="cs-CZ" sz="1800" dirty="0">
              <a:solidFill>
                <a:srgbClr val="92D050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4276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cs-CZ" dirty="0" smtClean="0"/>
              <a:t>Věcná způsobilost výdajů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268760"/>
            <a:ext cx="8568952" cy="5472608"/>
          </a:xfrm>
        </p:spPr>
        <p:txBody>
          <a:bodyPr/>
          <a:lstStyle/>
          <a:p>
            <a:pPr marL="0" lvl="1" indent="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None/>
              <a:defRPr/>
            </a:pPr>
            <a:r>
              <a:rPr lang="cs-CZ" altLang="cs-CZ" b="1" dirty="0" smtClean="0"/>
              <a:t>1.</a:t>
            </a:r>
            <a:r>
              <a:rPr lang="cs-CZ" b="1" dirty="0" smtClean="0"/>
              <a:t> </a:t>
            </a:r>
            <a:r>
              <a:rPr lang="cs-CZ" b="1" dirty="0" smtClean="0"/>
              <a:t>Osobní náklady</a:t>
            </a:r>
            <a:endParaRPr lang="cs-CZ" altLang="cs-CZ" b="1" dirty="0"/>
          </a:p>
          <a:p>
            <a:pPr marL="432000" lvl="1" indent="-4320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b="1" dirty="0" smtClean="0"/>
              <a:t>PS</a:t>
            </a:r>
            <a:r>
              <a:rPr lang="cs-CZ" b="1" dirty="0"/>
              <a:t>, DPČ, DPP </a:t>
            </a:r>
            <a:r>
              <a:rPr lang="cs-CZ" dirty="0"/>
              <a:t>musí být uzavřeny v souladu se zákoníkem </a:t>
            </a:r>
            <a:r>
              <a:rPr lang="cs-CZ" dirty="0" smtClean="0"/>
              <a:t>práce</a:t>
            </a:r>
            <a:endParaRPr lang="cs-CZ" dirty="0"/>
          </a:p>
          <a:p>
            <a:pPr marL="432000" lvl="1" indent="-4320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b="1" dirty="0" smtClean="0"/>
              <a:t>Mzdové </a:t>
            </a:r>
            <a:r>
              <a:rPr lang="cs-CZ" altLang="cs-CZ" b="1" dirty="0"/>
              <a:t>náklady</a:t>
            </a:r>
            <a:r>
              <a:rPr lang="cs-CZ" altLang="cs-CZ" dirty="0"/>
              <a:t> = </a:t>
            </a:r>
            <a:r>
              <a:rPr lang="cs-CZ" dirty="0"/>
              <a:t>hrubá mzda / plat nebo odměna (DPČ, DPP, OSVČ) + odvody zaměstnavatele na SP a ZP a další poplatky spojené se zaměstnancem hrazené zaměstnavatelem povinně na základě právních </a:t>
            </a:r>
            <a:r>
              <a:rPr lang="cs-CZ" dirty="0" smtClean="0"/>
              <a:t>předpisů</a:t>
            </a:r>
          </a:p>
          <a:p>
            <a:pPr marL="432000" lvl="1" indent="-4320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b="1" dirty="0" smtClean="0"/>
              <a:t>Náhrady</a:t>
            </a:r>
            <a:r>
              <a:rPr lang="cs-CZ" dirty="0" smtClean="0"/>
              <a:t> </a:t>
            </a:r>
            <a:endParaRPr lang="cs-CZ" dirty="0"/>
          </a:p>
          <a:p>
            <a:pPr marL="0" lvl="1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None/>
              <a:defRPr/>
            </a:pPr>
            <a:r>
              <a:rPr lang="cs-CZ" b="1" dirty="0"/>
              <a:t>        - za dovolenou </a:t>
            </a:r>
            <a:r>
              <a:rPr lang="cs-CZ" dirty="0"/>
              <a:t>(</a:t>
            </a:r>
            <a:r>
              <a:rPr lang="cs-CZ" dirty="0" smtClean="0"/>
              <a:t>4, </a:t>
            </a:r>
            <a:r>
              <a:rPr lang="cs-CZ" dirty="0"/>
              <a:t>5 nebo 8 týdnů dovolené dle typu </a:t>
            </a:r>
            <a:r>
              <a:rPr lang="cs-CZ" dirty="0" smtClean="0"/>
              <a:t>	zaměstnavatele</a:t>
            </a:r>
            <a:r>
              <a:rPr lang="cs-CZ" dirty="0"/>
              <a:t>, viz § 213 </a:t>
            </a:r>
            <a:r>
              <a:rPr lang="cs-CZ" dirty="0" smtClean="0"/>
              <a:t>zákona </a:t>
            </a:r>
            <a:r>
              <a:rPr lang="cs-CZ" dirty="0"/>
              <a:t>č. 262/2006 Sb., zákoník práce) - </a:t>
            </a:r>
            <a:r>
              <a:rPr lang="cs-CZ" dirty="0" smtClean="0"/>
              <a:t>	způsobilé </a:t>
            </a:r>
            <a:r>
              <a:rPr lang="cs-CZ" dirty="0"/>
              <a:t>pouze v rozsahu, v jakém odpovídají </a:t>
            </a:r>
            <a:r>
              <a:rPr lang="cs-CZ" dirty="0" smtClean="0"/>
              <a:t>zapojení 	zaměstnance </a:t>
            </a:r>
            <a:r>
              <a:rPr lang="cs-CZ" dirty="0"/>
              <a:t>do realizace </a:t>
            </a:r>
            <a:r>
              <a:rPr lang="cs-CZ" dirty="0" smtClean="0"/>
              <a:t>projektu</a:t>
            </a:r>
            <a:endParaRPr lang="cs-CZ" dirty="0"/>
          </a:p>
          <a:p>
            <a:pPr marL="0" lvl="1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None/>
              <a:defRPr/>
            </a:pPr>
            <a:r>
              <a:rPr lang="cs-CZ" b="1" dirty="0"/>
              <a:t>        - v případě překážek v práci </a:t>
            </a:r>
            <a:r>
              <a:rPr lang="cs-CZ" dirty="0"/>
              <a:t>(v souladu se zákoníkem práce</a:t>
            </a:r>
            <a:r>
              <a:rPr lang="cs-CZ" dirty="0" smtClean="0"/>
              <a:t>)</a:t>
            </a:r>
            <a:endParaRPr lang="cs-CZ" dirty="0"/>
          </a:p>
          <a:p>
            <a:pPr marL="0" lvl="1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None/>
              <a:defRPr/>
            </a:pPr>
            <a:r>
              <a:rPr lang="cs-CZ" b="1" dirty="0"/>
              <a:t>        - za dny dočasné pracovní neschopnosti nebo karantény </a:t>
            </a:r>
            <a:r>
              <a:rPr lang="cs-CZ" dirty="0"/>
              <a:t>(jejich </a:t>
            </a:r>
            <a:r>
              <a:rPr lang="cs-CZ" dirty="0" smtClean="0"/>
              <a:t>	poměrná </a:t>
            </a:r>
            <a:r>
              <a:rPr lang="cs-CZ" dirty="0"/>
              <a:t>část</a:t>
            </a:r>
            <a:r>
              <a:rPr lang="cs-CZ" dirty="0" smtClean="0"/>
              <a:t>)</a:t>
            </a:r>
            <a:endParaRPr lang="cs-CZ" b="1" dirty="0"/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endParaRPr lang="cs-CZ" sz="1600" dirty="0"/>
          </a:p>
          <a:p>
            <a:pPr marL="171450" lvl="1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  <a:defRPr/>
            </a:pPr>
            <a:endParaRPr lang="cs-CZ" sz="1000" b="1" dirty="0" smtClean="0"/>
          </a:p>
          <a:p>
            <a:pPr lvl="1">
              <a:buFont typeface="Arial" panose="020B0604020202020204" pitchFamily="34" charset="0"/>
              <a:buChar char="•"/>
              <a:defRPr/>
            </a:pPr>
            <a:endParaRPr lang="cs-CZ" altLang="cs-CZ" sz="1800" dirty="0">
              <a:solidFill>
                <a:srgbClr val="92D050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2755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cs-CZ" dirty="0" smtClean="0"/>
              <a:t>Věcná způsobilost výdajů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340768"/>
            <a:ext cx="8568952" cy="5328592"/>
          </a:xfrm>
        </p:spPr>
        <p:txBody>
          <a:bodyPr/>
          <a:lstStyle/>
          <a:p>
            <a:pPr marL="0" lvl="1" indent="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None/>
              <a:defRPr/>
            </a:pPr>
            <a:r>
              <a:rPr lang="cs-CZ" altLang="cs-CZ" b="1" dirty="0" smtClean="0"/>
              <a:t>1.</a:t>
            </a:r>
            <a:r>
              <a:rPr lang="cs-CZ" b="1" dirty="0" smtClean="0"/>
              <a:t> </a:t>
            </a:r>
            <a:r>
              <a:rPr lang="cs-CZ" b="1" dirty="0"/>
              <a:t>Osobní náklady</a:t>
            </a:r>
            <a:endParaRPr lang="cs-CZ" altLang="cs-CZ" b="1" dirty="0"/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sz="1800" dirty="0" smtClean="0"/>
              <a:t>Pracovní úvazky </a:t>
            </a:r>
            <a:r>
              <a:rPr lang="cs-CZ" sz="1800" dirty="0"/>
              <a:t>zaměstnance se nesmí překrývat a není možné, aby byl za stejnou práci placen </a:t>
            </a:r>
            <a:r>
              <a:rPr lang="cs-CZ" sz="1800" dirty="0" smtClean="0"/>
              <a:t>vícekrát</a:t>
            </a:r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endParaRPr lang="cs-CZ" sz="1800" b="1" dirty="0"/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sz="1800" b="1" dirty="0" smtClean="0"/>
              <a:t>Výše </a:t>
            </a:r>
            <a:r>
              <a:rPr lang="cs-CZ" sz="1800" b="1" dirty="0"/>
              <a:t>úvazku </a:t>
            </a:r>
            <a:r>
              <a:rPr lang="cs-CZ" sz="1800" b="1" dirty="0" smtClean="0"/>
              <a:t>= </a:t>
            </a:r>
            <a:r>
              <a:rPr lang="cs-CZ" sz="1800" b="1" dirty="0"/>
              <a:t>maximálně </a:t>
            </a:r>
            <a:r>
              <a:rPr lang="cs-CZ" sz="1800" b="1" dirty="0" smtClean="0"/>
              <a:t>1,0 </a:t>
            </a:r>
            <a:r>
              <a:rPr lang="cs-CZ" sz="1800" dirty="0" smtClean="0"/>
              <a:t>(součet veškerých úvazků zaměstnance u všech subjektů zapojených do projektu – příjemce a partneři), a </a:t>
            </a:r>
            <a:r>
              <a:rPr lang="cs-CZ" sz="1800" dirty="0"/>
              <a:t>to po celou dobu zapojení </a:t>
            </a:r>
            <a:r>
              <a:rPr lang="cs-CZ" sz="1800" dirty="0" smtClean="0"/>
              <a:t>daného pracovníka </a:t>
            </a:r>
            <a:r>
              <a:rPr lang="cs-CZ" sz="1800" dirty="0"/>
              <a:t>do realizace </a:t>
            </a:r>
            <a:r>
              <a:rPr lang="cs-CZ" sz="1800" dirty="0" smtClean="0"/>
              <a:t>projektu</a:t>
            </a:r>
            <a:endParaRPr lang="cs-CZ" sz="1800" b="1" dirty="0" smtClean="0"/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endParaRPr lang="cs-CZ" sz="1800" dirty="0"/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sz="1800" b="1" dirty="0" smtClean="0"/>
              <a:t>Realizační </a:t>
            </a:r>
            <a:r>
              <a:rPr lang="cs-CZ" altLang="cs-CZ" sz="1800" b="1" dirty="0"/>
              <a:t>tým projektu </a:t>
            </a:r>
            <a:r>
              <a:rPr lang="cs-CZ" altLang="cs-CZ" sz="1800" b="1" dirty="0" smtClean="0"/>
              <a:t>(RT) = </a:t>
            </a:r>
            <a:r>
              <a:rPr lang="cs-CZ" altLang="cs-CZ" sz="1800" dirty="0" smtClean="0"/>
              <a:t>zařazení mezi přímé/nepřímé náklady projektu dle pracovní náplně v projektu, dle vazby na CS – přímá x nepřímá vazba</a:t>
            </a:r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endParaRPr lang="cs-CZ" altLang="cs-CZ" sz="1800" dirty="0" smtClean="0"/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sz="1800" b="1" dirty="0" smtClean="0"/>
              <a:t>PŘÍMÉ NÁKLADY: </a:t>
            </a:r>
            <a:r>
              <a:rPr lang="cs-CZ" altLang="cs-CZ" sz="1800" dirty="0" smtClean="0"/>
              <a:t>pouze </a:t>
            </a:r>
            <a:r>
              <a:rPr lang="cs-CZ" altLang="cs-CZ" sz="1800" dirty="0"/>
              <a:t>přímá práce s </a:t>
            </a:r>
            <a:r>
              <a:rPr lang="cs-CZ" altLang="cs-CZ" sz="1800" dirty="0" smtClean="0"/>
              <a:t>CS nebo zajištění výstupu, </a:t>
            </a:r>
            <a:r>
              <a:rPr lang="cs-CZ" altLang="cs-CZ" sz="1800" dirty="0"/>
              <a:t>který je </a:t>
            </a:r>
            <a:r>
              <a:rPr lang="cs-CZ" altLang="cs-CZ" sz="1800" dirty="0" smtClean="0"/>
              <a:t>určen k </a:t>
            </a:r>
            <a:r>
              <a:rPr lang="cs-CZ" altLang="cs-CZ" sz="1800" dirty="0"/>
              <a:t>přímému využití </a:t>
            </a:r>
            <a:r>
              <a:rPr lang="cs-CZ" altLang="cs-CZ" sz="1800" dirty="0" smtClean="0"/>
              <a:t>CS</a:t>
            </a:r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endParaRPr lang="cs-CZ" altLang="cs-CZ" sz="1800" dirty="0" smtClean="0"/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sz="1800" b="1" dirty="0" smtClean="0"/>
              <a:t>NEPŘÍMÉ NÁKLADY: </a:t>
            </a:r>
            <a:r>
              <a:rPr lang="cs-CZ" altLang="cs-CZ" sz="1800" dirty="0" smtClean="0"/>
              <a:t>projektový/finanční </a:t>
            </a:r>
            <a:r>
              <a:rPr lang="cs-CZ" altLang="cs-CZ" sz="1800" dirty="0"/>
              <a:t>manažer a ostatní </a:t>
            </a:r>
            <a:r>
              <a:rPr lang="cs-CZ" altLang="cs-CZ" sz="1800" dirty="0" smtClean="0"/>
              <a:t>pozice (administrativní, podpůrné), </a:t>
            </a:r>
            <a:r>
              <a:rPr lang="cs-CZ" altLang="cs-CZ" sz="1800" dirty="0"/>
              <a:t>které nepracují přímo s </a:t>
            </a:r>
            <a:r>
              <a:rPr lang="cs-CZ" altLang="cs-CZ" sz="1800" dirty="0" smtClean="0"/>
              <a:t>CS</a:t>
            </a:r>
            <a:endParaRPr lang="cs-CZ" altLang="cs-CZ" sz="1800" dirty="0"/>
          </a:p>
          <a:p>
            <a:pPr lvl="1">
              <a:buFont typeface="Arial" panose="020B0604020202020204" pitchFamily="34" charset="0"/>
              <a:buChar char="•"/>
              <a:defRPr/>
            </a:pPr>
            <a:endParaRPr lang="cs-CZ" altLang="cs-CZ" sz="1800" dirty="0">
              <a:solidFill>
                <a:srgbClr val="92D050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3054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Věcná způsobilost výdajů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96752"/>
            <a:ext cx="8568952" cy="5400600"/>
          </a:xfrm>
        </p:spPr>
        <p:txBody>
          <a:bodyPr/>
          <a:lstStyle/>
          <a:p>
            <a:pPr marL="0" indent="0">
              <a:buNone/>
            </a:pPr>
            <a:r>
              <a:rPr lang="cs-CZ" sz="2000" b="1" dirty="0" smtClean="0"/>
              <a:t>2. Cestovné </a:t>
            </a:r>
            <a:r>
              <a:rPr lang="cs-CZ" sz="2000" dirty="0" smtClean="0"/>
              <a:t>(kap. 6.4.2 specifická část pravidel)</a:t>
            </a:r>
            <a:endParaRPr lang="cs-CZ" sz="20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altLang="cs-CZ" sz="2000" b="1" dirty="0"/>
              <a:t>Cestovní náhrady = </a:t>
            </a:r>
            <a:r>
              <a:rPr lang="cs-CZ" altLang="cs-CZ" sz="2000" dirty="0"/>
              <a:t>náhrady za jízdní výdaje, výdaje za ubytování, za stravné a za nutné vedlejší </a:t>
            </a:r>
            <a:r>
              <a:rPr lang="cs-CZ" altLang="cs-CZ" sz="2000" dirty="0" smtClean="0"/>
              <a:t>výdaje</a:t>
            </a:r>
            <a:endParaRPr lang="cs-CZ" altLang="cs-CZ" sz="2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altLang="cs-CZ" sz="2000" dirty="0" smtClean="0"/>
              <a:t>Cestovní </a:t>
            </a:r>
            <a:r>
              <a:rPr lang="cs-CZ" altLang="cs-CZ" sz="2000" dirty="0"/>
              <a:t>náhrady spojené s pracovními cestami (tuzemské i zahraniční) realizačního týmu jsou hrazeny </a:t>
            </a:r>
            <a:r>
              <a:rPr lang="cs-CZ" altLang="cs-CZ" sz="2000" dirty="0" smtClean="0"/>
              <a:t>z </a:t>
            </a:r>
            <a:r>
              <a:rPr lang="cs-CZ" altLang="cs-CZ" sz="2000" b="1" u="sng" dirty="0"/>
              <a:t>nepřímých </a:t>
            </a:r>
            <a:r>
              <a:rPr lang="cs-CZ" altLang="cs-CZ" sz="2000" b="1" u="sng" dirty="0" smtClean="0"/>
              <a:t>nákladů</a:t>
            </a:r>
            <a:endParaRPr lang="cs-CZ" altLang="cs-CZ" sz="2000" b="1" u="sng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altLang="cs-CZ" sz="2000" b="1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altLang="cs-CZ" sz="2000" b="1" dirty="0" smtClean="0"/>
              <a:t>Pro zaměstnance českých subjektů při zahraničních cestách (PN) </a:t>
            </a:r>
            <a:r>
              <a:rPr lang="cs-CZ" altLang="cs-CZ" sz="2000" dirty="0" smtClean="0"/>
              <a:t>– dle vyhlášky MPSV a MF, cestovné po ČR NN, kapesné v cizí měně je způsobilým výdajem až do 40 % stravného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altLang="cs-CZ" sz="2000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altLang="cs-CZ" sz="2000" b="1" dirty="0"/>
              <a:t>P</a:t>
            </a:r>
            <a:r>
              <a:rPr lang="cs-CZ" altLang="cs-CZ" sz="2000" b="1" dirty="0" smtClean="0"/>
              <a:t>ro zahraniční experty při pracovní cestě do ČR (PN) </a:t>
            </a:r>
            <a:r>
              <a:rPr lang="cs-CZ" altLang="cs-CZ" sz="2000" dirty="0" smtClean="0"/>
              <a:t>– tzv</a:t>
            </a:r>
            <a:r>
              <a:rPr lang="cs-CZ" altLang="cs-CZ" sz="2000" dirty="0"/>
              <a:t>. </a:t>
            </a:r>
            <a:r>
              <a:rPr lang="cs-CZ" altLang="cs-CZ" sz="2000" dirty="0" smtClean="0"/>
              <a:t>„per </a:t>
            </a:r>
            <a:r>
              <a:rPr lang="cs-CZ" altLang="cs-CZ" sz="2000" dirty="0" err="1" smtClean="0"/>
              <a:t>diems</a:t>
            </a:r>
            <a:r>
              <a:rPr lang="cs-CZ" altLang="cs-CZ" sz="2000" dirty="0" smtClean="0"/>
              <a:t>“ ve výši 230 EUR (</a:t>
            </a:r>
            <a:r>
              <a:rPr lang="cs-CZ" sz="2000" dirty="0"/>
              <a:t>http://</a:t>
            </a:r>
            <a:r>
              <a:rPr lang="cs-CZ" sz="2000" dirty="0" smtClean="0"/>
              <a:t>ec.europa.eu/</a:t>
            </a:r>
            <a:r>
              <a:rPr lang="cs-CZ" sz="2000" dirty="0" err="1" smtClean="0"/>
              <a:t>europeaid</a:t>
            </a:r>
            <a:r>
              <a:rPr lang="cs-CZ" sz="2000" dirty="0" smtClean="0"/>
              <a:t>/</a:t>
            </a:r>
            <a:r>
              <a:rPr lang="cs-CZ" sz="2000" dirty="0" err="1" smtClean="0"/>
              <a:t>perdiem_en</a:t>
            </a:r>
            <a:r>
              <a:rPr lang="cs-CZ" sz="2000" dirty="0" smtClean="0"/>
              <a:t>)</a:t>
            </a:r>
            <a:r>
              <a:rPr lang="cs-CZ" altLang="cs-CZ" sz="2000" dirty="0" smtClean="0"/>
              <a:t> nebo paušál 75 EUR, zahrnují </a:t>
            </a:r>
            <a:r>
              <a:rPr lang="cs-CZ" sz="2000" dirty="0"/>
              <a:t>náklady na ubytování, stravné, a </a:t>
            </a:r>
            <a:r>
              <a:rPr lang="cs-CZ" sz="2000" dirty="0" smtClean="0"/>
              <a:t>cestovné v ČR a výdaj za dopravu experta do ČR a zpět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cs-CZ" altLang="cs-CZ" sz="1200" dirty="0" smtClean="0"/>
          </a:p>
          <a:p>
            <a:pPr marL="0" inden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cs-CZ" altLang="cs-CZ" sz="1200" dirty="0" smtClean="0"/>
          </a:p>
          <a:p>
            <a:pPr marL="0" indent="0">
              <a:buNone/>
              <a:defRPr/>
            </a:pPr>
            <a:endParaRPr lang="cs-CZ" sz="1200" b="1" dirty="0"/>
          </a:p>
          <a:p>
            <a:pPr>
              <a:lnSpc>
                <a:spcPct val="80000"/>
              </a:lnSpc>
              <a:defRPr/>
            </a:pPr>
            <a:endParaRPr lang="cs-CZ" altLang="cs-CZ" sz="1200" dirty="0"/>
          </a:p>
          <a:p>
            <a:pPr>
              <a:lnSpc>
                <a:spcPct val="80000"/>
              </a:lnSpc>
            </a:pPr>
            <a:endParaRPr lang="cs-CZ" altLang="cs-CZ" dirty="0" smtClean="0"/>
          </a:p>
          <a:p>
            <a:pPr>
              <a:lnSpc>
                <a:spcPct val="80000"/>
              </a:lnSpc>
            </a:pPr>
            <a:endParaRPr lang="cs-CZ" alt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2717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ce">
  <a:themeElements>
    <a:clrScheme name="Vlastní 2">
      <a:dk1>
        <a:srgbClr val="003B77"/>
      </a:dk1>
      <a:lt1>
        <a:sysClr val="window" lastClr="FFFFFF"/>
      </a:lt1>
      <a:dk2>
        <a:srgbClr val="003B77"/>
      </a:dk2>
      <a:lt2>
        <a:srgbClr val="DDE9EC"/>
      </a:lt2>
      <a:accent1>
        <a:srgbClr val="003B77"/>
      </a:accent1>
      <a:accent2>
        <a:srgbClr val="FF9933"/>
      </a:accent2>
      <a:accent3>
        <a:srgbClr val="FFFF00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</Template>
  <TotalTime>3315</TotalTime>
  <Words>1820</Words>
  <Application>Microsoft Office PowerPoint</Application>
  <PresentationFormat>Předvádění na obrazovce (4:3)</PresentationFormat>
  <Paragraphs>257</Paragraphs>
  <Slides>21</Slides>
  <Notes>17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2" baseType="lpstr">
      <vt:lpstr>prezentace</vt:lpstr>
      <vt:lpstr>Způsobilé výdaje projektu a související</vt:lpstr>
      <vt:lpstr>Způsobilý výdaj </vt:lpstr>
      <vt:lpstr>Investiční výdaje</vt:lpstr>
      <vt:lpstr>časová způsobilost</vt:lpstr>
      <vt:lpstr>Věcná způsobilost výdajů </vt:lpstr>
      <vt:lpstr>Věcná způsobilost výdajů </vt:lpstr>
      <vt:lpstr>Věcná způsobilost výdajů </vt:lpstr>
      <vt:lpstr>Věcná způsobilost výdajů </vt:lpstr>
      <vt:lpstr>Věcná způsobilost výdajů </vt:lpstr>
      <vt:lpstr>Věcná způsobilost výdajů </vt:lpstr>
      <vt:lpstr>Věcná způsobilost výdajů </vt:lpstr>
      <vt:lpstr>Věcná způsobilost výdajů </vt:lpstr>
      <vt:lpstr>Věcná způsobilost výdajů </vt:lpstr>
      <vt:lpstr>Věcná způsobilost výdajů </vt:lpstr>
      <vt:lpstr>Věcná způsobilost výdajů nepřímé výdaje</vt:lpstr>
      <vt:lpstr>Věcná způsobilost výdajů Nezpůsobilé výdaje</vt:lpstr>
      <vt:lpstr>Přímé a nepřímé výdaje</vt:lpstr>
      <vt:lpstr>PŘÍJMY PROJEKTU</vt:lpstr>
      <vt:lpstr>Zkušenosti s předešlé výzvy  důvody úprav rozpočtu </vt:lpstr>
      <vt:lpstr>Zkušenosti s předešlé výzvy  důvody úprav rozpočtu </vt:lpstr>
      <vt:lpstr>děkuji za pozornost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ROZLOŽENÍ SNÍMKŮ A TISK PREZENTACÍ</dc:title>
  <dc:creator>Murlová Kateřina Mgr. (MPSV)</dc:creator>
  <cp:lastModifiedBy>Basia</cp:lastModifiedBy>
  <cp:revision>460</cp:revision>
  <cp:lastPrinted>2017-02-10T16:02:53Z</cp:lastPrinted>
  <dcterms:created xsi:type="dcterms:W3CDTF">2015-02-20T08:23:15Z</dcterms:created>
  <dcterms:modified xsi:type="dcterms:W3CDTF">2017-09-29T16:04:21Z</dcterms:modified>
</cp:coreProperties>
</file>