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40"/>
  </p:notesMasterIdLst>
  <p:handoutMasterIdLst>
    <p:handoutMasterId r:id="rId41"/>
  </p:handoutMasterIdLst>
  <p:sldIdLst>
    <p:sldId id="257" r:id="rId3"/>
    <p:sldId id="268" r:id="rId4"/>
    <p:sldId id="262" r:id="rId5"/>
    <p:sldId id="258" r:id="rId6"/>
    <p:sldId id="269" r:id="rId7"/>
    <p:sldId id="270" r:id="rId8"/>
    <p:sldId id="271" r:id="rId9"/>
    <p:sldId id="273" r:id="rId10"/>
    <p:sldId id="274" r:id="rId11"/>
    <p:sldId id="275" r:id="rId12"/>
    <p:sldId id="315" r:id="rId13"/>
    <p:sldId id="316" r:id="rId14"/>
    <p:sldId id="281" r:id="rId15"/>
    <p:sldId id="317" r:id="rId16"/>
    <p:sldId id="282" r:id="rId17"/>
    <p:sldId id="283" r:id="rId18"/>
    <p:sldId id="287" r:id="rId19"/>
    <p:sldId id="318" r:id="rId20"/>
    <p:sldId id="320" r:id="rId21"/>
    <p:sldId id="322" r:id="rId22"/>
    <p:sldId id="319" r:id="rId23"/>
    <p:sldId id="323" r:id="rId24"/>
    <p:sldId id="324" r:id="rId25"/>
    <p:sldId id="325" r:id="rId26"/>
    <p:sldId id="326" r:id="rId27"/>
    <p:sldId id="327" r:id="rId28"/>
    <p:sldId id="293" r:id="rId29"/>
    <p:sldId id="328" r:id="rId30"/>
    <p:sldId id="300" r:id="rId31"/>
    <p:sldId id="301" r:id="rId32"/>
    <p:sldId id="329" r:id="rId33"/>
    <p:sldId id="304" r:id="rId34"/>
    <p:sldId id="305" r:id="rId35"/>
    <p:sldId id="306" r:id="rId36"/>
    <p:sldId id="307" r:id="rId37"/>
    <p:sldId id="278" r:id="rId38"/>
    <p:sldId id="261" r:id="rId3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7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43" autoAdjust="0"/>
  </p:normalViewPr>
  <p:slideViewPr>
    <p:cSldViewPr snapToGrid="0">
      <p:cViewPr varScale="1">
        <p:scale>
          <a:sx n="82" d="100"/>
          <a:sy n="82" d="100"/>
        </p:scale>
        <p:origin x="15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315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7E2CC-29D5-4471-9592-2AD276B4B107}" type="datetimeFigureOut">
              <a:rPr lang="cs-CZ" smtClean="0"/>
              <a:pPr/>
              <a:t>07.08.2017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DA03A-0F30-44AE-AE73-E6888D22BF4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1179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6A438-AEC1-4C09-8DE6-CC625F8BB697}" type="datetimeFigureOut">
              <a:rPr lang="cs-CZ" smtClean="0"/>
              <a:pPr/>
              <a:t>07.08.2017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F9D9A-9B14-48BD-BBA8-586C4E3AD8A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97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rgbClr val="003B74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5" y="4290839"/>
            <a:ext cx="7886701" cy="1970112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980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7"/>
            <a:ext cx="7886701" cy="3309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texty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5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sou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6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1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vislý tex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005737"/>
            <a:ext cx="7886701" cy="427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58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Vložte nadpis</a:t>
            </a:r>
            <a:endParaRPr lang="en-US" dirty="0"/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sz="quarter" idx="11"/>
          </p:nvPr>
        </p:nvSpPr>
        <p:spPr>
          <a:xfrm>
            <a:off x="628649" y="2964645"/>
            <a:ext cx="7886700" cy="3309693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63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graf 3"/>
          <p:cNvSpPr>
            <a:spLocks noGrp="1"/>
          </p:cNvSpPr>
          <p:nvPr>
            <p:ph type="chart" sz="quarter" idx="12"/>
          </p:nvPr>
        </p:nvSpPr>
        <p:spPr>
          <a:xfrm flipH="1">
            <a:off x="642026" y="2005737"/>
            <a:ext cx="7873323" cy="4268601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411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7" y="4990086"/>
            <a:ext cx="7886701" cy="1293981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183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964647"/>
            <a:ext cx="6858000" cy="29738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9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8" y="565756"/>
            <a:ext cx="7887600" cy="106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2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74" r:id="rId3"/>
    <p:sldLayoutId id="2147483675" r:id="rId4"/>
    <p:sldLayoutId id="2147483676" r:id="rId5"/>
    <p:sldLayoutId id="214748367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>
          <a:solidFill>
            <a:srgbClr val="FF66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B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7" y="583283"/>
            <a:ext cx="7886702" cy="106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72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mseu.mssf.cz/" TargetMode="Externa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Seminář pro žadatele </a:t>
            </a:r>
            <a:br>
              <a:rPr lang="cs-CZ" dirty="0"/>
            </a:br>
            <a:r>
              <a:rPr lang="cs-CZ" dirty="0"/>
              <a:t>Vzdělávací infrastruktura I.</a:t>
            </a:r>
          </a:p>
        </p:txBody>
      </p:sp>
      <p:pic>
        <p:nvPicPr>
          <p:cNvPr id="6" name="Zástupný symbol pro obrázek 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6" y="5475973"/>
            <a:ext cx="7886701" cy="829265"/>
          </a:xfrm>
        </p:spPr>
      </p:pic>
      <p:sp>
        <p:nvSpPr>
          <p:cNvPr id="4" name="Obdélník 3"/>
          <p:cNvSpPr/>
          <p:nvPr/>
        </p:nvSpPr>
        <p:spPr>
          <a:xfrm>
            <a:off x="3993931" y="474533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3. 8. 2017</a:t>
            </a:r>
          </a:p>
        </p:txBody>
      </p:sp>
    </p:spTree>
    <p:extLst>
      <p:ext uri="{BB962C8B-B14F-4D97-AF65-F5344CB8AC3E}">
        <p14:creationId xmlns:p14="http://schemas.microsoft.com/office/powerpoint/2010/main" val="291193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Cílové skupiny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400" b="1" dirty="0"/>
              <a:t>Aktivita Infrastruktura pro předškolní vzdělávání </a:t>
            </a:r>
          </a:p>
          <a:p>
            <a:r>
              <a:rPr lang="cs-CZ" sz="2400" dirty="0"/>
              <a:t>- děti do 3 let </a:t>
            </a:r>
          </a:p>
          <a:p>
            <a:pPr>
              <a:buFontTx/>
              <a:buChar char="-"/>
            </a:pPr>
            <a:r>
              <a:rPr lang="cs-CZ" sz="2400" dirty="0"/>
              <a:t> děti v předškolním vzdělávání </a:t>
            </a:r>
          </a:p>
          <a:p>
            <a:r>
              <a:rPr lang="cs-CZ" sz="2400" dirty="0"/>
              <a:t>- osoby sociálně vyloučené </a:t>
            </a:r>
          </a:p>
          <a:p>
            <a:r>
              <a:rPr lang="cs-CZ" sz="2400" dirty="0"/>
              <a:t>- osoby ohrožené sociálním vyloučením </a:t>
            </a:r>
          </a:p>
          <a:p>
            <a:r>
              <a:rPr lang="cs-CZ" sz="2400" dirty="0"/>
              <a:t>- osoby se speciálními vzdělávacími potřebami </a:t>
            </a:r>
          </a:p>
          <a:p>
            <a:r>
              <a:rPr lang="cs-CZ" sz="2400" dirty="0"/>
              <a:t>- pedagogičtí pracovníci </a:t>
            </a:r>
          </a:p>
          <a:p>
            <a:r>
              <a:rPr lang="cs-CZ" sz="2400" dirty="0"/>
              <a:t>- pracovníci a dobrovolní pracovníci organizací působících v oblasti vzdělávání nebo asistenčních služeb </a:t>
            </a:r>
          </a:p>
          <a:p>
            <a:pPr>
              <a:buFontTx/>
              <a:buChar char="-"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Cílové skupiny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cs-CZ" sz="2400" b="1" dirty="0"/>
              <a:t>Aktivita Infrastruktura základních škol</a:t>
            </a:r>
          </a:p>
          <a:p>
            <a:r>
              <a:rPr lang="cs-CZ" sz="2400" dirty="0"/>
              <a:t>- žáci </a:t>
            </a:r>
          </a:p>
          <a:p>
            <a:r>
              <a:rPr lang="cs-CZ" sz="2400" dirty="0"/>
              <a:t>- osoby sociálně vyloučené </a:t>
            </a:r>
          </a:p>
          <a:p>
            <a:r>
              <a:rPr lang="cs-CZ" sz="2400" dirty="0"/>
              <a:t>- osoby ohrožené sociálním vyloučením </a:t>
            </a:r>
          </a:p>
          <a:p>
            <a:r>
              <a:rPr lang="cs-CZ" sz="2400" dirty="0"/>
              <a:t>- osoby se speciálními vzdělávacími potřebami </a:t>
            </a:r>
          </a:p>
          <a:p>
            <a:r>
              <a:rPr lang="cs-CZ" sz="2400" dirty="0"/>
              <a:t>- pedagogičtí pracovníci </a:t>
            </a:r>
          </a:p>
          <a:p>
            <a:pPr>
              <a:buFontTx/>
              <a:buChar char="-"/>
            </a:pPr>
            <a:r>
              <a:rPr lang="cs-CZ" sz="2400" dirty="0"/>
              <a:t> pracovníci a dobrovolní pracovníci organizací působících v oblasti vzdělávání nebo asistenčních služeb </a:t>
            </a:r>
          </a:p>
          <a:p>
            <a:pPr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Cílové skupiny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z="2400" b="1" dirty="0"/>
              <a:t>Aktivita Infrastruktura pro zájmové, neformální a celoživotní vzdělávání </a:t>
            </a:r>
          </a:p>
          <a:p>
            <a:r>
              <a:rPr lang="cs-CZ" sz="2400" dirty="0"/>
              <a:t>- žáci  </a:t>
            </a:r>
          </a:p>
          <a:p>
            <a:r>
              <a:rPr lang="cs-CZ" sz="2400" dirty="0"/>
              <a:t>- děti v předškolním vzdělávání </a:t>
            </a:r>
          </a:p>
          <a:p>
            <a:r>
              <a:rPr lang="cs-CZ" sz="2400" dirty="0"/>
              <a:t>- pracovníci a dobrovolní pracovníci organizací působících v oblasti neformálního a zájmového vzdělávání dětí a mládeže </a:t>
            </a:r>
          </a:p>
          <a:p>
            <a:pPr>
              <a:buFontTx/>
              <a:buChar char="-"/>
            </a:pPr>
            <a:r>
              <a:rPr lang="cs-CZ" sz="2400" dirty="0"/>
              <a:t>Dospělí v dalším vzdělávání</a:t>
            </a:r>
          </a:p>
          <a:p>
            <a:r>
              <a:rPr lang="cs-CZ" sz="2400" dirty="0"/>
              <a:t>- osoby sociálně vyloučené </a:t>
            </a:r>
          </a:p>
          <a:p>
            <a:r>
              <a:rPr lang="cs-CZ" sz="2400" dirty="0"/>
              <a:t>- osoby ohrožené sociálním vyloučením </a:t>
            </a:r>
          </a:p>
          <a:p>
            <a:r>
              <a:rPr lang="cs-CZ" sz="2400" dirty="0"/>
              <a:t>- osoby se speciálními vzdělávacími potřebami </a:t>
            </a:r>
          </a:p>
          <a:p>
            <a:r>
              <a:rPr lang="cs-CZ" sz="2400" dirty="0"/>
              <a:t>- pedagogičtí pracovníci </a:t>
            </a:r>
          </a:p>
          <a:p>
            <a:r>
              <a:rPr lang="cs-CZ" sz="2400" dirty="0"/>
              <a:t>- pracovníci a dobrovolní pracovníci organizací působících v oblasti vzdělávání nebo asistenčních služeb </a:t>
            </a:r>
          </a:p>
          <a:p>
            <a:pPr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x vedlejší aktivity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Na </a:t>
            </a:r>
            <a:r>
              <a:rPr lang="cs-CZ" sz="2800" b="1" dirty="0"/>
              <a:t>hlavní aktivity </a:t>
            </a:r>
            <a:r>
              <a:rPr lang="cs-CZ" sz="2800" dirty="0"/>
              <a:t>projektu musí být vynaloženo </a:t>
            </a:r>
            <a:r>
              <a:rPr lang="cs-CZ" sz="2800" b="1" dirty="0"/>
              <a:t>minimálně 85 % </a:t>
            </a:r>
            <a:r>
              <a:rPr lang="cs-CZ" sz="2800" dirty="0"/>
              <a:t>celkových způsobilých výdajů projektu</a:t>
            </a:r>
          </a:p>
          <a:p>
            <a:endParaRPr lang="cs-CZ" sz="2800" dirty="0"/>
          </a:p>
          <a:p>
            <a:r>
              <a:rPr lang="cs-CZ" sz="2800" dirty="0"/>
              <a:t>Na </a:t>
            </a:r>
            <a:r>
              <a:rPr lang="cs-CZ" sz="2800" b="1" dirty="0"/>
              <a:t>vedlejší aktivity </a:t>
            </a:r>
            <a:r>
              <a:rPr lang="cs-CZ" sz="2800" dirty="0"/>
              <a:t>projektu může být vynaloženo </a:t>
            </a:r>
            <a:r>
              <a:rPr lang="cs-CZ" sz="2800" b="1" dirty="0"/>
              <a:t>maximálně 15 % </a:t>
            </a:r>
            <a:r>
              <a:rPr lang="cs-CZ" sz="2800" dirty="0"/>
              <a:t>celkových způsobilých výdajů projektu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pro předškolní vzdělávání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Podporovány jsou aktivity zaměřené na zvýšení nedostatečné kapacity zařízení péče o děti v předškolním věku.</a:t>
            </a:r>
          </a:p>
          <a:p>
            <a:r>
              <a:rPr lang="cs-CZ" sz="2800" dirty="0"/>
              <a:t>Předmětem podpory nemůže být rekonstrukce objektů z důvodu špatného technického stavu objektu bez navýšení kapacity podporovaného zařízení.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pro předškolní vzdělávání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cs-CZ" sz="2800" dirty="0"/>
              <a:t> stavby a stavební práce spojené s výstavbou nové infrastruktury, včetně vybudování přípojky pro přivedení inženýrských sítí,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rekonstrukce a stavební úpravy stávající infrastruktury, včetně zabezpečení bezbariérovosti dle vyhlášky č. 398/2009 Sb. o obecných technických požadavcích zabezpečujících bezbariérové užívání staveb,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nákup pozemků a staveb (nemovitostí),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vybavení budov a učeben,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kompenzačních pomůcek. </a:t>
            </a:r>
          </a:p>
          <a:p>
            <a:endParaRPr lang="cs-CZ" sz="28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</a:t>
            </a:r>
            <a:br>
              <a:rPr lang="cs-CZ" dirty="0"/>
            </a:br>
            <a:r>
              <a:rPr lang="cs-CZ" dirty="0"/>
              <a:t>Infrastruktura pro předškolní vzdělávání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2400" dirty="0"/>
              <a:t>V případě, že dojde v </a:t>
            </a:r>
            <a:r>
              <a:rPr lang="cs-CZ" sz="2400" b="1" dirty="0"/>
              <a:t>mateřské škole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k navýšení kapacity zařízení </a:t>
            </a:r>
            <a:r>
              <a:rPr lang="cs-CZ" sz="2400" b="1" dirty="0"/>
              <a:t>minimálně o 16 dětí </a:t>
            </a:r>
            <a:r>
              <a:rPr lang="cs-CZ" sz="2400" dirty="0"/>
              <a:t>(do navýšení kapacity se započítává i modernizace objektu z důvodu trvalého zachování kapacity, pro kterou je nyní udělena výjimka Krajské hygienické stanice), jsou v plné míře způsobilé všechny výdaje na hlavní i vedlejší aktivity projektu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k navýšení kapacity zařízení o méně než 16 dětí, jsou plně způsobilé pouze výdaje související s rozšířením kapacity kmenových tříd, nákup kompenzačních pomůcek a stavební úpravy budovy spojené s bezbariérovostí. Ostatní výdaje na hlavní a vedlejší aktivity </a:t>
            </a:r>
            <a:r>
              <a:rPr lang="cs-CZ" sz="2400" b="1" dirty="0"/>
              <a:t>jsou způsobilé v poměrné části </a:t>
            </a:r>
            <a:r>
              <a:rPr lang="cs-CZ" sz="2400" dirty="0"/>
              <a:t>dle navýšené kapacity a stávající kapacity vycházející z Rejstříku škol a školských zařízení. 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Vedlejší podporované aktivity – </a:t>
            </a:r>
            <a:br>
              <a:rPr lang="cs-CZ" dirty="0"/>
            </a:br>
            <a:r>
              <a:rPr lang="cs-CZ" dirty="0"/>
              <a:t> Infrastruktura pro předškolní vzdělávání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/>
              <a:t> demolice související s realizací projektu,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pořízení bezpečnostních prvků a zařízení, osvětlení, elektronického a mechanického zabezpečení,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pořízení herních prvků,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úpravy venkovního prostranství (přístupové cesty v areálu, zeleň, hřiště a herní prvky),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projektová dokumentace, EIA,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zabezpečení výstavby (technický dozor investora, BOZP, autorský dozor),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pořízení služeb bezprostředně souvisejících s realizací projektu (příprava a realizace zadávacích a výběrových řízení, zpracování studie proveditelnosti),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/>
              <a:t> povinná publicita 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základních škol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Podpora může být poskytnuta na podporu infrastruktury škol a školských zařízení pro základní vzdělávání zapsaných v Rejstříku škol a školských zařízení k datu vyhlášení výzvy MAS. Projektové záměry musí být v souladu </a:t>
            </a:r>
            <a:r>
              <a:rPr lang="cs-CZ" sz="2800" b="1" dirty="0"/>
              <a:t>s Místním akčním plánem vzdělávání (MAP).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základních škol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800" dirty="0"/>
              <a:t>Zaměření projektu na:</a:t>
            </a:r>
          </a:p>
          <a:p>
            <a:r>
              <a:rPr lang="cs-CZ" sz="2800" dirty="0"/>
              <a:t>a) zvýšení kvality vzdělávání v klíčových kompetencích ve vazbě na budoucí uplatnění na trhu práce v </a:t>
            </a:r>
            <a:r>
              <a:rPr lang="cs-CZ" sz="2800" b="1" dirty="0"/>
              <a:t>klíčových kompetencích: </a:t>
            </a:r>
          </a:p>
          <a:p>
            <a:r>
              <a:rPr lang="cs-CZ" sz="2800" dirty="0"/>
              <a:t>- komunikace v cizích jazycích, </a:t>
            </a:r>
          </a:p>
          <a:p>
            <a:r>
              <a:rPr lang="cs-CZ" sz="2800" dirty="0"/>
              <a:t>- přírodní vědy, </a:t>
            </a:r>
          </a:p>
          <a:p>
            <a:r>
              <a:rPr lang="cs-CZ" sz="2800" dirty="0"/>
              <a:t>- technické a řemeslné obory, </a:t>
            </a:r>
          </a:p>
          <a:p>
            <a:r>
              <a:rPr lang="cs-CZ" sz="2800" dirty="0"/>
              <a:t>- práce s digitálními technologiemi 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Seminář IROP\Pomocné\mapa_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2574" y="1689437"/>
            <a:ext cx="4993616" cy="5064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základních škol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Zaměření projektu na:</a:t>
            </a:r>
          </a:p>
          <a:p>
            <a:r>
              <a:rPr lang="cs-CZ" sz="2800" dirty="0"/>
              <a:t>b) budování bezbariérovosti, </a:t>
            </a:r>
          </a:p>
          <a:p>
            <a:r>
              <a:rPr lang="cs-CZ" sz="2800" dirty="0"/>
              <a:t>c) zajištění vnitřní </a:t>
            </a:r>
            <a:r>
              <a:rPr lang="cs-CZ" sz="2800" dirty="0" err="1"/>
              <a:t>koneketivity</a:t>
            </a:r>
            <a:r>
              <a:rPr lang="cs-CZ" sz="2800" dirty="0"/>
              <a:t> a připojení k internetu, </a:t>
            </a:r>
          </a:p>
          <a:p>
            <a:r>
              <a:rPr lang="cs-CZ" sz="2800" dirty="0"/>
              <a:t>d) rozšiřování kapacit kmenových učeben ve vazbě na sociální inkluzi či demografickou potřebnost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základních škol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cs-CZ" sz="2800" dirty="0"/>
              <a:t> stavby a stavební práce spojené s výstavbou infrastruktury základních škol včetně vybudování přípojky pro přivedení inženýrských sítí,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rekonstrukce a stavební úpravy stávající infrastruktury (včetně zabezpečení bezbariérovosti dle vyhlášky č. 398/2009 Sb. o obecných technických požadavcích zabezpečujících bezbariérové užívání staveb),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nákup pozemků a staveb (nemovitostí),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vybavení budov a učeben,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kompenzačních pomůcek,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zajištění vnitřní konektivity školy a připojení k internetu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Vedlejší podporované aktivity  </a:t>
            </a:r>
            <a:br>
              <a:rPr lang="cs-CZ" dirty="0"/>
            </a:br>
            <a:r>
              <a:rPr lang="cs-CZ" dirty="0"/>
              <a:t>Infrastruktura základních škol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cs-CZ" sz="2800" dirty="0"/>
          </a:p>
          <a:p>
            <a:r>
              <a:rPr lang="cs-CZ" sz="2800" dirty="0"/>
              <a:t>demolice související s realizací projektu, </a:t>
            </a:r>
          </a:p>
          <a:p>
            <a:r>
              <a:rPr lang="cs-CZ" sz="2800" dirty="0"/>
              <a:t>pořízení bezpečnostních prvků a zařízení u vstupu do budovy, </a:t>
            </a:r>
          </a:p>
          <a:p>
            <a:r>
              <a:rPr lang="cs-CZ" sz="2800" dirty="0"/>
              <a:t>úpravy zeleně a venkovního prostranství, </a:t>
            </a:r>
          </a:p>
          <a:p>
            <a:r>
              <a:rPr lang="cs-CZ" sz="2800" dirty="0"/>
              <a:t>projektová dokumentace, EIA, </a:t>
            </a:r>
          </a:p>
          <a:p>
            <a:r>
              <a:rPr lang="cs-CZ" sz="2800" dirty="0"/>
              <a:t>zabezpečení výstavby (technický dozor investora, BOZP, autorský dozor), </a:t>
            </a:r>
          </a:p>
          <a:p>
            <a:r>
              <a:rPr lang="cs-CZ" sz="2800" dirty="0"/>
              <a:t>pořízení služeb bezprostředně související s realizací projektu (příprava a realizace zadávacích a výběrových řízení, zpracování studie proveditelnosti), </a:t>
            </a:r>
          </a:p>
          <a:p>
            <a:r>
              <a:rPr lang="cs-CZ" sz="2800" dirty="0"/>
              <a:t>povinná publicita 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6"/>
            <a:ext cx="7886701" cy="866859"/>
          </a:xfrm>
        </p:spPr>
        <p:txBody>
          <a:bodyPr/>
          <a:lstStyle/>
          <a:p>
            <a:r>
              <a:rPr lang="cs-CZ" dirty="0"/>
              <a:t>Hlavní podporované aktivity  </a:t>
            </a:r>
            <a:br>
              <a:rPr lang="cs-CZ" dirty="0"/>
            </a:br>
            <a:r>
              <a:rPr lang="cs-CZ" dirty="0"/>
              <a:t>Infrastruktura pro zájmové, neformální a celoživotní vzdělávání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Podpora může být poskytnuta na podporu infrastruktury pro zájmové, neformální a celoživotní vzdělávání (školy a školská zařízení, střediska volného času, domy dětí a mládeže, školní družiny a školní kluby, vzdělávací a školící centra).</a:t>
            </a:r>
            <a:br>
              <a:rPr lang="cs-CZ" sz="2800" dirty="0"/>
            </a:br>
            <a:r>
              <a:rPr lang="cs-CZ" sz="2800" dirty="0"/>
              <a:t>Žádost o podporu musí být v souladu s </a:t>
            </a:r>
            <a:r>
              <a:rPr lang="cs-CZ" sz="2800" dirty="0" err="1"/>
              <a:t>MAPem</a:t>
            </a:r>
            <a:r>
              <a:rPr lang="cs-CZ" sz="2800" dirty="0"/>
              <a:t> nebo </a:t>
            </a:r>
            <a:r>
              <a:rPr lang="cs-CZ" sz="2800" dirty="0" err="1"/>
              <a:t>KAPem</a:t>
            </a:r>
            <a:r>
              <a:rPr lang="cs-CZ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6"/>
            <a:ext cx="7886701" cy="866859"/>
          </a:xfrm>
        </p:spPr>
        <p:txBody>
          <a:bodyPr/>
          <a:lstStyle/>
          <a:p>
            <a:r>
              <a:rPr lang="cs-CZ" dirty="0"/>
              <a:t>Zaměření projektu</a:t>
            </a:r>
            <a:br>
              <a:rPr lang="cs-CZ" dirty="0"/>
            </a:br>
            <a:r>
              <a:rPr lang="cs-CZ" dirty="0"/>
              <a:t>Infrastruktura pro zájmové, neformální a celoživotní vzdělávání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2800" dirty="0"/>
              <a:t>Hlavní zaměření projektu musí být ve vazbě na zvýšení nedostatečné kapacity pro zájmové, neformální nebo celoživotní vzdělávání v území. Účelem podporovaných aktivit je </a:t>
            </a:r>
            <a:r>
              <a:rPr lang="cs-CZ" sz="2800" b="1" dirty="0"/>
              <a:t>zvýšení kvality vzdělávání v klíčových </a:t>
            </a:r>
            <a:r>
              <a:rPr lang="cs-CZ" sz="2800" b="1" dirty="0" err="1"/>
              <a:t>kompentencích</a:t>
            </a:r>
            <a:r>
              <a:rPr lang="cs-CZ" sz="2800" b="1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komunikace v cizích jazycích,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přírodní vědy,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technické a řemeslné obory,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práce s digitálními technologiemi. </a:t>
            </a:r>
          </a:p>
          <a:p>
            <a:r>
              <a:rPr lang="cs-CZ" sz="2800" b="1" dirty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6"/>
            <a:ext cx="7886701" cy="866859"/>
          </a:xfrm>
        </p:spPr>
        <p:txBody>
          <a:bodyPr/>
          <a:lstStyle/>
          <a:p>
            <a:r>
              <a:rPr lang="cs-CZ" dirty="0"/>
              <a:t>Hlavní aktivity</a:t>
            </a:r>
            <a:br>
              <a:rPr lang="cs-CZ" dirty="0"/>
            </a:br>
            <a:r>
              <a:rPr lang="cs-CZ" dirty="0"/>
              <a:t>Infrastruktura pro zájmové, neformální a celoživotní vzdělávání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cs-CZ" sz="2800" dirty="0"/>
              <a:t> stavby a stavební práce spojené s vybudováním infrastruktury pro zájmové, neformální a celoživotní vzdělávání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rekonstrukce a stavební úpravy stávající infrastruktury (včetně zabezpečení bezbariérovosti dle vyhlášky č. 398/2009 Sb. O obecných technických požadavcích zabezpečujících bezbariérové užívání staveb),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nákup pozemků a staveb (nemovitostí),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vybavení budov a učeben, 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/>
              <a:t> pořízení kompenzačních pomůcek	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6"/>
            <a:ext cx="7886701" cy="866859"/>
          </a:xfrm>
        </p:spPr>
        <p:txBody>
          <a:bodyPr/>
          <a:lstStyle/>
          <a:p>
            <a:r>
              <a:rPr lang="cs-CZ" dirty="0"/>
              <a:t>Vedlejší aktivity</a:t>
            </a:r>
            <a:br>
              <a:rPr lang="cs-CZ" dirty="0"/>
            </a:br>
            <a:r>
              <a:rPr lang="cs-CZ" dirty="0"/>
              <a:t>Infrastruktura pro zájmové, neformální a celoživotní vzdělávání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cs-CZ" sz="2800" dirty="0"/>
          </a:p>
          <a:p>
            <a:r>
              <a:rPr lang="cs-CZ" sz="2800" dirty="0"/>
              <a:t>demolice související s realizací projektu, </a:t>
            </a:r>
          </a:p>
          <a:p>
            <a:r>
              <a:rPr lang="cs-CZ" sz="2800" dirty="0"/>
              <a:t>úpravy zeleně a venkovního prostranství, </a:t>
            </a:r>
          </a:p>
          <a:p>
            <a:r>
              <a:rPr lang="cs-CZ" sz="2800" dirty="0"/>
              <a:t>projektová dokumentace, EIA, </a:t>
            </a:r>
          </a:p>
          <a:p>
            <a:r>
              <a:rPr lang="cs-CZ" sz="2800" dirty="0"/>
              <a:t>zabezpečení výstavby (technický dozor investora, BOZP, autorský dozor), </a:t>
            </a:r>
          </a:p>
          <a:p>
            <a:r>
              <a:rPr lang="cs-CZ" sz="2800" dirty="0"/>
              <a:t>pořízení služeb bezprostředně související s realizací projektu (příprava a realizace zadávacích a výběrových řízení, zpracování studie proveditelnosti), </a:t>
            </a:r>
          </a:p>
          <a:p>
            <a:r>
              <a:rPr lang="cs-CZ" sz="2800" dirty="0"/>
              <a:t> povinná publicita </a:t>
            </a:r>
          </a:p>
          <a:p>
            <a:r>
              <a:rPr lang="cs-CZ" sz="2800" dirty="0"/>
              <a:t>	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Způsobilost výdajů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Detailně jsou způsobilé výdaje pro všechny aktivity uvedeny ve Specifických pravidlech pro 68. výzvu IROP. </a:t>
            </a:r>
          </a:p>
          <a:p>
            <a:r>
              <a:rPr lang="cs-CZ" sz="2800" dirty="0"/>
              <a:t>Uvedeny jsou zde příklady způsobilých i nezpůsobilých výdajů.</a:t>
            </a:r>
          </a:p>
          <a:p>
            <a:endParaRPr lang="cs-CZ" sz="2800" dirty="0"/>
          </a:p>
          <a:p>
            <a:endParaRPr lang="cs-CZ" sz="5400" dirty="0"/>
          </a:p>
          <a:p>
            <a:endParaRPr lang="cs-CZ" sz="5400" dirty="0"/>
          </a:p>
          <a:p>
            <a:pPr lvl="0"/>
            <a:endParaRPr lang="cs-CZ" sz="50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Bezbariérovost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Základním požadavkem je zajištění bezbariérové toalety a umožnění volného pohybu osob na vozíku od vstupu do budovy po vstup do prostor podpořených z IROP. Všechny stavebně upravené prostory podpořené z IROP musí být bezbariérové.</a:t>
            </a:r>
          </a:p>
          <a:p>
            <a:endParaRPr lang="cs-CZ" sz="5400" dirty="0"/>
          </a:p>
          <a:p>
            <a:endParaRPr lang="cs-CZ" sz="5400" dirty="0"/>
          </a:p>
          <a:p>
            <a:pPr lvl="0"/>
            <a:endParaRPr lang="cs-CZ" sz="50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689033" y="3033658"/>
            <a:ext cx="7886701" cy="3309693"/>
          </a:xfrm>
        </p:spPr>
        <p:txBody>
          <a:bodyPr>
            <a:normAutofit fontScale="92500" lnSpcReduction="10000"/>
          </a:bodyPr>
          <a:lstStyle/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cs-CZ" dirty="0">
                <a:solidFill>
                  <a:prstClr val="black"/>
                </a:solidFill>
                <a:latin typeface="Myriad Pro"/>
              </a:rPr>
              <a:t>Plná moc 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800" b="0" i="1" dirty="0">
                <a:solidFill>
                  <a:prstClr val="black"/>
                </a:solidFill>
                <a:latin typeface="Myriad Pro"/>
              </a:rPr>
              <a:t>	pokud podepisuje statutární zástupce, je příloha nerelevantní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dirty="0">
                <a:solidFill>
                  <a:prstClr val="black"/>
                </a:solidFill>
                <a:latin typeface="Myriad Pro"/>
              </a:rPr>
              <a:t>2.  Zadávací a výběrová řízení</a:t>
            </a:r>
            <a:r>
              <a:rPr lang="cs-CZ" b="0" dirty="0">
                <a:solidFill>
                  <a:prstClr val="black"/>
                </a:solidFill>
                <a:latin typeface="Myriad Pro"/>
              </a:rPr>
              <a:t>	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800" b="0" i="1" dirty="0">
                <a:solidFill>
                  <a:prstClr val="black"/>
                </a:solidFill>
                <a:latin typeface="Myriad Pro"/>
              </a:rPr>
              <a:t>	pouze uzavřená smlouva na plnění zakázky, případně dodatky k ní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dirty="0">
                <a:solidFill>
                  <a:prstClr val="black"/>
                </a:solidFill>
                <a:latin typeface="Myriad Pro"/>
              </a:rPr>
              <a:t>3. Doklady o právní subjektivitě žadatele</a:t>
            </a:r>
          </a:p>
          <a:p>
            <a:pPr>
              <a:spcBef>
                <a:spcPts val="600"/>
              </a:spcBef>
            </a:pPr>
            <a:r>
              <a:rPr lang="cs-CZ" sz="2400" dirty="0">
                <a:latin typeface="Myriad Pro"/>
              </a:rPr>
              <a:t>	</a:t>
            </a:r>
            <a:r>
              <a:rPr lang="cs-CZ" sz="1800" i="1" dirty="0">
                <a:solidFill>
                  <a:prstClr val="black"/>
                </a:solidFill>
                <a:latin typeface="Myriad Pro"/>
              </a:rPr>
              <a:t>Obce přílohu nedokládají</a:t>
            </a:r>
          </a:p>
          <a:p>
            <a:r>
              <a:rPr lang="cs-CZ" sz="1800" i="1" dirty="0">
                <a:solidFill>
                  <a:prstClr val="black"/>
                </a:solidFill>
                <a:latin typeface="Myriad Pro"/>
              </a:rPr>
              <a:t>	Organizace zakládané obcemi doloží zakládací listinu nebo jiný 	dokument o založení a dokument, který doloží veřejně prospěšnou 	činnost organizace v oblasti práce s dětmi a mládeží nebo v oblasti 	školství a prokáže, že účelem hlavní činnosti není vytváření zisku </a:t>
            </a:r>
          </a:p>
          <a:p>
            <a:endParaRPr lang="cs-CZ" sz="180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Představení místní akční skupiny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dirty="0"/>
              <a:t>Společenství obcí, podnikatelů a </a:t>
            </a:r>
            <a:r>
              <a:rPr lang="cs-CZ" dirty="0" err="1"/>
              <a:t>neziskovek</a:t>
            </a:r>
            <a:r>
              <a:rPr lang="cs-CZ" dirty="0"/>
              <a:t> na venkově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Strategie komunitně vedeného místního rozvoje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 Dotační podpora pro projekty naplňující strategií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 Prostor pro setkávání aktérů rozvoje venkova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 Aktivita má přicházet od místních, kteří své území znají nejlépe a ví, co ve svém okolí potřebují!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Výběr projektů provádí místní lidé na základě preferenčních kritérií, které spoluvytváří místní důraz na lokání aspekt!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1822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742950" lvl="1" indent="-342900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cs-CZ" dirty="0">
                <a:solidFill>
                  <a:prstClr val="black"/>
                </a:solidFill>
                <a:latin typeface="Myriad Pro"/>
              </a:rPr>
              <a:t>4. Výpis z rejstříku trestů</a:t>
            </a:r>
          </a:p>
          <a:p>
            <a:pPr marL="742950" lvl="1" indent="-342900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cs-CZ" sz="2000" b="1" dirty="0">
                <a:solidFill>
                  <a:prstClr val="black"/>
                </a:solidFill>
                <a:latin typeface="Myriad Pro"/>
              </a:rPr>
              <a:t>5. Studie proveditelnosti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b="0" i="1" dirty="0">
                <a:solidFill>
                  <a:prstClr val="black"/>
                </a:solidFill>
                <a:latin typeface="Myriad Pro"/>
              </a:rPr>
              <a:t>dle osnovy uvedené v příloze č. 4 Specifických pravidel</a:t>
            </a:r>
          </a:p>
          <a:p>
            <a:pPr marL="457200" indent="-457200"/>
            <a:r>
              <a:rPr lang="cs-CZ" sz="2000" b="1" dirty="0">
                <a:solidFill>
                  <a:prstClr val="black"/>
                </a:solidFill>
                <a:latin typeface="Myriad Pro"/>
              </a:rPr>
              <a:t>	6. Doklad o prokázání právních vztahů k majetku, který je předmětem projektu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b="0" i="1" dirty="0">
                <a:solidFill>
                  <a:prstClr val="black"/>
                </a:solidFill>
                <a:latin typeface="Myriad Pro"/>
              </a:rPr>
              <a:t>Výpis z katastru nemovitostí ne starší 3 měsíců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b="1" dirty="0">
                <a:solidFill>
                  <a:prstClr val="black"/>
                </a:solidFill>
                <a:latin typeface="Myriad Pro"/>
              </a:rPr>
              <a:t>7. Územní rozhodnutí nebo územní souhlas nebo                      veřejnoprávní smlouva nahrazující územní řízení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20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8. Žádost o stavební povolení nebo ohlášení, případně stavební povolení nebo souhlas s provedením ohlášeného stavebního záměru nebo veřejnoprávní smlouva nahrazující stavební povolení </a:t>
            </a:r>
          </a:p>
          <a:p>
            <a:r>
              <a:rPr lang="cs-CZ" sz="2000" i="1" dirty="0">
                <a:solidFill>
                  <a:prstClr val="black"/>
                </a:solidFill>
                <a:latin typeface="Myriad Pro"/>
              </a:rPr>
              <a:t>Stačí předložit žádost o stavební povolení nebo ohlášení, potvrzené stavebním úřadem (povinnost doložit nejpozději do vydání Rozhodnutí o poskytnutí dotace)	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20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9. Projektová dokumentace pro vydání stavebního povolení nebo pro ohlášení stavby </a:t>
            </a:r>
          </a:p>
          <a:p>
            <a:pPr marL="0" lvl="1" algn="l">
              <a:spcBef>
                <a:spcPts val="1000"/>
              </a:spcBef>
            </a:pPr>
            <a:r>
              <a:rPr lang="cs-CZ" sz="1800" b="0" i="1" dirty="0">
                <a:solidFill>
                  <a:prstClr val="black"/>
                </a:solidFill>
                <a:latin typeface="Myriad Pro"/>
              </a:rPr>
              <a:t>zpracovaná autorizovaným projektantem</a:t>
            </a:r>
          </a:p>
          <a:p>
            <a:pPr marL="0" lvl="1" algn="l">
              <a:spcBef>
                <a:spcPts val="1000"/>
              </a:spcBef>
            </a:pPr>
            <a:r>
              <a:rPr lang="cs-CZ" sz="1800" b="0" i="1" dirty="0">
                <a:solidFill>
                  <a:prstClr val="black"/>
                </a:solidFill>
                <a:latin typeface="Myriad Pro"/>
              </a:rPr>
              <a:t>ověřená stavebním úřadem, resp. PD, která je součástí žádosti o SP</a:t>
            </a:r>
          </a:p>
          <a:p>
            <a:r>
              <a:rPr lang="cs-CZ" sz="1800" i="1" dirty="0">
                <a:solidFill>
                  <a:prstClr val="black"/>
                </a:solidFill>
                <a:latin typeface="Myriad Pro"/>
              </a:rPr>
              <a:t>PD pro provádění stavby, je-li již zpracována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10. Položkový rozpočet stavby</a:t>
            </a:r>
          </a:p>
          <a:p>
            <a:pPr marL="0" lvl="1" algn="l">
              <a:spcBef>
                <a:spcPts val="1000"/>
              </a:spcBef>
            </a:pPr>
            <a:r>
              <a:rPr lang="cs-CZ" b="0" i="1" dirty="0">
                <a:solidFill>
                  <a:prstClr val="black"/>
                </a:solidFill>
                <a:latin typeface="Myriad Pro"/>
              </a:rPr>
              <a:t>Projektová dokumentace ve stupni pro SP - doloží stanovení výdajů za stavbu/stavební práce v členění podle způsobu jejich financování (zjednodušená tabulka – hlavní/vedlejší výdaje, způsobilé/nezpůsobilé výdaje) </a:t>
            </a:r>
          </a:p>
          <a:p>
            <a:pPr marL="0" lvl="1" algn="l">
              <a:spcBef>
                <a:spcPts val="1000"/>
              </a:spcBef>
            </a:pPr>
            <a:r>
              <a:rPr lang="cs-CZ" b="0" i="1" dirty="0">
                <a:solidFill>
                  <a:prstClr val="black"/>
                </a:solidFill>
                <a:latin typeface="Myriad Pro"/>
              </a:rPr>
              <a:t>Ve stupni PD pro realizaci stavby – položkový rozpočet stavby </a:t>
            </a:r>
            <a:r>
              <a:rPr lang="cs-CZ" sz="2000" b="0" i="1" dirty="0">
                <a:solidFill>
                  <a:prstClr val="black"/>
                </a:solidFill>
                <a:latin typeface="Myriad Pro"/>
              </a:rPr>
              <a:t>(stavební rozpočet je nutno členit na stavební objekty, popř. dílčí stavební nebo funkční celky, </a:t>
            </a:r>
            <a:r>
              <a:rPr lang="pl-PL" sz="2000" b="0" dirty="0">
                <a:solidFill>
                  <a:schemeClr val="tx1"/>
                </a:solidFill>
              </a:rPr>
              <a:t>v pdf a v elektronické podobě jako výstup z rozpočtového softwaru).</a:t>
            </a:r>
            <a:r>
              <a:rPr lang="cs-CZ" sz="2000" b="0" i="1" dirty="0">
                <a:solidFill>
                  <a:schemeClr val="tx1"/>
                </a:solidFill>
                <a:latin typeface="Myriad Pro"/>
              </a:rPr>
              <a:t> </a:t>
            </a:r>
          </a:p>
          <a:p>
            <a:pPr marL="0" lvl="1" algn="l">
              <a:spcBef>
                <a:spcPts val="1000"/>
              </a:spcBef>
            </a:pPr>
            <a:r>
              <a:rPr lang="cs-CZ" b="0" i="1" dirty="0">
                <a:solidFill>
                  <a:prstClr val="black"/>
                </a:solidFill>
                <a:latin typeface="Myriad Pro"/>
              </a:rPr>
              <a:t>ukončení ZŘ/VŘ – dtto + </a:t>
            </a:r>
            <a:r>
              <a:rPr lang="cs-CZ" b="0" i="1" dirty="0" err="1">
                <a:solidFill>
                  <a:prstClr val="black"/>
                </a:solidFill>
                <a:latin typeface="Myriad Pro"/>
              </a:rPr>
              <a:t>vysoutěžený</a:t>
            </a:r>
            <a:r>
              <a:rPr lang="cs-CZ" b="0" i="1" dirty="0">
                <a:solidFill>
                  <a:prstClr val="black"/>
                </a:solidFill>
                <a:latin typeface="Myriad Pro"/>
              </a:rPr>
              <a:t> položkový rozpočet stavby</a:t>
            </a:r>
          </a:p>
          <a:p>
            <a:endParaRPr lang="cs-CZ" sz="1800" i="1" dirty="0">
              <a:solidFill>
                <a:prstClr val="black"/>
              </a:solidFill>
              <a:latin typeface="Myriad Pro"/>
            </a:endParaRPr>
          </a:p>
          <a:p>
            <a:endParaRPr lang="cs-CZ" b="1" dirty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Povinné přílohy 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12. Výpočet čistých jiných peněžních příjmů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13. Čestné prohlášení o skutečném majiteli</a:t>
            </a:r>
          </a:p>
          <a:p>
            <a:r>
              <a:rPr lang="cs-CZ" sz="2000" dirty="0">
                <a:solidFill>
                  <a:prstClr val="black"/>
                </a:solidFill>
                <a:latin typeface="Myriad Pro"/>
              </a:rPr>
              <a:t>Aktivita Infrastruktura pro předškolní vzdělávání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14. Výpis z Rejstříku škol a školských zařízení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15. Stanovisko Krajské hygienické stanice ke kapacitě školy</a:t>
            </a:r>
          </a:p>
          <a:p>
            <a:r>
              <a:rPr lang="cs-CZ" sz="2000" dirty="0">
                <a:solidFill>
                  <a:prstClr val="black"/>
                </a:solidFill>
                <a:latin typeface="Myriad Pro"/>
              </a:rPr>
              <a:t>Aktivita Infrastruktura základních škol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14. Výpis z Rejstříku škol a školských zařízení </a:t>
            </a:r>
          </a:p>
          <a:p>
            <a:endParaRPr lang="cs-CZ" sz="2000" b="1" dirty="0">
              <a:solidFill>
                <a:prstClr val="black"/>
              </a:solidFill>
              <a:latin typeface="Myriad Pro"/>
            </a:endParaRPr>
          </a:p>
          <a:p>
            <a:endParaRPr lang="cs-CZ" sz="2000" b="1" dirty="0">
              <a:solidFill>
                <a:prstClr val="black"/>
              </a:solidFill>
              <a:latin typeface="Myriad Pro"/>
            </a:endParaRPr>
          </a:p>
          <a:p>
            <a:endParaRPr lang="cs-CZ" sz="1800" i="1" dirty="0">
              <a:solidFill>
                <a:prstClr val="black"/>
              </a:solidFill>
              <a:latin typeface="Myriad Pro"/>
            </a:endParaRPr>
          </a:p>
          <a:p>
            <a:endParaRPr lang="cs-CZ" b="1" dirty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Indikátory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Společné pro všechny aktivity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5 00 </a:t>
            </a:r>
            <a:r>
              <a:rPr lang="cs-CZ" sz="2000" b="1" dirty="0" err="1">
                <a:solidFill>
                  <a:prstClr val="black"/>
                </a:solidFill>
                <a:latin typeface="Myriad Pro"/>
              </a:rPr>
              <a:t>00</a:t>
            </a:r>
            <a:r>
              <a:rPr lang="cs-CZ" sz="2000" b="1" dirty="0">
                <a:solidFill>
                  <a:prstClr val="black"/>
                </a:solidFill>
                <a:latin typeface="Myriad Pro"/>
              </a:rPr>
              <a:t> - Počet podpořených vzdělávacích zařízení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5 00 01 - Kapacita podporovaných zařízení péče o děti nebo vzdělávacích zařízení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Aktivita Infrastruktura pro předškolní vzdělávání </a:t>
            </a:r>
          </a:p>
          <a:p>
            <a:r>
              <a:rPr lang="cs-CZ" sz="2000" b="1" dirty="0">
                <a:solidFill>
                  <a:prstClr val="black"/>
                </a:solidFill>
                <a:latin typeface="Myriad Pro"/>
              </a:rPr>
              <a:t>5 01 20 - Počet osob využívající zařízení péče o děti do 3 let</a:t>
            </a:r>
          </a:p>
          <a:p>
            <a:r>
              <a:rPr lang="cs-CZ" sz="2000" i="1" dirty="0">
                <a:solidFill>
                  <a:prstClr val="black"/>
                </a:solidFill>
                <a:latin typeface="Myriad Pro"/>
              </a:rPr>
              <a:t>Cílová hodnota – k datu ukončení realizace projektu</a:t>
            </a:r>
          </a:p>
          <a:p>
            <a:endParaRPr lang="cs-CZ" sz="1800" i="1" dirty="0">
              <a:solidFill>
                <a:prstClr val="black"/>
              </a:solidFill>
              <a:latin typeface="Myriad Pro"/>
            </a:endParaRPr>
          </a:p>
          <a:p>
            <a:endParaRPr lang="cs-CZ" b="1" dirty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Založení žádosti o podporu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400" dirty="0"/>
              <a:t>MS 2014+ (</a:t>
            </a:r>
            <a:r>
              <a:rPr lang="cs-CZ" sz="2400" dirty="0">
                <a:hlinkClick r:id="rId2"/>
              </a:rPr>
              <a:t>https://mseu.mssf.cz</a:t>
            </a:r>
            <a:r>
              <a:rPr lang="cs-CZ" sz="2400" dirty="0"/>
              <a:t>)</a:t>
            </a:r>
          </a:p>
          <a:p>
            <a:r>
              <a:rPr lang="cs-CZ" sz="2400" dirty="0"/>
              <a:t>Nová žádost</a:t>
            </a:r>
          </a:p>
          <a:p>
            <a:r>
              <a:rPr lang="cs-CZ" sz="2400" dirty="0"/>
              <a:t>Seznam programů a výzev – 06 Integrovaný regionální operační program</a:t>
            </a:r>
          </a:p>
          <a:p>
            <a:r>
              <a:rPr lang="cs-CZ" sz="2400" dirty="0"/>
              <a:t>68. výzva IROP - ZVYŠOVÁNÍ KVALITY A DOSTUPNOSTI INFRASTRUKTURY PRO VZDĚLÁVÁNÍ A CELOŽIVOTNÍ UČENÍ - INTEGROVANÉ PROJEKTY CLLD - SC 4.1</a:t>
            </a:r>
          </a:p>
          <a:p>
            <a:r>
              <a:rPr lang="cs-CZ" sz="2400" dirty="0"/>
              <a:t>Záložka „Výběr podvýzvy“ - 3.výzva MAS Pobeskydí-IROP-Vzdělávací infrastruktura I. (číslo podvýzvy 032/06_16_075/CLLD_)</a:t>
            </a:r>
          </a:p>
          <a:p>
            <a:r>
              <a:rPr lang="cs-CZ" sz="2400" dirty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1257300" y="2285436"/>
            <a:ext cx="6649572" cy="541067"/>
          </a:xfrm>
        </p:spPr>
        <p:txBody>
          <a:bodyPr/>
          <a:lstStyle/>
          <a:p>
            <a:r>
              <a:rPr lang="cs-CZ" dirty="0"/>
              <a:t>Kontakty</a:t>
            </a:r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947346" y="3079630"/>
            <a:ext cx="7269479" cy="25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/>
              <a:t>Pavel Žiška</a:t>
            </a:r>
          </a:p>
          <a:p>
            <a:pPr>
              <a:buNone/>
            </a:pPr>
            <a:r>
              <a:rPr lang="cs-CZ" sz="2400" dirty="0"/>
              <a:t>+420 558 431 084, +420 776 735 053</a:t>
            </a:r>
          </a:p>
          <a:p>
            <a:pPr>
              <a:buNone/>
            </a:pPr>
            <a:r>
              <a:rPr lang="cs-CZ" sz="2400" dirty="0"/>
              <a:t>ziska@pobeskydi.cz </a:t>
            </a:r>
            <a:br>
              <a:rPr lang="cs-CZ" sz="2800" dirty="0"/>
            </a:b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1070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3931644" y="1855662"/>
            <a:ext cx="4453231" cy="594741"/>
          </a:xfrm>
        </p:spPr>
        <p:txBody>
          <a:bodyPr/>
          <a:lstStyle/>
          <a:p>
            <a:pPr algn="l"/>
            <a:r>
              <a:rPr lang="cs-CZ" sz="2400" dirty="0"/>
              <a:t>Podpora hospodářství (PRV)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09" y="3663939"/>
            <a:ext cx="540000" cy="488542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927" y="2743205"/>
            <a:ext cx="540000" cy="53111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209" y="5437327"/>
            <a:ext cx="720000" cy="72000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209" y="1959292"/>
            <a:ext cx="720000" cy="491111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09" y="4520589"/>
            <a:ext cx="540000" cy="613178"/>
          </a:xfrm>
          <a:prstGeom prst="rect">
            <a:avLst/>
          </a:prstGeom>
        </p:spPr>
      </p:pic>
      <p:sp>
        <p:nvSpPr>
          <p:cNvPr id="18" name="Nadpis 7"/>
          <p:cNvSpPr txBox="1">
            <a:spLocks/>
          </p:cNvSpPr>
          <p:nvPr/>
        </p:nvSpPr>
        <p:spPr>
          <a:xfrm>
            <a:off x="3931644" y="2679574"/>
            <a:ext cx="4272077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/>
              <a:t>Příroda a krajina (OP ŽP)</a:t>
            </a:r>
          </a:p>
        </p:txBody>
      </p:sp>
      <p:sp>
        <p:nvSpPr>
          <p:cNvPr id="19" name="Nadpis 7"/>
          <p:cNvSpPr txBox="1">
            <a:spLocks/>
          </p:cNvSpPr>
          <p:nvPr/>
        </p:nvSpPr>
        <p:spPr>
          <a:xfrm>
            <a:off x="3931643" y="3557740"/>
            <a:ext cx="4401473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/>
              <a:t>Veřejná infrastruktura (IROP)</a:t>
            </a:r>
          </a:p>
        </p:txBody>
      </p:sp>
      <p:sp>
        <p:nvSpPr>
          <p:cNvPr id="20" name="Nadpis 7"/>
          <p:cNvSpPr txBox="1">
            <a:spLocks/>
          </p:cNvSpPr>
          <p:nvPr/>
        </p:nvSpPr>
        <p:spPr>
          <a:xfrm>
            <a:off x="3931643" y="4539026"/>
            <a:ext cx="4548123" cy="731714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/>
              <a:t>Vzdělávání a školství (OP VVV a IROP)</a:t>
            </a:r>
          </a:p>
        </p:txBody>
      </p:sp>
      <p:sp>
        <p:nvSpPr>
          <p:cNvPr id="21" name="Nadpis 7"/>
          <p:cNvSpPr txBox="1">
            <a:spLocks/>
          </p:cNvSpPr>
          <p:nvPr/>
        </p:nvSpPr>
        <p:spPr>
          <a:xfrm>
            <a:off x="3931643" y="5577304"/>
            <a:ext cx="4435979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/>
              <a:t>Pomoc pro potřebné (OP Z)</a:t>
            </a:r>
          </a:p>
        </p:txBody>
      </p:sp>
    </p:spTree>
    <p:extLst>
      <p:ext uri="{BB962C8B-B14F-4D97-AF65-F5344CB8AC3E}">
        <p14:creationId xmlns:p14="http://schemas.microsoft.com/office/powerpoint/2010/main" val="286026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Výzva č. 3 Vzdělávací infrastruktura I.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200" b="1" dirty="0"/>
              <a:t>Integrovaný regionální program (IROP)</a:t>
            </a:r>
          </a:p>
          <a:p>
            <a:r>
              <a:rPr lang="cs-CZ" sz="2200" b="1" dirty="0"/>
              <a:t>Termín vyhlášení výzvy 14. 7. 2017</a:t>
            </a:r>
          </a:p>
          <a:p>
            <a:r>
              <a:rPr lang="cs-CZ" sz="2200" b="1" dirty="0"/>
              <a:t>Termín příjmu žádostí od 14. 7. do 11. 9. 14.00 hod.</a:t>
            </a:r>
          </a:p>
          <a:p>
            <a:r>
              <a:rPr lang="cs-CZ" sz="2200" b="1" dirty="0"/>
              <a:t>Druh výzvy: kolová</a:t>
            </a:r>
          </a:p>
          <a:p>
            <a:r>
              <a:rPr lang="cs-CZ" sz="2200" b="1" dirty="0"/>
              <a:t>Alokace: 15 000 </a:t>
            </a:r>
            <a:r>
              <a:rPr lang="cs-CZ" sz="2200" b="1" dirty="0" err="1"/>
              <a:t>000</a:t>
            </a:r>
            <a:r>
              <a:rPr lang="cs-CZ" sz="2200" b="1" dirty="0"/>
              <a:t> Kč</a:t>
            </a:r>
          </a:p>
          <a:p>
            <a:r>
              <a:rPr lang="cs-CZ" sz="2200" b="1" dirty="0"/>
              <a:t>Max. celkové způsobilé výdaje: 5 000 </a:t>
            </a:r>
            <a:r>
              <a:rPr lang="cs-CZ" sz="2200" b="1" dirty="0" err="1"/>
              <a:t>000</a:t>
            </a:r>
            <a:r>
              <a:rPr lang="cs-CZ" sz="2200" b="1" dirty="0"/>
              <a:t> Kč/projekt</a:t>
            </a:r>
            <a:br>
              <a:rPr lang="cs-CZ" sz="1800" b="1" dirty="0"/>
            </a:br>
            <a:br>
              <a:rPr lang="cs-CZ" sz="1800" b="1" dirty="0"/>
            </a:br>
            <a:endParaRPr lang="cs-CZ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Zahájení x ukončení, počet žádostí, území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200" b="1" dirty="0"/>
              <a:t>Datum zahájení realizace projektu nejdříve 1. 1. 2014 </a:t>
            </a:r>
          </a:p>
          <a:p>
            <a:r>
              <a:rPr lang="cs-CZ" sz="2200" b="1" dirty="0"/>
              <a:t>Datum ukončení realizace projektu nejpozději 31. 12. 2020</a:t>
            </a:r>
          </a:p>
          <a:p>
            <a:r>
              <a:rPr lang="cs-CZ" sz="2200" b="1" dirty="0"/>
              <a:t>Jeden žadatel může předložit více žádostí</a:t>
            </a:r>
          </a:p>
          <a:p>
            <a:r>
              <a:rPr lang="cs-CZ" sz="2200" b="1" dirty="0"/>
              <a:t>Nelze kombinovat aktivity v rámci jedné žádosti o podporu</a:t>
            </a:r>
          </a:p>
          <a:p>
            <a:r>
              <a:rPr lang="cs-CZ" sz="2200" b="1" dirty="0"/>
              <a:t>Území 43 obcí Pobeskydí, výdaje spojené s realizací projektu za hranicí území MAS jsou vždy nezpůsobilé </a:t>
            </a:r>
          </a:p>
          <a:p>
            <a:br>
              <a:rPr lang="cs-CZ" sz="1800" b="1" dirty="0"/>
            </a:br>
            <a:br>
              <a:rPr lang="cs-CZ" sz="1800" b="1" dirty="0"/>
            </a:br>
            <a:endParaRPr lang="cs-CZ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Aktivity výzvy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dirty="0"/>
              <a:t>Infrastruktura pro předškolní vzdělávání </a:t>
            </a:r>
          </a:p>
          <a:p>
            <a:endParaRPr lang="cs-CZ" sz="2800" dirty="0"/>
          </a:p>
          <a:p>
            <a:r>
              <a:rPr lang="cs-CZ" sz="2800" dirty="0"/>
              <a:t>Infrastruktura základních škol </a:t>
            </a:r>
          </a:p>
          <a:p>
            <a:endParaRPr lang="cs-CZ" sz="2800" dirty="0"/>
          </a:p>
          <a:p>
            <a:r>
              <a:rPr lang="cs-CZ" sz="2800" dirty="0"/>
              <a:t>Infrastruktura pro zájmové, neformální a celoživotní vzdělávání </a:t>
            </a:r>
            <a:endParaRPr lang="cs-CZ" sz="2400" b="1" dirty="0"/>
          </a:p>
          <a:p>
            <a:r>
              <a:rPr lang="cs-CZ" sz="2800" b="1" dirty="0"/>
              <a:t> </a:t>
            </a:r>
          </a:p>
          <a:p>
            <a:endParaRPr lang="cs-CZ" sz="2200" b="1" dirty="0"/>
          </a:p>
          <a:p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Oprávnění žadatelé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2400" b="1" dirty="0"/>
              <a:t>Společné pro všechny aktivity </a:t>
            </a:r>
          </a:p>
          <a:p>
            <a:r>
              <a:rPr lang="cs-CZ" sz="2400" dirty="0"/>
              <a:t>- kraje </a:t>
            </a:r>
          </a:p>
          <a:p>
            <a:r>
              <a:rPr lang="cs-CZ" sz="2400" dirty="0"/>
              <a:t>- organizace zřizované nebo zakládané kraji </a:t>
            </a:r>
          </a:p>
          <a:p>
            <a:r>
              <a:rPr lang="cs-CZ" sz="2400" dirty="0"/>
              <a:t>- obce </a:t>
            </a:r>
          </a:p>
          <a:p>
            <a:r>
              <a:rPr lang="cs-CZ" sz="2400" dirty="0"/>
              <a:t>- organizace zřizované nebo zakládané obcemi </a:t>
            </a:r>
          </a:p>
          <a:p>
            <a:r>
              <a:rPr lang="cs-CZ" sz="2400" dirty="0"/>
              <a:t>- nestátní neziskové organizace </a:t>
            </a:r>
          </a:p>
          <a:p>
            <a:r>
              <a:rPr lang="cs-CZ" sz="2400" dirty="0"/>
              <a:t>- církve </a:t>
            </a:r>
          </a:p>
          <a:p>
            <a:r>
              <a:rPr lang="cs-CZ" sz="2400" dirty="0"/>
              <a:t>- církevní organizace </a:t>
            </a:r>
          </a:p>
          <a:p>
            <a:r>
              <a:rPr lang="cs-CZ" sz="2400" dirty="0"/>
              <a:t>- organizační složky státu </a:t>
            </a:r>
          </a:p>
          <a:p>
            <a:r>
              <a:rPr lang="cs-CZ" sz="2400" dirty="0"/>
              <a:t>- příspěvkové organizace organizačních složek státu </a:t>
            </a:r>
          </a:p>
          <a:p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Oprávnění žadatelé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2400" b="1" dirty="0"/>
              <a:t>Aktivita Infrastruktura pro předškolní vzdělávání </a:t>
            </a:r>
          </a:p>
          <a:p>
            <a:r>
              <a:rPr lang="cs-CZ" sz="2400" dirty="0"/>
              <a:t>- zařízení péče o děti do 3 let </a:t>
            </a:r>
          </a:p>
          <a:p>
            <a:r>
              <a:rPr lang="cs-CZ" sz="2400" dirty="0"/>
              <a:t>- školy a školská zařízení v oblasti předškolního vzdělávání </a:t>
            </a:r>
          </a:p>
          <a:p>
            <a:pPr>
              <a:buFontTx/>
              <a:buChar char="-"/>
            </a:pPr>
            <a:r>
              <a:rPr lang="cs-CZ" sz="2400" dirty="0"/>
              <a:t>další subjekty podílející se na realizaci vzdělávacích aktivit v oblasti předškolního vzdělávání a péče o děti</a:t>
            </a:r>
          </a:p>
          <a:p>
            <a:r>
              <a:rPr lang="cs-CZ" sz="2400" b="1" dirty="0"/>
              <a:t>Aktivita Infrastruktura základních škol </a:t>
            </a:r>
          </a:p>
          <a:p>
            <a:r>
              <a:rPr lang="cs-CZ" sz="2400" dirty="0"/>
              <a:t>- školy a školská zařízení v oblasti základního vzdělávání </a:t>
            </a:r>
          </a:p>
          <a:p>
            <a:r>
              <a:rPr lang="cs-CZ" sz="2400" dirty="0"/>
              <a:t>- další subjekty podílející se na realizaci vzdělávacích aktivit </a:t>
            </a:r>
          </a:p>
          <a:p>
            <a:r>
              <a:rPr lang="cs-CZ" sz="2400" dirty="0"/>
              <a:t> </a:t>
            </a:r>
            <a:r>
              <a:rPr lang="cs-CZ" sz="2400" b="1" dirty="0"/>
              <a:t>Aktivita Infrastruktura pro zájmové, neformální a celoživotní vzdělávání </a:t>
            </a:r>
          </a:p>
          <a:p>
            <a:r>
              <a:rPr lang="cs-CZ" sz="2400" dirty="0"/>
              <a:t>- školy a školská zařízení v oblasti předškolního, základního vzdělávání</a:t>
            </a:r>
          </a:p>
          <a:p>
            <a:r>
              <a:rPr lang="cs-CZ" sz="2400" dirty="0"/>
              <a:t>- další subjekty podílející se na realizaci vzdělávacích aktivit</a:t>
            </a:r>
          </a:p>
        </p:txBody>
      </p:sp>
    </p:spTree>
    <p:extLst>
      <p:ext uri="{BB962C8B-B14F-4D97-AF65-F5344CB8AC3E}">
        <p14:creationId xmlns:p14="http://schemas.microsoft.com/office/powerpoint/2010/main" val="138109419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tiv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3022</TotalTime>
  <Words>1840</Words>
  <Application>Microsoft Office PowerPoint</Application>
  <PresentationFormat>Předvádění na obrazovce (4:3)</PresentationFormat>
  <Paragraphs>233</Paragraphs>
  <Slides>37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37</vt:i4>
      </vt:variant>
    </vt:vector>
  </HeadingPairs>
  <TitlesOfParts>
    <vt:vector size="44" baseType="lpstr">
      <vt:lpstr>Arial</vt:lpstr>
      <vt:lpstr>Calibri</vt:lpstr>
      <vt:lpstr>Courier New</vt:lpstr>
      <vt:lpstr>Myriad Pro</vt:lpstr>
      <vt:lpstr>Open Sans</vt:lpstr>
      <vt:lpstr>Motiv Office</vt:lpstr>
      <vt:lpstr>1_Motiv Office</vt:lpstr>
      <vt:lpstr>Seminář pro žadatele  Vzdělávací infrastruktura I.</vt:lpstr>
      <vt:lpstr>Prezentace aplikace PowerPoint</vt:lpstr>
      <vt:lpstr>Představení místní akční skupiny</vt:lpstr>
      <vt:lpstr>Podpora hospodářství (PRV)</vt:lpstr>
      <vt:lpstr>Výzva č. 3 Vzdělávací infrastruktura I.</vt:lpstr>
      <vt:lpstr>Zahájení x ukončení, počet žádostí, území</vt:lpstr>
      <vt:lpstr>Aktivity výzvy</vt:lpstr>
      <vt:lpstr>Oprávnění žadatelé</vt:lpstr>
      <vt:lpstr>Oprávnění žadatelé</vt:lpstr>
      <vt:lpstr>Cílové skupiny</vt:lpstr>
      <vt:lpstr>Cílové skupiny</vt:lpstr>
      <vt:lpstr>Cílové skupiny</vt:lpstr>
      <vt:lpstr>Hlavní x vedlejší aktivity</vt:lpstr>
      <vt:lpstr>Hlavní podporované aktivity   Infrastruktura pro předškolní vzdělávání</vt:lpstr>
      <vt:lpstr>Hlavní podporované aktivity   Infrastruktura pro předškolní vzdělávání</vt:lpstr>
      <vt:lpstr>Hlavní podporované aktivity  Infrastruktura pro předškolní vzdělávání</vt:lpstr>
      <vt:lpstr>Vedlejší podporované aktivity –   Infrastruktura pro předškolní vzdělávání</vt:lpstr>
      <vt:lpstr>Hlavní podporované aktivity   Infrastruktura základních škol</vt:lpstr>
      <vt:lpstr>Hlavní podporované aktivity   Infrastruktura základních škol</vt:lpstr>
      <vt:lpstr>Hlavní podporované aktivity   Infrastruktura základních škol</vt:lpstr>
      <vt:lpstr>Hlavní podporované aktivity   Infrastruktura základních škol</vt:lpstr>
      <vt:lpstr>Vedlejší podporované aktivity   Infrastruktura základních škol</vt:lpstr>
      <vt:lpstr>Hlavní podporované aktivity   Infrastruktura pro zájmové, neformální a celoživotní vzdělávání </vt:lpstr>
      <vt:lpstr>Zaměření projektu Infrastruktura pro zájmové, neformální a celoživotní vzdělávání </vt:lpstr>
      <vt:lpstr>Hlavní aktivity Infrastruktura pro zájmové, neformální a celoživotní vzdělávání </vt:lpstr>
      <vt:lpstr>Vedlejší aktivity Infrastruktura pro zájmové, neformální a celoživotní vzdělávání </vt:lpstr>
      <vt:lpstr>Způsobilost výdajů</vt:lpstr>
      <vt:lpstr>Bezbariérovost</vt:lpstr>
      <vt:lpstr>Povinné přílohy </vt:lpstr>
      <vt:lpstr>Povinné přílohy </vt:lpstr>
      <vt:lpstr>Povinné přílohy </vt:lpstr>
      <vt:lpstr>Povinné přílohy </vt:lpstr>
      <vt:lpstr>Povinné přílohy </vt:lpstr>
      <vt:lpstr>Povinné přílohy </vt:lpstr>
      <vt:lpstr>Indikátory</vt:lpstr>
      <vt:lpstr>Založení žádosti o podporu</vt:lpstr>
      <vt:lpstr>Kontakty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napište název prezentace a umístěte na střed</dc:title>
  <dc:creator>Irena Ardely</dc:creator>
  <cp:lastModifiedBy>Mas Pobeskydi</cp:lastModifiedBy>
  <cp:revision>229</cp:revision>
  <dcterms:created xsi:type="dcterms:W3CDTF">2017-03-13T17:47:30Z</dcterms:created>
  <dcterms:modified xsi:type="dcterms:W3CDTF">2017-08-07T11:04:33Z</dcterms:modified>
</cp:coreProperties>
</file>