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43"/>
  </p:notesMasterIdLst>
  <p:handoutMasterIdLst>
    <p:handoutMasterId r:id="rId44"/>
  </p:handoutMasterIdLst>
  <p:sldIdLst>
    <p:sldId id="257" r:id="rId3"/>
    <p:sldId id="262" r:id="rId4"/>
    <p:sldId id="323" r:id="rId5"/>
    <p:sldId id="324" r:id="rId6"/>
    <p:sldId id="348" r:id="rId7"/>
    <p:sldId id="332" r:id="rId8"/>
    <p:sldId id="263" r:id="rId9"/>
    <p:sldId id="333" r:id="rId10"/>
    <p:sldId id="325" r:id="rId11"/>
    <p:sldId id="334" r:id="rId12"/>
    <p:sldId id="328" r:id="rId13"/>
    <p:sldId id="329" r:id="rId14"/>
    <p:sldId id="330" r:id="rId15"/>
    <p:sldId id="349" r:id="rId16"/>
    <p:sldId id="335" r:id="rId17"/>
    <p:sldId id="350" r:id="rId18"/>
    <p:sldId id="337" r:id="rId19"/>
    <p:sldId id="346" r:id="rId20"/>
    <p:sldId id="351" r:id="rId21"/>
    <p:sldId id="354" r:id="rId22"/>
    <p:sldId id="353" r:id="rId23"/>
    <p:sldId id="355" r:id="rId24"/>
    <p:sldId id="356" r:id="rId25"/>
    <p:sldId id="357" r:id="rId26"/>
    <p:sldId id="358" r:id="rId27"/>
    <p:sldId id="360" r:id="rId28"/>
    <p:sldId id="359" r:id="rId29"/>
    <p:sldId id="361" r:id="rId30"/>
    <p:sldId id="362" r:id="rId31"/>
    <p:sldId id="363" r:id="rId32"/>
    <p:sldId id="364" r:id="rId33"/>
    <p:sldId id="365" r:id="rId34"/>
    <p:sldId id="366" r:id="rId35"/>
    <p:sldId id="367" r:id="rId36"/>
    <p:sldId id="368" r:id="rId37"/>
    <p:sldId id="369" r:id="rId38"/>
    <p:sldId id="370" r:id="rId39"/>
    <p:sldId id="345" r:id="rId40"/>
    <p:sldId id="347" r:id="rId41"/>
    <p:sldId id="261" r:id="rId4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B7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4643" autoAdjust="0"/>
  </p:normalViewPr>
  <p:slideViewPr>
    <p:cSldViewPr snapToGrid="0">
      <p:cViewPr varScale="1">
        <p:scale>
          <a:sx n="82" d="100"/>
          <a:sy n="82" d="100"/>
        </p:scale>
        <p:origin x="1445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4" d="100"/>
          <a:sy n="74" d="100"/>
        </p:scale>
        <p:origin x="315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7E2CC-29D5-4471-9592-2AD276B4B107}" type="datetimeFigureOut">
              <a:rPr lang="cs-CZ" smtClean="0"/>
              <a:pPr/>
              <a:t>07.08.2017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3DA03A-0F30-44AE-AE73-E6888D22BF4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1179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16A438-AEC1-4C09-8DE6-CC625F8BB697}" type="datetimeFigureOut">
              <a:rPr lang="cs-CZ" smtClean="0"/>
              <a:pPr/>
              <a:t>07.08.2017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F9D9A-9B14-48BD-BBA8-586C4E3AD8A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7979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F9D9A-9B14-48BD-BBA8-586C4E3AD8AA}" type="slidenum">
              <a:rPr lang="cs-CZ" smtClean="0"/>
              <a:pPr/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392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646" y="2912252"/>
            <a:ext cx="7886701" cy="998267"/>
          </a:xfrm>
          <a:prstGeom prst="rect">
            <a:avLst/>
          </a:prstGeom>
        </p:spPr>
        <p:txBody>
          <a:bodyPr anchor="b"/>
          <a:lstStyle>
            <a:lvl1pPr algn="ctr">
              <a:defRPr sz="3200" b="1" i="0" baseline="0">
                <a:solidFill>
                  <a:srgbClr val="003B74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/>
              <a:t>Název prezentace</a:t>
            </a:r>
            <a:endParaRPr lang="en-US" dirty="0"/>
          </a:p>
        </p:txBody>
      </p:sp>
      <p:sp>
        <p:nvSpPr>
          <p:cNvPr id="8" name="Zástupný symbol pro obrázek 7"/>
          <p:cNvSpPr>
            <a:spLocks noGrp="1"/>
          </p:cNvSpPr>
          <p:nvPr>
            <p:ph type="pic" sz="quarter" idx="12"/>
          </p:nvPr>
        </p:nvSpPr>
        <p:spPr>
          <a:xfrm>
            <a:off x="628645" y="4290839"/>
            <a:ext cx="7886701" cy="1970112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99801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dpis a 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649" y="2005737"/>
            <a:ext cx="7886701" cy="541067"/>
          </a:xfrm>
          <a:prstGeom prst="rect">
            <a:avLst/>
          </a:prstGeom>
        </p:spPr>
        <p:txBody>
          <a:bodyPr anchor="b"/>
          <a:lstStyle>
            <a:lvl1pPr algn="ctr">
              <a:defRPr sz="2800" b="1" i="0" baseline="0">
                <a:solidFill>
                  <a:srgbClr val="FF6600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/>
              <a:t>Vložte nadpis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8648" y="2964647"/>
            <a:ext cx="7886701" cy="33096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Courier New" panose="02070309020205020404" pitchFamily="49" charset="0"/>
              <a:buChar char="o"/>
              <a:defRPr sz="2000" baseline="0">
                <a:solidFill>
                  <a:srgbClr val="003B7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Vložte texty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450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dpis a sou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649" y="2005737"/>
            <a:ext cx="7886701" cy="541067"/>
          </a:xfrm>
          <a:prstGeom prst="rect">
            <a:avLst/>
          </a:prstGeom>
        </p:spPr>
        <p:txBody>
          <a:bodyPr anchor="b"/>
          <a:lstStyle>
            <a:lvl1pPr algn="ctr">
              <a:defRPr sz="2800" b="1" i="0" baseline="0">
                <a:solidFill>
                  <a:srgbClr val="FF6600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/>
              <a:t>Vložte nadpis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8648" y="2964646"/>
            <a:ext cx="7886701" cy="33096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Tx/>
              <a:buNone/>
              <a:defRPr sz="1600" b="0" baseline="0">
                <a:solidFill>
                  <a:srgbClr val="003B7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Vložte souvislý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013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vislý tex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8648" y="2005737"/>
            <a:ext cx="7886701" cy="42783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Tx/>
              <a:buNone/>
              <a:defRPr sz="1600" b="0" baseline="0">
                <a:solidFill>
                  <a:srgbClr val="003B7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Vložte souvislý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584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649" y="2005737"/>
            <a:ext cx="7886701" cy="541067"/>
          </a:xfrm>
          <a:prstGeom prst="rect">
            <a:avLst/>
          </a:prstGeom>
        </p:spPr>
        <p:txBody>
          <a:bodyPr anchor="b"/>
          <a:lstStyle>
            <a:lvl1pPr algn="ctr">
              <a:defRPr sz="2800" b="1" i="0" baseline="0">
                <a:solidFill>
                  <a:srgbClr val="FF6600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/>
              <a:t>Vložte nadpis</a:t>
            </a:r>
            <a:endParaRPr lang="en-US" dirty="0"/>
          </a:p>
        </p:txBody>
      </p:sp>
      <p:sp>
        <p:nvSpPr>
          <p:cNvPr id="6" name="Zástupný symbol pro obrázek 5"/>
          <p:cNvSpPr>
            <a:spLocks noGrp="1"/>
          </p:cNvSpPr>
          <p:nvPr>
            <p:ph type="pic" sz="quarter" idx="11"/>
          </p:nvPr>
        </p:nvSpPr>
        <p:spPr>
          <a:xfrm>
            <a:off x="628649" y="2964645"/>
            <a:ext cx="7886700" cy="3309693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634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graf 3"/>
          <p:cNvSpPr>
            <a:spLocks noGrp="1"/>
          </p:cNvSpPr>
          <p:nvPr>
            <p:ph type="chart" sz="quarter" idx="12"/>
          </p:nvPr>
        </p:nvSpPr>
        <p:spPr>
          <a:xfrm flipH="1">
            <a:off x="642026" y="2005737"/>
            <a:ext cx="7873323" cy="4268601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4116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 modr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46" y="2912252"/>
            <a:ext cx="7886701" cy="998267"/>
          </a:xfrm>
          <a:prstGeom prst="rect">
            <a:avLst/>
          </a:prstGeom>
        </p:spPr>
        <p:txBody>
          <a:bodyPr anchor="b"/>
          <a:lstStyle>
            <a:lvl1pPr algn="ctr">
              <a:defRPr sz="3200" b="1" i="0" baseline="0">
                <a:solidFill>
                  <a:schemeClr val="bg1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8" name="Zástupný symbol pro obrázek 7"/>
          <p:cNvSpPr>
            <a:spLocks noGrp="1"/>
          </p:cNvSpPr>
          <p:nvPr>
            <p:ph type="pic" sz="quarter" idx="12"/>
          </p:nvPr>
        </p:nvSpPr>
        <p:spPr>
          <a:xfrm>
            <a:off x="628647" y="4990086"/>
            <a:ext cx="7886701" cy="1293981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61835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dpis a odrážky modr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49" y="2005737"/>
            <a:ext cx="7886701" cy="541067"/>
          </a:xfrm>
          <a:prstGeom prst="rect">
            <a:avLst/>
          </a:prstGeom>
        </p:spPr>
        <p:txBody>
          <a:bodyPr anchor="b"/>
          <a:lstStyle>
            <a:lvl1pPr algn="ctr">
              <a:defRPr sz="2800" b="1" i="0" baseline="0">
                <a:solidFill>
                  <a:schemeClr val="bg1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99" y="2964647"/>
            <a:ext cx="6858000" cy="29738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Courier New" panose="02070309020205020404" pitchFamily="49" charset="0"/>
              <a:buChar char="o"/>
              <a:defRPr sz="20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lze upravit styl předlohy.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194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48" y="565756"/>
            <a:ext cx="7887600" cy="1063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426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74" r:id="rId3"/>
    <p:sldLayoutId id="2147483675" r:id="rId4"/>
    <p:sldLayoutId id="2147483676" r:id="rId5"/>
    <p:sldLayoutId id="214748367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800" b="1" kern="1200">
          <a:solidFill>
            <a:srgbClr val="FF660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400" b="1" kern="1200">
          <a:solidFill>
            <a:srgbClr val="003B74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000" b="1" kern="1200">
          <a:solidFill>
            <a:srgbClr val="003B74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1" kern="1200">
          <a:solidFill>
            <a:srgbClr val="003B74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1" kern="1200">
          <a:solidFill>
            <a:srgbClr val="003B74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3B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47" y="583283"/>
            <a:ext cx="7886702" cy="106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72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800" b="1" kern="1200" baseline="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400" b="1" kern="1200" baseline="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000" b="1" kern="1200" baseline="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1" kern="1200" baseline="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1" kern="1200" baseline="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28646" y="2251494"/>
            <a:ext cx="7886701" cy="2518914"/>
          </a:xfrm>
        </p:spPr>
        <p:txBody>
          <a:bodyPr/>
          <a:lstStyle/>
          <a:p>
            <a:r>
              <a:rPr lang="cs-CZ" dirty="0"/>
              <a:t>Seminář pro žadatele</a:t>
            </a:r>
            <a:br>
              <a:rPr lang="cs-CZ" dirty="0"/>
            </a:br>
            <a:r>
              <a:rPr lang="cs-CZ" dirty="0"/>
              <a:t> </a:t>
            </a:r>
            <a:br>
              <a:rPr lang="cs-CZ" dirty="0"/>
            </a:br>
            <a:r>
              <a:rPr lang="cs-CZ" dirty="0"/>
              <a:t> Vzdělávací infrastruktura I. </a:t>
            </a:r>
            <a:br>
              <a:rPr lang="cs-CZ" dirty="0"/>
            </a:br>
            <a:br>
              <a:rPr lang="cs-CZ" dirty="0"/>
            </a:br>
            <a:r>
              <a:rPr lang="cs-CZ" dirty="0">
                <a:solidFill>
                  <a:srgbClr val="FF6600"/>
                </a:solidFill>
              </a:rPr>
              <a:t>Hodnocení projektů </a:t>
            </a:r>
          </a:p>
        </p:txBody>
      </p:sp>
      <p:pic>
        <p:nvPicPr>
          <p:cNvPr id="6" name="Zástupný symbol pro obrázek 5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46" y="5475973"/>
            <a:ext cx="7886701" cy="829265"/>
          </a:xfrm>
        </p:spPr>
      </p:pic>
      <p:sp>
        <p:nvSpPr>
          <p:cNvPr id="4" name="Obdélník 3"/>
          <p:cNvSpPr/>
          <p:nvPr/>
        </p:nvSpPr>
        <p:spPr>
          <a:xfrm>
            <a:off x="3993931" y="4745330"/>
            <a:ext cx="1457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3. srpna 2017</a:t>
            </a:r>
          </a:p>
        </p:txBody>
      </p:sp>
    </p:spTree>
    <p:extLst>
      <p:ext uri="{BB962C8B-B14F-4D97-AF65-F5344CB8AC3E}">
        <p14:creationId xmlns:p14="http://schemas.microsoft.com/office/powerpoint/2010/main" val="2911934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2) Harmonogram realizace projektu je reálný a proveditelný</a:t>
            </a:r>
          </a:p>
          <a:p>
            <a:pPr lvl="2" algn="l">
              <a:spcBef>
                <a:spcPts val="1200"/>
              </a:spcBef>
            </a:pPr>
            <a:r>
              <a:rPr lang="cs-CZ" b="0" dirty="0"/>
              <a:t>20 bodů – Žadatel má reálně nastavený harmonogram projektu tak, aby projekt byl v termínu dokončen</a:t>
            </a:r>
          </a:p>
          <a:p>
            <a:pPr>
              <a:buNone/>
            </a:pPr>
            <a:r>
              <a:rPr lang="cs-CZ" sz="1800" b="0" dirty="0"/>
              <a:t>		0 bodů – Žadatel nemá reálně nastavený harmonogram projektu 	tak, aby projekt byl v termínu dokončen</a:t>
            </a:r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3) V projektu jsou uvedena hlavní rizika v realizační fázi i ve fázi udržitelnosti a způsoby jejich eliminace</a:t>
            </a:r>
          </a:p>
          <a:p>
            <a:pPr lvl="2" algn="l"/>
            <a:r>
              <a:rPr lang="cs-CZ" b="0" dirty="0"/>
              <a:t>10 bodů - V projektu jsou uvedena hlavní rizika v realizační fázi i ve fázi udržitelnosti a jsou uvedeny způsoby jejich eliminace</a:t>
            </a:r>
          </a:p>
          <a:p>
            <a:pPr lvl="2" algn="l"/>
            <a:r>
              <a:rPr lang="cs-CZ" b="0" dirty="0"/>
              <a:t>5 bodů - V projektu jsou hlavní rizika v realizační fázi i ve fázi udržitelnosti, ale nejsou uvedeny způsoby jejich eliminace </a:t>
            </a:r>
          </a:p>
          <a:p>
            <a:pPr>
              <a:buNone/>
            </a:pPr>
            <a:r>
              <a:rPr lang="cs-CZ" sz="1800" b="0" dirty="0"/>
              <a:t>	 	0 bodů - V projektu nejsou uvedena hlavní rizika v realizační fázi 	i ve fázi udržitelnosti a nejsou uvedeny způsoby jejich 	eliminace</a:t>
            </a:r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4) Výstupy projektu budou sloužit také k mimoškolním zájmovým aktivitám dětí a mládeže v podporovaných klíčových kompetencích </a:t>
            </a:r>
          </a:p>
          <a:p>
            <a:pPr>
              <a:buNone/>
            </a:pPr>
            <a:r>
              <a:rPr lang="cs-CZ" dirty="0"/>
              <a:t>		</a:t>
            </a:r>
            <a:r>
              <a:rPr lang="cs-CZ" sz="1800" b="0" dirty="0"/>
              <a:t>10 bodů – Výstupy projektu budou sloužit i k mimoškolním 	zájmovým aktivitám v podporovaných klíčových kompetencích </a:t>
            </a:r>
          </a:p>
          <a:p>
            <a:pPr>
              <a:buNone/>
            </a:pPr>
            <a:r>
              <a:rPr lang="cs-CZ" sz="1800" b="0" dirty="0"/>
              <a:t>		0 bodů – Výstupy projektu nebudou sloužit i k mimoškolním 	zájmovým aktivitám v podporovaných klíčových kompetencích </a:t>
            </a:r>
          </a:p>
          <a:p>
            <a:pPr>
              <a:buNone/>
            </a:pPr>
            <a:r>
              <a:rPr lang="cs-CZ" sz="1500" b="0" i="1" dirty="0"/>
              <a:t>	</a:t>
            </a:r>
            <a:r>
              <a:rPr lang="cs-CZ" sz="1600" b="0" i="1" dirty="0"/>
              <a:t>Žadatel ve studii proveditelnosti (kapitola č. 4 Podrobný popis projektu) doloží přehled a četnost mimoškolních zájmových aktivit dětí v podporovaných klíčových kompetencích </a:t>
            </a:r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5) Výstupy projektu budou využívány pro aktivity a rozvoj komunitní role škol </a:t>
            </a:r>
          </a:p>
          <a:p>
            <a:pPr lvl="1" algn="l"/>
            <a:r>
              <a:rPr lang="cs-CZ" sz="1800" b="0" dirty="0"/>
              <a:t>10 bodů – Výstupy projektu budou sloužit pro aktivity a rozvoj komunitní role škol </a:t>
            </a:r>
          </a:p>
          <a:p>
            <a:pPr lvl="1" algn="l"/>
            <a:r>
              <a:rPr lang="cs-CZ" sz="1800" b="0" dirty="0"/>
              <a:t>0 bodů – Výstupy projektu nebudou sloužit pro aktivity a rozvoj komunitní role škol </a:t>
            </a:r>
          </a:p>
          <a:p>
            <a:pPr lvl="1" algn="l"/>
            <a:r>
              <a:rPr lang="cs-CZ" sz="1600" b="0" i="1" dirty="0"/>
              <a:t>Pro naplnění kritéria se žadatel ve studii proveditelnosti (kapitola č. 4 Podrobný popis projektu) zaváže ke zveřejnění Plánu komunitní role školy na svých webových stránkách a k následnému naplňování tohoto plánu. Komunitní plán musí obsahovat minimálně výčet aktivit a jejich četnost v průběhu roku. Výtah informací z textu komunitního plánu žadatel uvede ve studii proveditelnosti (kapitola č. 4 Podrobný popis projektu).</a:t>
            </a:r>
            <a:endParaRPr lang="cs-CZ" sz="1600" b="0" dirty="0"/>
          </a:p>
          <a:p>
            <a:pPr lvl="1"/>
            <a:endParaRPr lang="cs-CZ" sz="1800" b="0" dirty="0"/>
          </a:p>
          <a:p>
            <a:pPr>
              <a:buNone/>
            </a:pPr>
            <a:endParaRPr lang="cs-CZ" sz="1800" b="0" dirty="0"/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6) Součástí projektu jsou úpravy venkovního prostranství (zeleň, herní prvky) </a:t>
            </a:r>
          </a:p>
          <a:p>
            <a:pPr>
              <a:buNone/>
            </a:pPr>
            <a:r>
              <a:rPr lang="cs-CZ" sz="1800" b="0" dirty="0"/>
              <a:t>	10 bodů – Součástí projektu jsou úpravy venkovního prostranství (zeleň, herní prvky) </a:t>
            </a:r>
          </a:p>
          <a:p>
            <a:pPr>
              <a:buNone/>
            </a:pPr>
            <a:r>
              <a:rPr lang="cs-CZ" sz="1800" b="0" dirty="0"/>
              <a:t>	0 bodů – Součástí projektu nejsou úpravy venkovního prostranství (zeleň, herní prvky) </a:t>
            </a:r>
          </a:p>
          <a:p>
            <a:pPr>
              <a:buNone/>
            </a:pPr>
            <a:endParaRPr lang="cs-CZ" sz="1800" b="0" dirty="0"/>
          </a:p>
          <a:p>
            <a:pPr>
              <a:buNone/>
            </a:pPr>
            <a:r>
              <a:rPr lang="cs-CZ" sz="1800" b="0" i="1" dirty="0"/>
              <a:t>	Žadatel popíše ve studii proveditelnosti (kapitola č. 4 Podrobný popis projektu) realizaci úprav venkovního prostranství.</a:t>
            </a:r>
          </a:p>
          <a:p>
            <a:pPr lvl="1" algn="l"/>
            <a:endParaRPr lang="cs-CZ" sz="1800" dirty="0"/>
          </a:p>
          <a:p>
            <a:pPr lvl="1"/>
            <a:endParaRPr lang="cs-CZ" sz="1800" b="0" dirty="0"/>
          </a:p>
          <a:p>
            <a:pPr>
              <a:buNone/>
            </a:pPr>
            <a:endParaRPr lang="cs-CZ" sz="1800" b="0" dirty="0"/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37274" y="2990526"/>
            <a:ext cx="7886701" cy="3309692"/>
          </a:xfrm>
        </p:spPr>
        <p:txBody>
          <a:bodyPr>
            <a:normAutofit/>
          </a:bodyPr>
          <a:lstStyle/>
          <a:p>
            <a:r>
              <a:rPr lang="cs-CZ" sz="1800" dirty="0"/>
              <a:t>7) Zařízení zajišťuje pobyt dětem mladším tří let </a:t>
            </a:r>
          </a:p>
          <a:p>
            <a:pPr>
              <a:buNone/>
            </a:pPr>
            <a:r>
              <a:rPr lang="cs-CZ" sz="1800" b="0" dirty="0"/>
              <a:t>		</a:t>
            </a:r>
            <a:endParaRPr lang="cs-CZ" sz="1800" dirty="0"/>
          </a:p>
          <a:p>
            <a:pPr>
              <a:buNone/>
            </a:pPr>
            <a:r>
              <a:rPr lang="cs-CZ" sz="1800" b="0" dirty="0"/>
              <a:t>	15 bodů – Zařízení zajišťuje pobyt dětem mladších tří let </a:t>
            </a:r>
          </a:p>
          <a:p>
            <a:pPr>
              <a:buNone/>
            </a:pPr>
            <a:r>
              <a:rPr lang="cs-CZ" sz="1800" b="0" dirty="0"/>
              <a:t>	 0 bodů – Zařízení nezajišťuje pobyt dětem mladších tří let </a:t>
            </a:r>
          </a:p>
          <a:p>
            <a:pPr>
              <a:buNone/>
            </a:pPr>
            <a:r>
              <a:rPr lang="cs-CZ" sz="1800" b="0" dirty="0"/>
              <a:t>	</a:t>
            </a:r>
          </a:p>
          <a:p>
            <a:pPr>
              <a:buNone/>
            </a:pPr>
            <a:r>
              <a:rPr lang="cs-CZ" sz="1800" b="0" i="1" dirty="0"/>
              <a:t>	Žadatel popíše ve studii proveditelnosti (kapitola č. 3 Charakteristika projektu a jeho soulad s cílovými skupinami) zda zařízení zajišťuje pobyt dětem mladších tří let.</a:t>
            </a:r>
          </a:p>
          <a:p>
            <a:pPr>
              <a:buNone/>
            </a:pPr>
            <a:endParaRPr lang="cs-CZ" sz="1800" b="0" dirty="0"/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37274" y="2990526"/>
            <a:ext cx="7886701" cy="3309692"/>
          </a:xfrm>
        </p:spPr>
        <p:txBody>
          <a:bodyPr>
            <a:normAutofit/>
          </a:bodyPr>
          <a:lstStyle/>
          <a:p>
            <a:r>
              <a:rPr lang="cs-CZ" sz="1800" dirty="0"/>
              <a:t>8) Projekt umožňuje pobyt dítěte v zařízení po maximální možnou dobu </a:t>
            </a:r>
          </a:p>
          <a:p>
            <a:pPr>
              <a:buNone/>
            </a:pPr>
            <a:r>
              <a:rPr lang="cs-CZ" sz="1800" b="0" dirty="0"/>
              <a:t>	10 bodů – Zařízení umožní pobyt dítěte po dobu alespoň 9 hodin denně </a:t>
            </a:r>
          </a:p>
          <a:p>
            <a:pPr>
              <a:buNone/>
            </a:pPr>
            <a:r>
              <a:rPr lang="cs-CZ" sz="1800" b="0" dirty="0"/>
              <a:t>	5 bodů – Zařízení umožní pobyt dítěte po dobu alespoň 8 hodin a zároveň méně než 9 hodin denně </a:t>
            </a:r>
          </a:p>
          <a:p>
            <a:pPr>
              <a:buNone/>
            </a:pPr>
            <a:r>
              <a:rPr lang="cs-CZ" sz="1800" b="0" dirty="0"/>
              <a:t>	0 bodů – Zařízení umožní pobyt dítěte po dobu méně než 8 hodin denně </a:t>
            </a:r>
          </a:p>
          <a:p>
            <a:pPr>
              <a:buNone/>
            </a:pPr>
            <a:endParaRPr lang="cs-CZ" sz="1800" dirty="0"/>
          </a:p>
          <a:p>
            <a:pPr>
              <a:buNone/>
            </a:pPr>
            <a:r>
              <a:rPr lang="cs-CZ" sz="1800" b="0" i="1" dirty="0"/>
              <a:t>	Žadatel popíše ve studii proveditelnosti (kapitola č. 8 Výstupy projektu) dobu, po kterou umožní pobyt dítěte v zařízení </a:t>
            </a:r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37274" y="2990526"/>
            <a:ext cx="7886701" cy="3309692"/>
          </a:xfrm>
        </p:spPr>
        <p:txBody>
          <a:bodyPr>
            <a:normAutofit/>
          </a:bodyPr>
          <a:lstStyle/>
          <a:p>
            <a:r>
              <a:rPr lang="cs-CZ" dirty="0"/>
              <a:t>9) Požadovaná výše dotace EU odpovídá optimální nákladovosti na jednotku indikátoru: Kapacita podporovaných zařízení péče o děti nebo vzdělávacích zařízení </a:t>
            </a:r>
          </a:p>
          <a:p>
            <a:pPr>
              <a:buNone/>
            </a:pPr>
            <a:r>
              <a:rPr lang="cs-CZ" sz="1900" b="0" dirty="0"/>
              <a:t>	10 bodů – Požadovaná výše dotace EU na 1 osobu okamžité kapacity je nižší než 300 tis. Kč včetně </a:t>
            </a:r>
          </a:p>
          <a:p>
            <a:pPr>
              <a:buNone/>
            </a:pPr>
            <a:r>
              <a:rPr lang="cs-CZ" sz="1900" b="0" dirty="0"/>
              <a:t>	5 bodů – Požadovaná výše dotace EU na 1 osobu okamžité kapacity je ve výši od 300 tis. do 600 tis. Kč včetně </a:t>
            </a:r>
          </a:p>
          <a:p>
            <a:pPr>
              <a:buNone/>
            </a:pPr>
            <a:r>
              <a:rPr lang="cs-CZ" sz="1900" b="0" dirty="0"/>
              <a:t>	0 bodů – Požadovaná výše dotace EU na 1 osobu okamžité kapacity je vyšší než 600 tis. Kč </a:t>
            </a:r>
          </a:p>
          <a:p>
            <a:endParaRPr lang="cs-CZ" dirty="0"/>
          </a:p>
          <a:p>
            <a:pPr lvl="2" algn="l"/>
            <a:endParaRPr lang="cs-CZ" sz="3600" b="0" dirty="0"/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23540" y="3209026"/>
            <a:ext cx="7886701" cy="1130061"/>
          </a:xfrm>
        </p:spPr>
        <p:txBody>
          <a:bodyPr/>
          <a:lstStyle/>
          <a:p>
            <a:r>
              <a:rPr lang="cs-CZ" dirty="0"/>
              <a:t>Aktivita Infrastruktura základních škol</a:t>
            </a:r>
          </a:p>
        </p:txBody>
      </p:sp>
    </p:spTree>
    <p:extLst>
      <p:ext uri="{BB962C8B-B14F-4D97-AF65-F5344CB8AC3E}">
        <p14:creationId xmlns:p14="http://schemas.microsoft.com/office/powerpoint/2010/main" val="34536504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1) Projekt počítá se zkrácenou dobou realizace v návaznosti na finanční plán MAS Pobeskydí</a:t>
            </a:r>
          </a:p>
          <a:p>
            <a:pPr lvl="2" algn="l"/>
            <a:r>
              <a:rPr lang="cs-CZ" b="0" dirty="0"/>
              <a:t>15 bodů – Doba realizace projektu kratší než 12 měsíců včetně,</a:t>
            </a:r>
          </a:p>
          <a:p>
            <a:pPr lvl="2" algn="l"/>
            <a:r>
              <a:rPr lang="cs-CZ" b="0" dirty="0"/>
              <a:t>7 bodů – Doba realizace projektu kratší než 15 měsíců včetně,</a:t>
            </a:r>
          </a:p>
          <a:p>
            <a:pPr lvl="2" algn="l"/>
            <a:r>
              <a:rPr lang="cs-CZ" b="0" dirty="0"/>
              <a:t>0 bodů – Doba realizace projektu delší než 15 měsíců.</a:t>
            </a:r>
          </a:p>
          <a:p>
            <a:endParaRPr lang="cs-CZ" dirty="0"/>
          </a:p>
          <a:p>
            <a:pPr>
              <a:buNone/>
            </a:pPr>
            <a:r>
              <a:rPr lang="cs-CZ" dirty="0"/>
              <a:t>	</a:t>
            </a:r>
            <a:r>
              <a:rPr lang="cs-CZ" b="0" i="1" dirty="0"/>
              <a:t>Při věcném hodnocení projektu se bude vycházet z předpokládaného data vydání právního aktu, uvedeného ve výzvě. Žadatelem uvedená zkrácená doba realizace je závazná, nelze ji prodloužit.</a:t>
            </a:r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Fáze hodnocení projektů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60000" indent="-457200">
              <a:lnSpc>
                <a:spcPct val="100000"/>
              </a:lnSpc>
              <a:buNone/>
            </a:pPr>
            <a:r>
              <a:rPr lang="cs-CZ" sz="2400" dirty="0"/>
              <a:t>	1. Hodnocení přijatelnosti a formálních náležitostí</a:t>
            </a:r>
          </a:p>
          <a:p>
            <a:pPr marL="360000" indent="-324000">
              <a:lnSpc>
                <a:spcPct val="100000"/>
              </a:lnSpc>
              <a:buNone/>
            </a:pPr>
            <a:r>
              <a:rPr lang="cs-CZ" dirty="0"/>
              <a:t>	</a:t>
            </a:r>
            <a:r>
              <a:rPr lang="cs-CZ" b="0" i="1" dirty="0"/>
              <a:t>(kontrolu provádějí pracovníci MAS)</a:t>
            </a:r>
          </a:p>
          <a:p>
            <a:pPr marL="457200" indent="-457200">
              <a:buNone/>
            </a:pPr>
            <a:endParaRPr lang="cs-CZ" b="0" i="1" dirty="0"/>
          </a:p>
          <a:p>
            <a:pPr marL="360000" indent="-360000">
              <a:buNone/>
            </a:pPr>
            <a:r>
              <a:rPr lang="cs-CZ" b="0" i="1" dirty="0"/>
              <a:t>	</a:t>
            </a:r>
            <a:r>
              <a:rPr lang="cs-CZ" sz="2400" dirty="0"/>
              <a:t>2. Věcné hodnocení </a:t>
            </a:r>
            <a:br>
              <a:rPr lang="cs-CZ" b="0" i="1" dirty="0"/>
            </a:br>
            <a:r>
              <a:rPr lang="cs-CZ" b="0" i="1" dirty="0"/>
              <a:t>(provádí Výběrová komise)</a:t>
            </a:r>
          </a:p>
          <a:p>
            <a:pPr>
              <a:buNone/>
            </a:pPr>
            <a:r>
              <a:rPr lang="cs-CZ" dirty="0"/>
              <a:t>	</a:t>
            </a:r>
          </a:p>
          <a:p>
            <a:pPr marL="360000">
              <a:buNone/>
            </a:pPr>
            <a:r>
              <a:rPr lang="cs-CZ" sz="2400" dirty="0"/>
              <a:t>	3. Závěrečné posouzení způsobilosti</a:t>
            </a:r>
            <a:br>
              <a:rPr lang="cs-CZ" dirty="0"/>
            </a:br>
            <a:r>
              <a:rPr lang="cs-CZ" b="0" i="1" dirty="0"/>
              <a:t>(provádí Centrum pro regionální rozvoj)</a:t>
            </a:r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2) Harmonogram realizace projektu je reálný a proveditelný</a:t>
            </a:r>
          </a:p>
          <a:p>
            <a:pPr lvl="2" algn="l">
              <a:spcBef>
                <a:spcPts val="1200"/>
              </a:spcBef>
            </a:pPr>
            <a:r>
              <a:rPr lang="cs-CZ" b="0" dirty="0"/>
              <a:t>20 bodů – Žadatel má reálně nastavený harmonogram projektu tak, aby projekt byl v termínu dokončen</a:t>
            </a:r>
          </a:p>
          <a:p>
            <a:pPr>
              <a:buNone/>
            </a:pPr>
            <a:r>
              <a:rPr lang="cs-CZ" sz="1800" b="0" dirty="0"/>
              <a:t>		0 bodů – Žadatel nemá reálně nastavený harmonogram projektu 	tak, aby projekt byl v termínu dokončen</a:t>
            </a:r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3) V projektu jsou uvedena hlavní rizika v realizační fázi i ve fázi udržitelnosti a způsoby jejich eliminace</a:t>
            </a:r>
          </a:p>
          <a:p>
            <a:pPr lvl="2" algn="l"/>
            <a:r>
              <a:rPr lang="cs-CZ" b="0" dirty="0"/>
              <a:t>10 bodů - V projektu jsou uvedena hlavní rizika v realizační fázi i ve fázi udržitelnosti a jsou uvedeny způsoby jejich eliminace</a:t>
            </a:r>
          </a:p>
          <a:p>
            <a:pPr lvl="2" algn="l"/>
            <a:r>
              <a:rPr lang="cs-CZ" b="0" dirty="0"/>
              <a:t>5 bodů - V projektu jsou hlavní rizika v realizační fázi i ve fázi udržitelnosti, ale nejsou uvedeny způsoby jejich eliminace </a:t>
            </a:r>
          </a:p>
          <a:p>
            <a:pPr>
              <a:buNone/>
            </a:pPr>
            <a:r>
              <a:rPr lang="cs-CZ" sz="1800" b="0" dirty="0"/>
              <a:t>	 	0 bodů - V projektu nejsou uvedena hlavní rizika v realizační fázi 	i ve fázi udržitelnosti a nejsou uvedeny způsoby jejich 	eliminace</a:t>
            </a:r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4) Výstupy projektu budou sloužit také k mimoškolním zájmovým aktivitám dětí a mládeže v podporovaných klíčových kompetencích </a:t>
            </a:r>
          </a:p>
          <a:p>
            <a:pPr>
              <a:buNone/>
            </a:pPr>
            <a:r>
              <a:rPr lang="cs-CZ" dirty="0"/>
              <a:t>		</a:t>
            </a:r>
            <a:r>
              <a:rPr lang="cs-CZ" sz="1800" b="0" dirty="0"/>
              <a:t>10 bodů – Výstupy projektu budou sloužit i k mimoškolním 	zájmovým aktivitám v podporovaných klíčových kompetencích </a:t>
            </a:r>
          </a:p>
          <a:p>
            <a:pPr>
              <a:buNone/>
            </a:pPr>
            <a:r>
              <a:rPr lang="cs-CZ" sz="1800" b="0" dirty="0"/>
              <a:t>		0 bodů – Výstupy projektu nebudou sloužit i k mimoškolním 	zájmovým aktivitám v podporovaných klíčových kompetencích </a:t>
            </a:r>
          </a:p>
          <a:p>
            <a:pPr>
              <a:buNone/>
            </a:pPr>
            <a:r>
              <a:rPr lang="cs-CZ" sz="1500" b="0" i="1" dirty="0"/>
              <a:t>	</a:t>
            </a:r>
            <a:r>
              <a:rPr lang="cs-CZ" sz="1600" b="0" i="1" dirty="0"/>
              <a:t>Žadatel ve studii proveditelnosti (kapitola č. 4 Podrobný popis projektu) doloží přehled a četnost mimoškolních zájmových aktivit dětí v podporovaných klíčových kompetencích </a:t>
            </a:r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4) Výstupy projektu budou sloužit také k mimoškolním zájmovým aktivitám dětí a mládeže v podporovaných klíčových kompetencích </a:t>
            </a:r>
          </a:p>
          <a:p>
            <a:pPr>
              <a:buNone/>
            </a:pPr>
            <a:r>
              <a:rPr lang="cs-CZ" dirty="0"/>
              <a:t>		</a:t>
            </a:r>
            <a:r>
              <a:rPr lang="cs-CZ" sz="1800" b="0" dirty="0"/>
              <a:t>10 bodů – Výstupy projektu budou sloužit i k mimoškolním 	zájmovým aktivitám v podporovaných klíčových kompetencích </a:t>
            </a:r>
          </a:p>
          <a:p>
            <a:pPr>
              <a:buNone/>
            </a:pPr>
            <a:r>
              <a:rPr lang="cs-CZ" sz="1800" b="0" dirty="0"/>
              <a:t>		0 bodů – Výstupy projektu nebudou sloužit i k mimoškolním 	zájmovým aktivitám v podporovaných klíčových kompetencích </a:t>
            </a:r>
          </a:p>
          <a:p>
            <a:pPr>
              <a:buNone/>
            </a:pPr>
            <a:r>
              <a:rPr lang="cs-CZ" sz="1500" b="0" i="1" dirty="0"/>
              <a:t>	</a:t>
            </a:r>
            <a:r>
              <a:rPr lang="cs-CZ" sz="1600" b="0" i="1" dirty="0"/>
              <a:t>Žadatel ve studii proveditelnosti (kapitola č. 4 Podrobný popis projektu) doloží přehled a četnost mimoškolních zájmových aktivit dětí v podporovaných klíčových kompetencích </a:t>
            </a:r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5) Výstupy projektu budou využívány pro aktivity a rozvoj komunitní role škol </a:t>
            </a:r>
          </a:p>
          <a:p>
            <a:pPr lvl="1" algn="l"/>
            <a:r>
              <a:rPr lang="cs-CZ" sz="1800" b="0" dirty="0"/>
              <a:t>10 bodů – Výstupy projektu budou sloužit pro aktivity a rozvoj komunitní role škol </a:t>
            </a:r>
          </a:p>
          <a:p>
            <a:pPr lvl="1" algn="l"/>
            <a:r>
              <a:rPr lang="cs-CZ" sz="1800" b="0" dirty="0"/>
              <a:t>0 bodů – Výstupy projektu nebudou sloužit pro aktivity a rozvoj komunitní role škol </a:t>
            </a:r>
          </a:p>
          <a:p>
            <a:pPr lvl="1" algn="l"/>
            <a:r>
              <a:rPr lang="cs-CZ" sz="1600" b="0" i="1" dirty="0"/>
              <a:t>Pro naplnění kritéria se žadatel ve studii proveditelnosti (kapitola č. 4 Podrobný popis projektu) zaváže ke zveřejnění Plánu komunitní role školy na svých webových stránkách a k následnému naplňování tohoto plánu. Komunitní plán musí obsahovat minimálně výčet aktivit a jejich četnost v průběhu roku. Výtah informací z textu komunitního plánu žadatel uvede ve studii proveditelnosti (kapitola č. 4 Podrobný popis projektu).</a:t>
            </a:r>
            <a:endParaRPr lang="cs-CZ" sz="1600" b="0" dirty="0"/>
          </a:p>
          <a:p>
            <a:pPr lvl="1"/>
            <a:endParaRPr lang="cs-CZ" sz="1800" b="0" dirty="0"/>
          </a:p>
          <a:p>
            <a:pPr>
              <a:buNone/>
            </a:pPr>
            <a:endParaRPr lang="cs-CZ" sz="1800" b="0" dirty="0"/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1800" dirty="0"/>
              <a:t>6) Zaměření projektu na klíčové kompetence technických a řemeslných oborů a přírodních věd </a:t>
            </a:r>
          </a:p>
          <a:p>
            <a:pPr>
              <a:buNone/>
            </a:pPr>
            <a:r>
              <a:rPr lang="cs-CZ" sz="1800" b="0" dirty="0"/>
              <a:t>	15 bodů – Projekt se přímo zaměřuje alespoň na jednu klíčovou kompetenci z klíčových kompetencí technických a řemeslných oborů a přírodních věd </a:t>
            </a:r>
          </a:p>
          <a:p>
            <a:pPr>
              <a:buNone/>
            </a:pPr>
            <a:r>
              <a:rPr lang="cs-CZ" sz="1800" b="0" dirty="0"/>
              <a:t>	0 bodů – Projekt se přímo nezaměřuje alespoň jednu klíčovou kompetenci z klíčových kompetencí technických a řemeslných oborů a přírodních věd </a:t>
            </a:r>
          </a:p>
          <a:p>
            <a:pPr>
              <a:buNone/>
            </a:pPr>
            <a:r>
              <a:rPr lang="cs-CZ" sz="1800" b="0" i="1" dirty="0"/>
              <a:t>	Žadatel popíše ve studii proveditelnosti (kapitola č. 4 Podrobný popis projektu) zda se projekt zaměřuje alespoň na jednu klíčovou kompetenci z klíčových kompetencí přírodní vědy nebo technické a řemeslné obory</a:t>
            </a:r>
          </a:p>
          <a:p>
            <a:endParaRPr lang="cs-CZ" sz="1800" b="0" dirty="0"/>
          </a:p>
          <a:p>
            <a:pPr>
              <a:buNone/>
            </a:pPr>
            <a:endParaRPr lang="cs-CZ" sz="1800" b="0" dirty="0"/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2100" dirty="0"/>
              <a:t>7) Projekt je zaměřen na více klíčových kompetencí v oblastech komunikace v cizích jazycích, technických a řemeslných oborů, přírodních věd, práce s digitálními technologiemi </a:t>
            </a:r>
          </a:p>
          <a:p>
            <a:endParaRPr lang="cs-CZ" sz="1800" dirty="0"/>
          </a:p>
          <a:p>
            <a:pPr>
              <a:buNone/>
            </a:pPr>
            <a:r>
              <a:rPr lang="cs-CZ" sz="1800" b="0" dirty="0"/>
              <a:t>	10 bodů – Projekt je zaměřen na více než jednu klíčovou kompetenci </a:t>
            </a:r>
          </a:p>
          <a:p>
            <a:pPr>
              <a:buNone/>
            </a:pPr>
            <a:r>
              <a:rPr lang="pl-PL" sz="1800" b="0" dirty="0"/>
              <a:t>	0 bodů – Projekt je zaměřen jen na jednu klíčovou kompetenci </a:t>
            </a:r>
          </a:p>
          <a:p>
            <a:pPr>
              <a:buNone/>
            </a:pPr>
            <a:endParaRPr lang="cs-CZ" sz="1800" dirty="0"/>
          </a:p>
          <a:p>
            <a:pPr>
              <a:buNone/>
            </a:pPr>
            <a:r>
              <a:rPr lang="cs-CZ" sz="1800" b="0" i="1" dirty="0"/>
              <a:t>	</a:t>
            </a:r>
            <a:r>
              <a:rPr lang="cs-CZ" sz="1900" b="0" i="1" dirty="0"/>
              <a:t>Žadatel popíše ve studii proveditelnosti (kapitola č. 4 Podrobný popis projektu) zda se projekt současně zaměřuje na klíčové kompetence komunikace v cizích jazycích, technické a řemeslné obory, přírodní vědy a práce s digitálními technologiemi </a:t>
            </a:r>
          </a:p>
          <a:p>
            <a:pPr>
              <a:buNone/>
            </a:pPr>
            <a:endParaRPr lang="cs-CZ" sz="1800" b="0" i="1" dirty="0"/>
          </a:p>
          <a:p>
            <a:pPr>
              <a:buNone/>
            </a:pPr>
            <a:endParaRPr lang="cs-CZ" sz="1800" b="0" dirty="0"/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8) Projekt je přímo zaměřen na řešení sociální inkluze </a:t>
            </a:r>
          </a:p>
          <a:p>
            <a:pPr>
              <a:buNone/>
            </a:pPr>
            <a:r>
              <a:rPr lang="cs-CZ" sz="1700" b="0" dirty="0"/>
              <a:t>	5 bodů – Projekt je přímo zaměřen na řešení inkluze (součástí projektu je zajištění bezbariérovosti celé školy nebo pořízení kompenzačních pomůcek) </a:t>
            </a:r>
          </a:p>
          <a:p>
            <a:pPr>
              <a:buNone/>
            </a:pPr>
            <a:r>
              <a:rPr lang="cs-CZ" sz="1700" b="0" dirty="0"/>
              <a:t>	0 bodů – Projekt se přímo nezaměřuje na řešení inkluze (součástí projektu není zajištění bezbariérovosti celé školy nebo pořízení kompenzačních pomůcek) </a:t>
            </a:r>
          </a:p>
          <a:p>
            <a:pPr>
              <a:buNone/>
            </a:pPr>
            <a:r>
              <a:rPr lang="cs-CZ" sz="1800" b="0" i="1" dirty="0"/>
              <a:t>	</a:t>
            </a:r>
          </a:p>
          <a:p>
            <a:pPr>
              <a:buNone/>
            </a:pPr>
            <a:r>
              <a:rPr lang="cs-CZ" sz="1800" b="0" i="1" dirty="0"/>
              <a:t>	Poznámka: Žadatel popíše ve studii proveditelnosti (kapitola č. 4 Podrobný popis projektu) zda je projekt přímo zaměřen na řešení sociální inkluze. </a:t>
            </a:r>
          </a:p>
          <a:p>
            <a:pPr>
              <a:buNone/>
            </a:pPr>
            <a:endParaRPr lang="cs-CZ" sz="1800" b="0" dirty="0"/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1800" dirty="0"/>
              <a:t>9) Požadovaná výše dotace EU odpovídá optimální nákladovosti na jednotku indikátoru: Kapacita podporovaných zařízení péče o děti nebo vzdělávacích zařízení </a:t>
            </a:r>
          </a:p>
          <a:p>
            <a:pPr>
              <a:buNone/>
            </a:pPr>
            <a:r>
              <a:rPr lang="cs-CZ" sz="1700" b="0" dirty="0"/>
              <a:t>	15 bodů – Požadovaná výše dotace EU na 1 osobu okamžité kapacity je nižší než 150 tis. Kč včetně </a:t>
            </a:r>
          </a:p>
          <a:p>
            <a:pPr>
              <a:buNone/>
            </a:pPr>
            <a:r>
              <a:rPr lang="cs-CZ" sz="1700" b="0" dirty="0"/>
              <a:t>	7 bodů – Požadovaná výše dotace EU na 1 osobu okamžité kapacity je ve výši od 150 tis. do 300 tis. Kč včetně </a:t>
            </a:r>
          </a:p>
          <a:p>
            <a:pPr>
              <a:buNone/>
            </a:pPr>
            <a:r>
              <a:rPr lang="cs-CZ" sz="1700" b="0" dirty="0"/>
              <a:t>	0 bodů – Požadovaná výše dotace EU na 1 osobu okamžité kapacity je vyšší než 300 tis. Kč </a:t>
            </a:r>
          </a:p>
          <a:p>
            <a:pPr>
              <a:buNone/>
            </a:pPr>
            <a:endParaRPr lang="cs-CZ" sz="1800" b="0" dirty="0"/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23540" y="3209026"/>
            <a:ext cx="7886701" cy="1130061"/>
          </a:xfrm>
        </p:spPr>
        <p:txBody>
          <a:bodyPr/>
          <a:lstStyle/>
          <a:p>
            <a:r>
              <a:rPr lang="cs-CZ" dirty="0"/>
              <a:t>Aktivita Infrastruktura pro zájmové, neformální a celoživotní vzdělávání </a:t>
            </a:r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formálních náležitostí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Žádost o podporu je podána v předepsané formě</a:t>
            </a:r>
          </a:p>
          <a:p>
            <a:pPr>
              <a:buNone/>
            </a:pPr>
            <a:r>
              <a:rPr lang="cs-CZ" dirty="0"/>
              <a:t>	</a:t>
            </a:r>
            <a:r>
              <a:rPr lang="cs-CZ" b="0" i="1" dirty="0"/>
              <a:t>(žádost o podporu je podána v předepsané formě a obsahově splňuje všechny náležitosti - soulad žádosti s přílohami) </a:t>
            </a:r>
          </a:p>
          <a:p>
            <a:r>
              <a:rPr lang="cs-CZ" dirty="0"/>
              <a:t>Žádost o podporu je podepsána oprávněným zástupcem žadatele</a:t>
            </a:r>
          </a:p>
          <a:p>
            <a:pPr>
              <a:buNone/>
            </a:pPr>
            <a:r>
              <a:rPr lang="cs-CZ" b="0" i="1" dirty="0"/>
              <a:t>	(žádost v elektronické podobě je podepsána statutárním zástupcem nebo pověřeným zástupcem žadatele)</a:t>
            </a:r>
          </a:p>
          <a:p>
            <a:r>
              <a:rPr lang="cs-CZ" dirty="0"/>
              <a:t>Jsou doloženy všechny povinné přílohy a obsahově splňují náležitosti, požadované v dokumentaci k výzvě</a:t>
            </a:r>
            <a:endParaRPr lang="cs-CZ" b="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1) Projekt počítá se zkrácenou dobou realizace v návaznosti na finanční plán MAS Pobeskydí</a:t>
            </a:r>
          </a:p>
          <a:p>
            <a:pPr lvl="2" algn="l"/>
            <a:r>
              <a:rPr lang="cs-CZ" b="0" dirty="0"/>
              <a:t>15 bodů – Doba realizace projektu kratší než 12 měsíců včetně,</a:t>
            </a:r>
          </a:p>
          <a:p>
            <a:pPr lvl="2" algn="l"/>
            <a:r>
              <a:rPr lang="cs-CZ" b="0" dirty="0"/>
              <a:t>7 bodů – Doba realizace projektu kratší než 15 měsíců včetně,</a:t>
            </a:r>
          </a:p>
          <a:p>
            <a:pPr lvl="2" algn="l"/>
            <a:r>
              <a:rPr lang="cs-CZ" b="0" dirty="0"/>
              <a:t>0 bodů – Doba realizace projektu delší než 15 měsíců.</a:t>
            </a:r>
          </a:p>
          <a:p>
            <a:endParaRPr lang="cs-CZ" dirty="0"/>
          </a:p>
          <a:p>
            <a:pPr>
              <a:buNone/>
            </a:pPr>
            <a:r>
              <a:rPr lang="cs-CZ" dirty="0"/>
              <a:t>	</a:t>
            </a:r>
            <a:r>
              <a:rPr lang="cs-CZ" b="0" i="1" dirty="0"/>
              <a:t>Při věcném hodnocení projektu se bude vycházet z předpokládaného data vydání právního aktu, uvedeného ve výzvě. Žadatelem uvedená zkrácená doba realizace je závazná, nelze ji prodloužit</a:t>
            </a:r>
            <a:r>
              <a:rPr lang="cs-CZ" b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2) Harmonogram realizace projektu je reálný a proveditelný</a:t>
            </a:r>
          </a:p>
          <a:p>
            <a:pPr lvl="2" algn="l">
              <a:spcBef>
                <a:spcPts val="1200"/>
              </a:spcBef>
            </a:pPr>
            <a:r>
              <a:rPr lang="cs-CZ" b="0" dirty="0"/>
              <a:t>20 bodů – Žadatel má reálně nastavený harmonogram projektu tak, aby projekt byl v termínu dokončen</a:t>
            </a:r>
          </a:p>
          <a:p>
            <a:pPr>
              <a:buNone/>
            </a:pPr>
            <a:r>
              <a:rPr lang="cs-CZ" sz="1800" b="0" dirty="0"/>
              <a:t>		0 bodů – Žadatel nemá reálně nastavený harmonogram projektu 	tak, aby projekt byl v termínu dokončen</a:t>
            </a:r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3) V projektu jsou uvedena hlavní rizika v realizační fázi i ve fázi udržitelnosti a způsoby jejich eliminace</a:t>
            </a:r>
          </a:p>
          <a:p>
            <a:pPr lvl="2" algn="l"/>
            <a:r>
              <a:rPr lang="cs-CZ" b="0" dirty="0"/>
              <a:t>10 bodů - V projektu jsou uvedena hlavní rizika v realizační fázi i ve fázi udržitelnosti a jsou uvedeny způsoby jejich eliminace</a:t>
            </a:r>
          </a:p>
          <a:p>
            <a:pPr lvl="2" algn="l"/>
            <a:r>
              <a:rPr lang="cs-CZ" b="0" dirty="0"/>
              <a:t>5 bodů - V projektu jsou hlavní rizika v realizační fázi i ve fázi udržitelnosti, ale nejsou uvedeny způsoby jejich eliminace </a:t>
            </a:r>
          </a:p>
          <a:p>
            <a:pPr>
              <a:buNone/>
            </a:pPr>
            <a:r>
              <a:rPr lang="cs-CZ" sz="1800" b="0" dirty="0"/>
              <a:t>	 	0 bodů - V projektu nejsou uvedena hlavní rizika v realizační fázi 	i ve fázi udržitelnosti a nejsou uvedeny způsoby jejich 	eliminace</a:t>
            </a:r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1800" dirty="0"/>
              <a:t>4) Celkové způsobilé výdaje, ze kterých je stanovena dotace </a:t>
            </a:r>
          </a:p>
          <a:p>
            <a:pPr>
              <a:buNone/>
            </a:pPr>
            <a:r>
              <a:rPr lang="cs-CZ" sz="1800" dirty="0"/>
              <a:t> 	</a:t>
            </a:r>
            <a:r>
              <a:rPr lang="cs-CZ" sz="1800" b="0" dirty="0"/>
              <a:t>5 bodů – Celkové způsobilé výdaje, ze kterých je stanovena dotace, jsou ve výši do 3 000 </a:t>
            </a:r>
            <a:r>
              <a:rPr lang="cs-CZ" sz="1800" b="0" dirty="0" err="1"/>
              <a:t>000</a:t>
            </a:r>
            <a:r>
              <a:rPr lang="cs-CZ" sz="1800" b="0" dirty="0"/>
              <a:t>,- Kč včetně </a:t>
            </a:r>
          </a:p>
          <a:p>
            <a:pPr>
              <a:buNone/>
            </a:pPr>
            <a:r>
              <a:rPr lang="cs-CZ" sz="1800" b="0" dirty="0"/>
              <a:t>	0 bodů - Celkové způsobilé výdaje, ze kterých je stanovena dotace, jsou ve výši nad 3 000 </a:t>
            </a:r>
            <a:r>
              <a:rPr lang="cs-CZ" sz="1800" b="0" dirty="0" err="1"/>
              <a:t>000</a:t>
            </a:r>
            <a:r>
              <a:rPr lang="cs-CZ" sz="1800" b="0" dirty="0"/>
              <a:t>,- Kč </a:t>
            </a:r>
          </a:p>
          <a:p>
            <a:endParaRPr lang="cs-CZ" sz="1800" b="0" dirty="0"/>
          </a:p>
          <a:p>
            <a:endParaRPr lang="cs-CZ" sz="1800" b="0" dirty="0"/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1800" dirty="0"/>
              <a:t>5) Zaměření projektu na klíčové kompetence technických a řemeslných oborů a přírodních věd </a:t>
            </a:r>
          </a:p>
          <a:p>
            <a:pPr>
              <a:buNone/>
            </a:pPr>
            <a:r>
              <a:rPr lang="cs-CZ" sz="1800" b="0" dirty="0"/>
              <a:t>	15 bodů – Projekt se přímo zaměřuje alespoň na jednu klíčovou kompetenci z klíčových kompetencí technických a řemeslných oborů a přírodních věd </a:t>
            </a:r>
          </a:p>
          <a:p>
            <a:pPr>
              <a:buNone/>
            </a:pPr>
            <a:r>
              <a:rPr lang="cs-CZ" sz="1800" b="0" dirty="0"/>
              <a:t>	0 bodů – Projekt se přímo nezaměřuje alespoň jednu klíčovou kompetenci z klíčových kompetencí technických a řemeslných oborů a přírodních věd </a:t>
            </a:r>
          </a:p>
          <a:p>
            <a:pPr>
              <a:buNone/>
            </a:pPr>
            <a:r>
              <a:rPr lang="cs-CZ" sz="1800" b="0" i="1" dirty="0"/>
              <a:t>	Žadatel popíše ve studii proveditelnosti (kapitola č. 4 Podrobný popis projektu) zda se projekt zaměřuje alespoň na jednu klíčovou kompetenci z klíčových kompetencí přírodní vědy nebo technické a řemeslné obory</a:t>
            </a:r>
          </a:p>
          <a:p>
            <a:endParaRPr lang="cs-CZ" sz="1800" b="0" dirty="0"/>
          </a:p>
          <a:p>
            <a:pPr>
              <a:buNone/>
            </a:pPr>
            <a:endParaRPr lang="cs-CZ" sz="1800" b="0" dirty="0"/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1800" dirty="0"/>
              <a:t>6) Projekt plánuje vzájemnou spolupráci škol a školských zařízení s nestátními neziskovými organizacemi, kulturními institucemi a dalšími zařízeními spolupracujícími s dětmi a mládeží </a:t>
            </a:r>
          </a:p>
          <a:p>
            <a:pPr>
              <a:buNone/>
            </a:pPr>
            <a:r>
              <a:rPr lang="cs-CZ" sz="1900" b="0" dirty="0"/>
              <a:t>	</a:t>
            </a:r>
            <a:r>
              <a:rPr lang="cs-CZ" sz="1700" b="0" dirty="0"/>
              <a:t>15 bodů – projekt plánuje vzájemnou spolupráci škol a školských zařízení s nestátními neziskovými organizacemi, kulturními institucemi a dalšími zařízeními spolupracujícími s dětmi a mládeží s návazností na předmět projektu </a:t>
            </a:r>
          </a:p>
          <a:p>
            <a:pPr>
              <a:buNone/>
            </a:pPr>
            <a:r>
              <a:rPr lang="cs-CZ" sz="1700" b="0" dirty="0"/>
              <a:t>	0 bodů - projekt neplánuje vzájemnou spolupráci škol a školských zařízení s nestátními neziskovými organizacemi, kulturními institucemi a dalšími zařízeními spolupracujícími s dětmi a mládeží s návazností na předmět projektu </a:t>
            </a:r>
          </a:p>
          <a:p>
            <a:pPr>
              <a:buNone/>
            </a:pPr>
            <a:r>
              <a:rPr lang="cs-CZ" sz="1700" b="0" i="1" dirty="0"/>
              <a:t>	Žadatel ve studii proveditelnosti (kapitola č. 4 Podrobný popis projektu) uvede, zda a jakým způsobem je plánována vzájemná spolupráce škol a školských zařízení s nestátními neziskovými organizacemi, kulturními institucemi a dalšími zařízeními spolupracujícími s dětmi a mládeží.</a:t>
            </a:r>
          </a:p>
          <a:p>
            <a:pPr>
              <a:buNone/>
            </a:pPr>
            <a:endParaRPr lang="cs-CZ" sz="1800" b="0" dirty="0"/>
          </a:p>
          <a:p>
            <a:pPr>
              <a:buNone/>
            </a:pPr>
            <a:endParaRPr lang="cs-CZ" sz="1800" b="0" dirty="0"/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1800" dirty="0"/>
              <a:t>7) Projekt řeší využití výstupů projektu v kalendářním roce </a:t>
            </a:r>
          </a:p>
          <a:p>
            <a:pPr>
              <a:buNone/>
            </a:pPr>
            <a:r>
              <a:rPr lang="cs-CZ" sz="1800" b="0" dirty="0"/>
              <a:t>	15 bodů – výstupy projektu jsou využitelné více jak deset měsíců v roce </a:t>
            </a:r>
          </a:p>
          <a:p>
            <a:pPr>
              <a:buNone/>
            </a:pPr>
            <a:r>
              <a:rPr lang="cs-CZ" sz="1800" b="0" dirty="0"/>
              <a:t>	7 bodů – výstupy projektu jsou využitelné deset měsíců v roce </a:t>
            </a:r>
          </a:p>
          <a:p>
            <a:pPr>
              <a:buNone/>
            </a:pPr>
            <a:r>
              <a:rPr lang="cs-CZ" sz="1800" b="0" dirty="0"/>
              <a:t>	0 bodů – výstupy projektu jsou využitelné méně jak deset měsíců v roce </a:t>
            </a:r>
          </a:p>
          <a:p>
            <a:pPr>
              <a:buNone/>
            </a:pPr>
            <a:r>
              <a:rPr lang="cs-CZ" sz="1800" b="0" dirty="0"/>
              <a:t>	</a:t>
            </a:r>
          </a:p>
          <a:p>
            <a:pPr>
              <a:buNone/>
            </a:pPr>
            <a:r>
              <a:rPr lang="cs-CZ" sz="1600" b="0" i="1" dirty="0"/>
              <a:t>	Poznámka: Žadatel ve studii proveditelnosti (kapitola č. 8 Výstupy projektu) popíše využití výstupů projektu v kalendářním roce. </a:t>
            </a:r>
          </a:p>
          <a:p>
            <a:pPr>
              <a:buNone/>
            </a:pPr>
            <a:endParaRPr lang="cs-CZ" sz="1800" b="0" dirty="0"/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1800" dirty="0"/>
              <a:t>8) Požadovaná výše dotace EU odpovídá optimální nákladovosti na jednotku indikátoru: Kapacita podporovaných zařízení péče o děti nebo vzdělávacích zařízení </a:t>
            </a:r>
          </a:p>
          <a:p>
            <a:pPr>
              <a:buNone/>
            </a:pPr>
            <a:r>
              <a:rPr lang="cs-CZ" sz="1800" b="0" dirty="0"/>
              <a:t>	15 bodů – Požadovaná výše dotace EU na 1 osobu okamžité kapacity je nižší než 150 tis. Kč včetně </a:t>
            </a:r>
          </a:p>
          <a:p>
            <a:pPr>
              <a:buNone/>
            </a:pPr>
            <a:r>
              <a:rPr lang="cs-CZ" sz="1800" b="0" dirty="0"/>
              <a:t>	7 bodů – Požadovaná výše dotace EU na 1 osobu okamžité kapacity je ve výši od 150 tis. do 300 tis. Kč včetně </a:t>
            </a:r>
          </a:p>
          <a:p>
            <a:pPr>
              <a:buNone/>
            </a:pPr>
            <a:r>
              <a:rPr lang="cs-CZ" sz="1800" b="0" dirty="0"/>
              <a:t>	0 bodů – Požadovaná výše dotace EU na 1 osobu okamžité kapacity je vyšší než 300 tis. Kč </a:t>
            </a:r>
          </a:p>
          <a:p>
            <a:pPr>
              <a:buNone/>
            </a:pPr>
            <a:r>
              <a:rPr lang="cs-CZ" sz="1600" b="0" i="1" dirty="0"/>
              <a:t>	Poznámka: Výpočet je prováděn z cílové hodnoty indikátoru. </a:t>
            </a:r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Programový výbor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b="0" dirty="0"/>
              <a:t>Programový výbor vybírá projekty k realizaci a stanovuje výši alokace na projekty na základě návrhu výběrové komise.</a:t>
            </a:r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Závěrečné ověření způsobilosti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b="0" dirty="0"/>
              <a:t>Závěrečné ověření způsobilosti projektu provádí CRR u projektů, které MAS doporučí k financování</a:t>
            </a:r>
          </a:p>
        </p:txBody>
      </p:sp>
    </p:spTree>
    <p:extLst>
      <p:ext uri="{BB962C8B-B14F-4D97-AF65-F5344CB8AC3E}">
        <p14:creationId xmlns:p14="http://schemas.microsoft.com/office/powerpoint/2010/main" val="3929798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Obecná kritéria přijatelnosti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/>
              <a:t>Projekt je v souladu s podmínkami výzvy MAS Pobeskydí a se SCLLD MAS Pobeskydí, vyjádření ve studii proveditelnosti k:</a:t>
            </a:r>
          </a:p>
          <a:p>
            <a:pPr>
              <a:buFont typeface="Wingdings" pitchFamily="2" charset="2"/>
              <a:buChar char="§"/>
            </a:pPr>
            <a:r>
              <a:rPr lang="cs-CZ" b="0" dirty="0"/>
              <a:t>přehled a četnost mimoškolních zájmových aktivit dětí v podporovaných klíčových kompetencích</a:t>
            </a:r>
          </a:p>
          <a:p>
            <a:pPr>
              <a:buFont typeface="Wingdings" pitchFamily="2" charset="2"/>
              <a:buChar char="§"/>
            </a:pPr>
            <a:r>
              <a:rPr lang="cs-CZ" b="0" dirty="0"/>
              <a:t>komunitní plán</a:t>
            </a:r>
          </a:p>
          <a:p>
            <a:pPr>
              <a:buFont typeface="Wingdings" pitchFamily="2" charset="2"/>
              <a:buChar char="§"/>
            </a:pPr>
            <a:r>
              <a:rPr lang="cs-CZ" b="0" dirty="0"/>
              <a:t>realizace úprav venkovního prostranství</a:t>
            </a:r>
          </a:p>
          <a:p>
            <a:pPr>
              <a:buFont typeface="Wingdings" pitchFamily="2" charset="2"/>
              <a:buChar char="§"/>
            </a:pPr>
            <a:r>
              <a:rPr lang="cs-CZ" b="0" dirty="0"/>
              <a:t>dobu, po kterou umožní pobyt dítěte v zařízení</a:t>
            </a:r>
          </a:p>
          <a:p>
            <a:pPr>
              <a:buFont typeface="Wingdings" pitchFamily="2" charset="2"/>
              <a:buChar char="§"/>
            </a:pPr>
            <a:r>
              <a:rPr lang="cs-CZ" b="0" dirty="0"/>
              <a:t>zda se projekt zaměřuje alespoň na jednu klíčovou kompetenci z klíčových kompetencí: přírodní vědy nebo technické a řemeslné obory</a:t>
            </a:r>
          </a:p>
          <a:p>
            <a:pPr>
              <a:buFont typeface="Wingdings" pitchFamily="2" charset="2"/>
              <a:buChar char="§"/>
            </a:pPr>
            <a:r>
              <a:rPr lang="cs-CZ" b="0" dirty="0"/>
              <a:t> zda se projekt současně zaměřuje na více klíčových kompetencí</a:t>
            </a:r>
          </a:p>
          <a:p>
            <a:pPr>
              <a:buFont typeface="Wingdings" pitchFamily="2" charset="2"/>
              <a:buChar char="§"/>
            </a:pPr>
            <a:r>
              <a:rPr lang="cs-CZ" b="0" dirty="0"/>
              <a:t>zda a jakým způsobem je plánována vzájemná spolupráce škol a školských zařízení s nestátními neziskovými organizacemi, kulturními institucemi </a:t>
            </a:r>
          </a:p>
          <a:p>
            <a:pPr>
              <a:buFont typeface="Wingdings" pitchFamily="2" charset="2"/>
              <a:buChar char="§"/>
            </a:pPr>
            <a:r>
              <a:rPr lang="cs-CZ" b="0" dirty="0"/>
              <a:t> využití výstupů projektu v kalendářním roce </a:t>
            </a:r>
          </a:p>
          <a:p>
            <a:pPr>
              <a:buFont typeface="Wingdings" pitchFamily="2" charset="2"/>
              <a:buChar char="§"/>
            </a:pPr>
            <a:endParaRPr lang="cs-CZ" b="0" dirty="0"/>
          </a:p>
          <a:p>
            <a:pPr lvl="1"/>
            <a:endParaRPr lang="cs-CZ" dirty="0"/>
          </a:p>
          <a:p>
            <a:pPr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1257300" y="2285436"/>
            <a:ext cx="6649572" cy="541067"/>
          </a:xfrm>
        </p:spPr>
        <p:txBody>
          <a:bodyPr/>
          <a:lstStyle/>
          <a:p>
            <a:r>
              <a:rPr lang="cs-CZ" dirty="0"/>
              <a:t>Kontakty</a:t>
            </a:r>
          </a:p>
        </p:txBody>
      </p:sp>
      <p:sp>
        <p:nvSpPr>
          <p:cNvPr id="6" name="Podnadpis 5"/>
          <p:cNvSpPr>
            <a:spLocks noGrp="1"/>
          </p:cNvSpPr>
          <p:nvPr>
            <p:ph type="subTitle" idx="1"/>
          </p:nvPr>
        </p:nvSpPr>
        <p:spPr>
          <a:xfrm>
            <a:off x="947346" y="3079630"/>
            <a:ext cx="7269479" cy="25275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800" dirty="0"/>
              <a:t>Pavel Žiška</a:t>
            </a:r>
          </a:p>
          <a:p>
            <a:pPr>
              <a:buNone/>
            </a:pPr>
            <a:r>
              <a:rPr lang="cs-CZ" sz="2800" dirty="0"/>
              <a:t>+420 558 431 084, +420 776 735 053, </a:t>
            </a:r>
            <a:br>
              <a:rPr lang="cs-CZ" sz="2800" dirty="0"/>
            </a:b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510706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Obecná kritéria přijatelnosti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Žadatel splňuje definici oprávněného příjemce pro příslušný specifický cíl a výzvu</a:t>
            </a:r>
          </a:p>
          <a:p>
            <a:r>
              <a:rPr lang="cs-CZ" dirty="0"/>
              <a:t>Projekt respektuje minimální a maximální hranici celkových způsobilých výdajů, pokud jsou stanoveny</a:t>
            </a:r>
          </a:p>
          <a:p>
            <a:r>
              <a:rPr lang="cs-CZ" dirty="0"/>
              <a:t>Potřebnost realizace projektu je odůvodněná</a:t>
            </a:r>
          </a:p>
          <a:p>
            <a:r>
              <a:rPr lang="cs-CZ" dirty="0"/>
              <a:t>Statutární zástupce žadatele je trestně bezúhonný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Žádost o přezkum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None/>
            </a:pPr>
            <a:r>
              <a:rPr lang="cs-CZ" dirty="0"/>
              <a:t>	Žadatel může podat žádost o přezkum v případě, že nesouhlasí s výsledky hodnocení</a:t>
            </a:r>
          </a:p>
          <a:p>
            <a:pPr>
              <a:buNone/>
            </a:pPr>
            <a:r>
              <a:rPr lang="cs-CZ" b="0" dirty="0"/>
              <a:t>	Možnost podat  do 15 kalendářní dní ode dne doručení výsledku hodnocení</a:t>
            </a:r>
          </a:p>
          <a:p>
            <a:pPr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628649" y="2005737"/>
            <a:ext cx="7886701" cy="754716"/>
          </a:xfrm>
        </p:spPr>
        <p:txBody>
          <a:bodyPr/>
          <a:lstStyle/>
          <a:p>
            <a:r>
              <a:rPr lang="cs-CZ" dirty="0"/>
              <a:t>Věcné hodnocení 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</p:txBody>
      </p:sp>
      <p:sp>
        <p:nvSpPr>
          <p:cNvPr id="6" name="Podnadpis 4"/>
          <p:cNvSpPr txBox="1">
            <a:spLocks/>
          </p:cNvSpPr>
          <p:nvPr/>
        </p:nvSpPr>
        <p:spPr>
          <a:xfrm>
            <a:off x="755169" y="3108420"/>
            <a:ext cx="7886701" cy="330969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2000" b="1" dirty="0">
                <a:solidFill>
                  <a:srgbClr val="003B7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Maximální počet bodů: 110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2000" b="1" dirty="0">
                <a:solidFill>
                  <a:srgbClr val="003B7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Minimální počet bodů: 55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2000" b="1" dirty="0">
                <a:solidFill>
                  <a:srgbClr val="003B7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Shodný maximální počet bodů pro všechny aktivity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2000" b="1" dirty="0">
              <a:solidFill>
                <a:srgbClr val="003B7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2000" b="1" dirty="0">
              <a:solidFill>
                <a:srgbClr val="003B7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2000" b="1" dirty="0">
              <a:solidFill>
                <a:srgbClr val="003B7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2000" b="1" dirty="0">
              <a:solidFill>
                <a:srgbClr val="003B7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2000" dirty="0">
              <a:solidFill>
                <a:srgbClr val="003B7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2000" dirty="0">
              <a:solidFill>
                <a:srgbClr val="003B7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srgbClr val="003B74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600" b="0" i="0" u="none" strike="noStrike" kern="1200" cap="none" spc="0" normalizeH="0" baseline="0" noProof="0" dirty="0">
              <a:ln>
                <a:noFill/>
              </a:ln>
              <a:solidFill>
                <a:srgbClr val="003B74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23540" y="3209026"/>
            <a:ext cx="7886701" cy="1130061"/>
          </a:xfrm>
        </p:spPr>
        <p:txBody>
          <a:bodyPr/>
          <a:lstStyle/>
          <a:p>
            <a:r>
              <a:rPr lang="cs-CZ" dirty="0"/>
              <a:t>Aktivita Infrastruktura pro předškolní vzdělávání</a:t>
            </a:r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Kritéria věcného hodnocení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1) Projekt počítá se zkrácenou dobou realizace v návaznosti na finanční plán MAS Pobeskydí</a:t>
            </a:r>
          </a:p>
          <a:p>
            <a:pPr lvl="2" algn="l"/>
            <a:r>
              <a:rPr lang="cs-CZ" b="0" dirty="0"/>
              <a:t>15 bodů – Doba realizace projektu kratší než 12 měsíců včetně,</a:t>
            </a:r>
          </a:p>
          <a:p>
            <a:pPr lvl="2" algn="l"/>
            <a:r>
              <a:rPr lang="cs-CZ" b="0" dirty="0"/>
              <a:t>7 bodů – Doba realizace projektu kratší než 15 měsíců včetně,</a:t>
            </a:r>
          </a:p>
          <a:p>
            <a:pPr lvl="2" algn="l"/>
            <a:r>
              <a:rPr lang="cs-CZ" b="0" dirty="0"/>
              <a:t>0 bodů – Doba realizace projektu delší než 15 měsíců.</a:t>
            </a:r>
          </a:p>
          <a:p>
            <a:endParaRPr lang="cs-CZ" dirty="0"/>
          </a:p>
          <a:p>
            <a:pPr>
              <a:buNone/>
            </a:pPr>
            <a:r>
              <a:rPr lang="cs-CZ" dirty="0"/>
              <a:t>	</a:t>
            </a:r>
            <a:r>
              <a:rPr lang="cs-CZ" b="0" i="1" dirty="0"/>
              <a:t>Při věcném hodnocení projektu se bude vycházet z předpokládaného data vydání právního aktu, uvedeného ve výzvě. Žadatelem uvedená zkrácená doba realizace je závazná, nelze ji prodloužit</a:t>
            </a:r>
            <a:r>
              <a:rPr lang="cs-CZ" b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5739</TotalTime>
  <Words>1021</Words>
  <Application>Microsoft Office PowerPoint</Application>
  <PresentationFormat>Předvádění na obrazovce (4:3)</PresentationFormat>
  <Paragraphs>204</Paragraphs>
  <Slides>40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40</vt:i4>
      </vt:variant>
    </vt:vector>
  </HeadingPairs>
  <TitlesOfParts>
    <vt:vector size="47" baseType="lpstr">
      <vt:lpstr>Arial</vt:lpstr>
      <vt:lpstr>Calibri</vt:lpstr>
      <vt:lpstr>Courier New</vt:lpstr>
      <vt:lpstr>Open Sans</vt:lpstr>
      <vt:lpstr>Wingdings</vt:lpstr>
      <vt:lpstr>Motiv Office</vt:lpstr>
      <vt:lpstr>1_Motiv Office</vt:lpstr>
      <vt:lpstr>Seminář pro žadatele    Vzdělávací infrastruktura I.   Hodnocení projektů </vt:lpstr>
      <vt:lpstr>Fáze hodnocení projektů</vt:lpstr>
      <vt:lpstr>Kritéria formálních náležitostí</vt:lpstr>
      <vt:lpstr>Obecná kritéria přijatelnosti</vt:lpstr>
      <vt:lpstr>Obecná kritéria přijatelnosti</vt:lpstr>
      <vt:lpstr>Žádost o přezkum</vt:lpstr>
      <vt:lpstr>Věcné hodnocení </vt:lpstr>
      <vt:lpstr>Aktivita Infrastruktura pro předškolní vzdělávání</vt:lpstr>
      <vt:lpstr>Kritéria věcného hodnocení</vt:lpstr>
      <vt:lpstr>Kritéria věcného hodnocení</vt:lpstr>
      <vt:lpstr>Kritéria věcného hodnocení</vt:lpstr>
      <vt:lpstr>Kritéria věcného hodnocení</vt:lpstr>
      <vt:lpstr>Kritéria věcného hodnocení</vt:lpstr>
      <vt:lpstr>Kritéria věcného hodnocení</vt:lpstr>
      <vt:lpstr>Kritéria věcného hodnocení</vt:lpstr>
      <vt:lpstr>Kritéria věcného hodnocení</vt:lpstr>
      <vt:lpstr>Kritéria věcného hodnocení</vt:lpstr>
      <vt:lpstr>Aktivita Infrastruktura základních škol</vt:lpstr>
      <vt:lpstr>Kritéria věcného hodnocení</vt:lpstr>
      <vt:lpstr>Kritéria věcného hodnocení</vt:lpstr>
      <vt:lpstr>Kritéria věcného hodnocení</vt:lpstr>
      <vt:lpstr>Kritéria věcného hodnocení</vt:lpstr>
      <vt:lpstr>Kritéria věcného hodnocení</vt:lpstr>
      <vt:lpstr>Kritéria věcného hodnocení</vt:lpstr>
      <vt:lpstr>Kritéria věcného hodnocení</vt:lpstr>
      <vt:lpstr>Kritéria věcného hodnocení</vt:lpstr>
      <vt:lpstr>Kritéria věcného hodnocení</vt:lpstr>
      <vt:lpstr>Kritéria věcného hodnocení</vt:lpstr>
      <vt:lpstr>Aktivita Infrastruktura pro zájmové, neformální a celoživotní vzdělávání </vt:lpstr>
      <vt:lpstr>Kritéria věcného hodnocení</vt:lpstr>
      <vt:lpstr>Kritéria věcného hodnocení</vt:lpstr>
      <vt:lpstr>Kritéria věcného hodnocení</vt:lpstr>
      <vt:lpstr>Kritéria věcného hodnocení</vt:lpstr>
      <vt:lpstr>Kritéria věcného hodnocení</vt:lpstr>
      <vt:lpstr>Kritéria věcného hodnocení</vt:lpstr>
      <vt:lpstr>Kritéria věcného hodnocení</vt:lpstr>
      <vt:lpstr>Kritéria věcného hodnocení</vt:lpstr>
      <vt:lpstr>Programový výbor</vt:lpstr>
      <vt:lpstr>Závěrečné ověření způsobilosti</vt:lpstr>
      <vt:lpstr>Kontakty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 napište název prezentace a umístěte na střed</dc:title>
  <dc:creator>Irena Ardely</dc:creator>
  <cp:lastModifiedBy>Mas Pobeskydi</cp:lastModifiedBy>
  <cp:revision>385</cp:revision>
  <dcterms:created xsi:type="dcterms:W3CDTF">2017-03-13T17:47:30Z</dcterms:created>
  <dcterms:modified xsi:type="dcterms:W3CDTF">2017-08-07T11:04:09Z</dcterms:modified>
</cp:coreProperties>
</file>